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64" r:id="rId4"/>
    <p:sldId id="265" r:id="rId5"/>
    <p:sldId id="263" r:id="rId6"/>
    <p:sldId id="266" r:id="rId7"/>
    <p:sldId id="259" r:id="rId8"/>
    <p:sldId id="261" r:id="rId9"/>
    <p:sldId id="267" r:id="rId10"/>
    <p:sldId id="268" r:id="rId11"/>
    <p:sldId id="269" r:id="rId12"/>
    <p:sldId id="270" r:id="rId13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58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99FA-C9E5-4341-9C79-1AAF1EC25231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03C1-9742-4C18-AF18-2FD7C2EBD3F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4558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03C1-9742-4C18-AF18-2FD7C2EBD3FB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8715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CD49C-A337-4C9F-9511-9023D468271A}" type="datetimeFigureOut">
              <a:rPr lang="bg-BG" smtClean="0"/>
              <a:pPr/>
              <a:t>28.4.2021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7FA1E5-D5AA-4FB0-91BA-4196F092C62F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167164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/>
            </a:r>
            <a:b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/>
            </a:r>
            <a:b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/>
            </a:r>
            <a:b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ДИГИТАЛИЗАЦИЯ И ИНОВАЦИИ В ОБРАЗОВАНИЕТО</a:t>
            </a:r>
            <a:br>
              <a:rPr lang="bg-BG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3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DIGITALIZATION AND INNOVATION IN EDUCATION </a:t>
            </a:r>
            <a:r>
              <a:rPr lang="bg-BG" sz="2800" dirty="0">
                <a:latin typeface="+mn-lt"/>
              </a:rPr>
              <a:t/>
            </a:r>
            <a:br>
              <a:rPr lang="bg-BG" sz="2800" dirty="0">
                <a:latin typeface="+mn-lt"/>
              </a:rPr>
            </a:br>
            <a:endParaRPr lang="bg-BG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4071966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Медиация в предучилищното образование-иновативни практики</a:t>
            </a:r>
            <a:endParaRPr lang="en-US" sz="3600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Mediation in preschool education-innovative practices</a:t>
            </a:r>
            <a:endParaRPr lang="bg-B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  <a:p>
            <a:pPr algn="l"/>
            <a:endParaRPr lang="en-US" sz="2000" dirty="0">
              <a:latin typeface="Georgia" pitchFamily="18" charset="0"/>
            </a:endParaRPr>
          </a:p>
          <a:p>
            <a:pPr algn="l"/>
            <a:r>
              <a:rPr lang="bg-BG" sz="2000" dirty="0">
                <a:latin typeface="Georgia" pitchFamily="18" charset="0"/>
              </a:rPr>
              <a:t>Представя: Марчела Петрова</a:t>
            </a:r>
          </a:p>
          <a:p>
            <a:pPr algn="l"/>
            <a:r>
              <a:rPr lang="bg-BG" sz="2000" dirty="0">
                <a:latin typeface="Georgia" pitchFamily="18" charset="0"/>
              </a:rPr>
              <a:t>Детска градина №23  Иглика </a:t>
            </a:r>
          </a:p>
          <a:p>
            <a:pPr algn="l"/>
            <a:r>
              <a:rPr lang="bg-BG" sz="2000" dirty="0">
                <a:latin typeface="Georgia" pitchFamily="18" charset="0"/>
              </a:rPr>
              <a:t> и Институт </a:t>
            </a:r>
            <a:r>
              <a:rPr lang="bg-BG" sz="2000" dirty="0" err="1">
                <a:latin typeface="Georgia" pitchFamily="18" charset="0"/>
              </a:rPr>
              <a:t>Итера</a:t>
            </a:r>
            <a:r>
              <a:rPr lang="bg-BG" sz="2000" dirty="0">
                <a:latin typeface="Georgia" pitchFamily="18" charset="0"/>
              </a:rPr>
              <a:t> </a:t>
            </a:r>
            <a:r>
              <a:rPr lang="bg-BG" sz="2000" dirty="0" err="1">
                <a:latin typeface="Georgia" pitchFamily="18" charset="0"/>
              </a:rPr>
              <a:t>гр.Варна</a:t>
            </a:r>
            <a:r>
              <a:rPr lang="bg-BG" sz="2000" dirty="0">
                <a:latin typeface="Georgia" pitchFamily="18" charset="0"/>
              </a:rPr>
              <a:t>, България</a:t>
            </a:r>
          </a:p>
        </p:txBody>
      </p:sp>
      <p:pic>
        <p:nvPicPr>
          <p:cNvPr id="5" name="Picture 4" descr="tabela v1n6na new - Коп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8860" cy="1357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6096" y="5309463"/>
            <a:ext cx="3707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Presented by:</a:t>
            </a:r>
            <a:endParaRPr lang="bg-BG" sz="2000" dirty="0"/>
          </a:p>
          <a:p>
            <a:r>
              <a:rPr lang="en-US" sz="2000" dirty="0"/>
              <a:t> Marcela </a:t>
            </a:r>
            <a:r>
              <a:rPr lang="en-US" sz="2000" dirty="0" err="1"/>
              <a:t>Petrova</a:t>
            </a:r>
            <a:endParaRPr lang="bg-BG" sz="2000" dirty="0"/>
          </a:p>
          <a:p>
            <a:r>
              <a:rPr lang="en-US" sz="2000" dirty="0"/>
              <a:t>Kindergarten №23 IGLIKA and ITERA INSTITUTE</a:t>
            </a:r>
            <a:endParaRPr lang="bg-BG" sz="2000" dirty="0"/>
          </a:p>
          <a:p>
            <a:r>
              <a:rPr lang="en-US" sz="2000" dirty="0"/>
              <a:t> </a:t>
            </a:r>
            <a:r>
              <a:rPr lang="bg-BG" sz="2000" dirty="0"/>
              <a:t> </a:t>
            </a:r>
            <a:r>
              <a:rPr lang="en-US" sz="2000" dirty="0"/>
              <a:t>Varna, Bulgaria</a:t>
            </a:r>
            <a:endParaRPr lang="bg-BG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">
        <p:push dir="u"/>
      </p:transition>
    </mc:Choice>
    <mc:Fallback>
      <p:transition spd="slow" advTm="1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12B9FDF-8ED6-4D7E-8F28-2DD62850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243408"/>
            <a:ext cx="7931224" cy="118103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>
                <a:latin typeface="Georgia" panose="02040502050405020303" pitchFamily="18" charset="0"/>
              </a:rPr>
              <a:t>ОБОБЩЕНИЕ НА ПРОЦЕДУРАТА:</a:t>
            </a:r>
            <a:r>
              <a:rPr lang="bg-BG" sz="5400" dirty="0">
                <a:latin typeface="Georgia" panose="02040502050405020303" pitchFamily="18" charset="0"/>
              </a:rPr>
              <a:t> </a:t>
            </a:r>
            <a:br>
              <a:rPr lang="bg-BG" sz="5400" dirty="0">
                <a:latin typeface="Georgia" panose="02040502050405020303" pitchFamily="18" charset="0"/>
              </a:rPr>
            </a:br>
            <a:r>
              <a:rPr lang="bg-BG" sz="3100" dirty="0">
                <a:latin typeface="Georgia" panose="02040502050405020303" pitchFamily="18" charset="0"/>
              </a:rPr>
              <a:t>/в  5 стъпки/</a:t>
            </a:r>
            <a:endParaRPr lang="bg-BG" sz="31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E59621B-8604-4B84-BC13-951BB14F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1.Имаме казус-Конфликт между деца в групата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2.Каним страните, на „мостчето“ на мира“(децата познават правилата, които са въведени от учителя, предварително, в различни ситуации- от героите Александър и София. Методиката е демонстрирана и разяснена също)  МЕДИАТОР- може да е учителя или друг възрастен, както и  обучено дете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3.Спазвайки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гореизнесените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правила и методи всеки разказва своята история 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( 1 обозначена  позиция на килимчето)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4.На следващата стъпка говорим за емоциите, които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свсеки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е изпитал в конфликтната ситуация 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( 2 обозначена позиция)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5. Следва: Как според теб се е чувствал другия? (децата  разменят места)                   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( 3 обозначена позиция)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6.Разбиране- Как може да се реши това?   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( 4-та обозначена позиция)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E755C0BF-5D56-4CAB-8A7E-8DDABC8BC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70243"/>
            <a:ext cx="4104456" cy="244827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882D4000-1B26-4694-B075-766CB3313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23" y="1845452"/>
            <a:ext cx="4572000" cy="2171632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B82EBA2E-5943-401F-92E3-126CB59BB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005064"/>
            <a:ext cx="1497502" cy="896836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58B8D842-667B-495B-BB59-29D99FCC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1" y="5121758"/>
            <a:ext cx="1138481" cy="667134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D0AC8869-144D-47BC-8072-0D99D27AA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404" y="5153709"/>
            <a:ext cx="1411017" cy="864096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xmlns="" id="{2348BB53-86D6-416D-9128-3A24DAA08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010" y="5787265"/>
            <a:ext cx="2787180" cy="11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96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8E7806B-B7E2-412C-82E2-12DEEF52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>
                <a:latin typeface="Georgia" panose="02040502050405020303" pitchFamily="18" charset="0"/>
              </a:rPr>
              <a:t>ОБОБЩЕНИЕ НА ПРОЦЕДУРАТА:</a:t>
            </a:r>
            <a:br>
              <a:rPr lang="bg-BG" sz="3600" dirty="0">
                <a:latin typeface="Georgia" panose="02040502050405020303" pitchFamily="18" charset="0"/>
              </a:rPr>
            </a:br>
            <a:r>
              <a:rPr lang="bg-BG" sz="3600" dirty="0">
                <a:latin typeface="Georgia" panose="02040502050405020303" pitchFamily="18" charset="0"/>
              </a:rPr>
              <a:t>/в  5 стъпки/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3BC4928-EE0B-4F6D-B50C-E022ADCB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7.Какво би направил занапред?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(пета стъпка обозначена на килимчето)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8.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Сключване на споразумение –децата разменят символа на мира  </a:t>
            </a:r>
          </a:p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( последна стъпка)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587D95E2-EDC1-4497-8ACB-0C8AD882A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714488"/>
            <a:ext cx="2339752" cy="1112304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D575B471-6F32-418A-9DA2-A8A2BB981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500042"/>
            <a:ext cx="2650271" cy="140797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662E02FC-778D-48B1-865A-071F13B93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1563638" cy="338917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0B881B53-B7DA-4CB1-A3A1-8C8A72C0B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396" y="2708920"/>
            <a:ext cx="3355851" cy="4248150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33901311-DC22-4F29-973C-9AC420FBA7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949" y="2728265"/>
            <a:ext cx="3355851" cy="2448272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A3B51F59-BD31-4EB7-AF5A-7646222473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133" y="4324001"/>
            <a:ext cx="213970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42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1005910-80D0-46E3-AFC3-5762E5C3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Очаквани резултати от проект:</a:t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>МЕДИАЦИЯ В ДЕТСКАТА ГРАДИНА</a:t>
            </a:r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95553999-1306-4C10-8B6D-A92F811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sz="2200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bg-BG" sz="22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БЪДЕЩИ ПЛАНОВЕ:</a:t>
            </a:r>
            <a:endParaRPr lang="bg-BG" sz="2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1.Доразвиване и обогатяване на модела Медиация в ДГ</a:t>
            </a:r>
          </a:p>
          <a:p>
            <a:pPr marL="0" indent="0">
              <a:buNone/>
            </a:pPr>
            <a:r>
              <a:rPr lang="bg-BG" sz="2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2.Създаване на център за медиация в ДГ( за родители, учители, партньори)</a:t>
            </a: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БЛАГОДАРЯ ЗА ВНИМАНИЕТО!</a:t>
            </a:r>
          </a:p>
        </p:txBody>
      </p:sp>
      <p:pic>
        <p:nvPicPr>
          <p:cNvPr id="10" name="Контейнер за съдържание 4">
            <a:extLst>
              <a:ext uri="{FF2B5EF4-FFF2-40B4-BE49-F238E27FC236}">
                <a16:creationId xmlns:a16="http://schemas.microsoft.com/office/drawing/2014/main" xmlns="" id="{8206A91C-7E71-434D-81D4-F495D8723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97" y="984589"/>
            <a:ext cx="5400600" cy="3164491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00BE29D7-7816-44ED-82D6-236936D74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4" y="5013176"/>
            <a:ext cx="4572000" cy="2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7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8686800" cy="1071570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70C0"/>
                </a:solidFill>
                <a:latin typeface="Georgia" pitchFamily="18" charset="0"/>
              </a:rPr>
              <a:t>МЕДИАЦИЯ</a:t>
            </a:r>
            <a:r>
              <a:rPr lang="en-US" sz="18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8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bg-BG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Що е то ?</a:t>
            </a:r>
            <a:r>
              <a:rPr lang="bg-BG" sz="1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Как и къде можем да я ползваме </a:t>
            </a:r>
            <a:endParaRPr lang="bg-BG" sz="1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143372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Медиацията</a:t>
            </a: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е способ за </a:t>
            </a: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доброволноразрешаване </a:t>
            </a: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спорове, при който страните се подпомагат от трето, неутрално и безпристрастно лице – медиатор, за постигане на взаимно приемливо </a:t>
            </a:r>
            <a:r>
              <a:rPr lang="ru-RU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споразумение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Медиацията </a:t>
            </a: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 отличен способ за разрешаване на </a:t>
            </a: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конфликти </a:t>
            </a: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поради  достъпния  си и ненатрапчив характер, базиран на </a:t>
            </a: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 </a:t>
            </a:r>
            <a:r>
              <a:rPr lang="bg-BG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основни принципа: </a:t>
            </a:r>
          </a:p>
          <a:p>
            <a:pPr>
              <a:spcAft>
                <a:spcPts val="320"/>
              </a:spcAft>
            </a:pP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Доброволност</a:t>
            </a: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320"/>
              </a:spcAft>
            </a:pP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Неутралност</a:t>
            </a: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320"/>
              </a:spcAft>
            </a:pP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Поверителност </a:t>
            </a:r>
            <a:endParaRPr lang="bg-BG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Равнопоставеност </a:t>
            </a:r>
            <a:endParaRPr lang="bg-BG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 </a:t>
            </a:r>
            <a:r>
              <a:rPr lang="bg-BG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Безпристрасност</a:t>
            </a:r>
          </a:p>
          <a:p>
            <a:endParaRPr lang="bg-BG" sz="25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4786314" cy="5500702"/>
          </a:xfrm>
        </p:spPr>
        <p:txBody>
          <a:bodyPr>
            <a:normAutofit fontScale="92500" lnSpcReduction="10000"/>
          </a:bodyPr>
          <a:lstStyle/>
          <a:p>
            <a:r>
              <a:rPr lang="bg-BG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Медиация в образованието</a:t>
            </a:r>
            <a:br>
              <a:rPr lang="bg-BG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/история и приложение</a:t>
            </a:r>
            <a:r>
              <a:rPr lang="bg-BG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</a:p>
          <a:p>
            <a:pPr>
              <a:buNone/>
            </a:pPr>
            <a:endParaRPr lang="en-US" sz="1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Този метод навлиза в образованието през втората половина на XX век в САЩ и се обвързва със социалната отговорност по пътя на своето еволюиране. Преминавайки през различните етапи от този път медиацията навлиза в учебните програми на учениците на американските училища, а след това надхвърляйки границите тя навлиза в Англия и други държави по света.</a:t>
            </a: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България, закона е обнародван. в ДВ, бр. 110 от 17.12.2004 г. В него подробно са описани основните положения на процедурата по медиация, параметрите на работа и общите изисквания към медиатора. </a:t>
            </a: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bg-BG" sz="13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Медиацията в образованието се прилага, като ефективен метод за справяне с конфликтите, но преимуществено на ниво основно и средно образование</a:t>
            </a:r>
            <a:r>
              <a:rPr lang="en-US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тези случаи ролята на медиатора се съчетава с тази на психолога при овладяването на конфликта.</a:t>
            </a: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Възможностите за приложение на методите на медиация  са в доста в по-широк план, а именно като превенция за предотвратяване на конфликти при деца, учители, родители и други участници в образователната система</a:t>
            </a:r>
          </a:p>
          <a:p>
            <a:pPr marL="0" indent="0">
              <a:buNone/>
            </a:pPr>
            <a:r>
              <a:rPr lang="bg-BG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Както и за  изграждане на място за ефективно общуване в академична среда (екипите на детските заведения) и предпоставка за успех в професионалната реализация.</a:t>
            </a:r>
          </a:p>
          <a:p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3FBE65B-4C3D-410E-8CC8-6C9D360A1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42148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287BE6B-EF00-4967-B1D4-E4ED3932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bg-BG" sz="3200" dirty="0">
                <a:latin typeface="Georgia" panose="02040502050405020303" pitchFamily="18" charset="0"/>
              </a:rPr>
              <a:t>Медиация в предучилищното образование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393C2984-CE2F-4948-A669-1287657E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Идеята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DCEB0D90-EF73-4720-A14B-6A89C2CDE87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Нашият опит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xmlns="" id="{CB1CBA07-CE32-4B6C-8722-2D0F74C205B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3528" y="1628800"/>
            <a:ext cx="4173860" cy="5112568"/>
          </a:xfrm>
        </p:spPr>
        <p:txBody>
          <a:bodyPr>
            <a:normAutofit fontScale="92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bg-BG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Идеята да се разработи ПРОЕКТ МЕДИАЦИЯ В ДГ,  се роди, търсейки принцип, който да възпитава общуване и решава конфликти по най-благ начин.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Тръгнахме от концепцията да открием решението, като възпитаме у децата емоционална интелигентност и ги научим как да взаимодействат със своите емоции</a:t>
            </a:r>
            <a:endParaRPr lang="bg-BG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  <a:t>В продължение на три години-заложихме в годишния си план -Възпитаване на емоционална интелигентност, като една от водещите задачи</a:t>
            </a:r>
          </a:p>
          <a:p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  <a:t>Проведохме  многобройни образователни ситуации, във всяка група, открити практики, създадохме кътове, осъществихме инициативи 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xmlns="" id="{B0AF48E6-8F0E-4DBF-A81A-E94D7DEA0F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470" y="2348880"/>
            <a:ext cx="2884884" cy="1994521"/>
          </a:xfr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E928A74F-834B-4F2D-B0E4-D2F3EE9C6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191" y="3933056"/>
            <a:ext cx="3291830" cy="3068960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137C76FD-5CD9-4474-87A5-7FC1FFC14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39" y="2348880"/>
            <a:ext cx="27349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09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CD18761-EE39-4D3B-90A7-61FA24FA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654843"/>
          </a:xfrm>
        </p:spPr>
        <p:txBody>
          <a:bodyPr>
            <a:normAutofit fontScale="90000"/>
          </a:bodyPr>
          <a:lstStyle/>
          <a:p>
            <a:r>
              <a:rPr lang="bg-BG" sz="3200" dirty="0">
                <a:latin typeface="Georgia" panose="02040502050405020303" pitchFamily="18" charset="0"/>
              </a:rPr>
              <a:t>Медиация в предучилищното образование</a:t>
            </a:r>
            <a:endParaRPr lang="bg-BG" sz="3200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F39363AD-0BCB-421B-9CB4-2ED3857A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58932"/>
            <a:ext cx="4040188" cy="500826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Нашият опит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9C566C07-4950-4F0F-A5F5-5AFBA9DF9D4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358932"/>
            <a:ext cx="4041775" cy="500826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Как постъпихме?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xmlns="" id="{593F62E4-04BF-4286-A269-7A4BF8B1385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443488"/>
          </a:xfrm>
        </p:spPr>
        <p:txBody>
          <a:bodyPr>
            <a:norm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Нещо не достигаше! Децата опознаваха своите емоции, но нямахме алгоритъм при приложението им в  решаване на конфликти.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Започнахме да търсим начин като проучим как, познавайки емоциите си, можем да представим себе си, да разберем другия, като развием последователно поведение.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Имахме нужда от методика, стъпки, които да предложим на децата, за да реализират лесно модел на ефективно общуване, чрез разбиране на емоционалния контекст и за превенция на конфликти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dirty="0"/>
          </a:p>
        </p:txBody>
      </p:sp>
      <p:pic>
        <p:nvPicPr>
          <p:cNvPr id="17" name="Контейнер за съдържание 13">
            <a:extLst>
              <a:ext uri="{FF2B5EF4-FFF2-40B4-BE49-F238E27FC236}">
                <a16:creationId xmlns:a16="http://schemas.microsoft.com/office/drawing/2014/main" xmlns="" id="{32E5A87E-A0C8-4359-86BC-02B3FF937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774" y="4869160"/>
            <a:ext cx="2016224" cy="1988840"/>
          </a:xfrm>
          <a:prstGeom prst="rect">
            <a:avLst/>
          </a:prstGeom>
        </p:spPr>
      </p:pic>
      <p:sp>
        <p:nvSpPr>
          <p:cNvPr id="21" name="Контейнер за съдържание 20">
            <a:extLst>
              <a:ext uri="{FF2B5EF4-FFF2-40B4-BE49-F238E27FC236}">
                <a16:creationId xmlns:a16="http://schemas.microsoft.com/office/drawing/2014/main" xmlns="" id="{E9330E64-8846-4E70-8651-B2B06B0E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2015" y="1916832"/>
            <a:ext cx="4650506" cy="444348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Направихме проучвания;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Открихме и пробирахме модели;</a:t>
            </a:r>
          </a:p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Извършихме обучения ? Търсехме алтернативи, чрез комбинации на различни методики.</a:t>
            </a: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dirty="0"/>
          </a:p>
        </p:txBody>
      </p:sp>
      <p:pic>
        <p:nvPicPr>
          <p:cNvPr id="22" name="Контейнер за съдържание 18">
            <a:extLst>
              <a:ext uri="{FF2B5EF4-FFF2-40B4-BE49-F238E27FC236}">
                <a16:creationId xmlns:a16="http://schemas.microsoft.com/office/drawing/2014/main" xmlns="" id="{E66EE139-17A2-45E9-8372-8A646DC72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379723"/>
            <a:ext cx="2160240" cy="1803486"/>
          </a:xfrm>
          <a:prstGeom prst="rect">
            <a:avLst/>
          </a:prstGeom>
        </p:spPr>
      </p:pic>
      <p:pic>
        <p:nvPicPr>
          <p:cNvPr id="24" name="Картина 23">
            <a:extLst>
              <a:ext uri="{FF2B5EF4-FFF2-40B4-BE49-F238E27FC236}">
                <a16:creationId xmlns:a16="http://schemas.microsoft.com/office/drawing/2014/main" xmlns="" id="{200E899C-CC76-4B9D-BCB5-C327A3AB7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748" y="1859758"/>
            <a:ext cx="3160163" cy="1929282"/>
          </a:xfrm>
          <a:prstGeom prst="rect">
            <a:avLst/>
          </a:prstGeom>
        </p:spPr>
      </p:pic>
      <p:pic>
        <p:nvPicPr>
          <p:cNvPr id="26" name="Картина 25">
            <a:extLst>
              <a:ext uri="{FF2B5EF4-FFF2-40B4-BE49-F238E27FC236}">
                <a16:creationId xmlns:a16="http://schemas.microsoft.com/office/drawing/2014/main" xmlns="" id="{2CD0F456-6E9D-486A-92EE-86A3CF216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875" y="4776144"/>
            <a:ext cx="1776609" cy="1584176"/>
          </a:xfrm>
          <a:prstGeom prst="rect">
            <a:avLst/>
          </a:prstGeom>
        </p:spPr>
      </p:pic>
      <p:pic>
        <p:nvPicPr>
          <p:cNvPr id="28" name="Картина 27">
            <a:extLst>
              <a:ext uri="{FF2B5EF4-FFF2-40B4-BE49-F238E27FC236}">
                <a16:creationId xmlns:a16="http://schemas.microsoft.com/office/drawing/2014/main" xmlns="" id="{7D54400D-496A-4816-81CD-D80C39284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152" y="4939383"/>
            <a:ext cx="1425152" cy="1988840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xmlns="" id="{A2447D34-314C-46D0-871B-2EC5F9E5C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112" y="4636026"/>
            <a:ext cx="1210888" cy="2455107"/>
          </a:xfrm>
          <a:prstGeom prst="rect">
            <a:avLst/>
          </a:prstGeom>
        </p:spPr>
      </p:pic>
      <p:pic>
        <p:nvPicPr>
          <p:cNvPr id="32" name="Картина 31">
            <a:extLst>
              <a:ext uri="{FF2B5EF4-FFF2-40B4-BE49-F238E27FC236}">
                <a16:creationId xmlns:a16="http://schemas.microsoft.com/office/drawing/2014/main" xmlns="" id="{B7791996-FB50-42D5-AE9C-76F0832223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062" y="4776144"/>
            <a:ext cx="1101338" cy="1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8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0BAEE41-9315-4AA0-8137-E4692A7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>Медиация в предучилищното образование</a:t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Опитът по света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(част от идеите, които пробирахме)</a:t>
            </a:r>
            <a:r>
              <a:rPr lang="bg-BG" sz="2200" dirty="0">
                <a:latin typeface="Georgia" panose="02040502050405020303" pitchFamily="18" charset="0"/>
              </a:rPr>
              <a:t/>
            </a:r>
            <a:br>
              <a:rPr lang="bg-BG" sz="2200" dirty="0">
                <a:latin typeface="Georgia" panose="02040502050405020303" pitchFamily="18" charset="0"/>
              </a:rPr>
            </a:br>
            <a:endParaRPr lang="bg-BG" sz="2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4314DD5-6A36-445C-B7D8-1D11DA7F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bg-BG" sz="12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Сговорчива палатка” (</a:t>
            </a:r>
            <a:r>
              <a:rPr lang="bg-BG" sz="1200" b="1" u="sng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Palaverzelt</a:t>
            </a:r>
            <a:r>
              <a:rPr lang="bg-BG" sz="12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bg-BG" sz="1200" u="sng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Германия през 2008 година е разработен модел за разрешаване на конфликти между деца от детската градина и ученици от началното училище, а моделът е наречен „сговорчива палатка” (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Palaverzelt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Целта на концепцията е възпитателите и учителите да разполагат с лесен и бързо усвояващ се метод, с помощта, на който да могат да реагират педагогически конструктивно на конфликтните ситуации между децата. Децата се учат на този ритуал, който ще им помага и в бъдеще за разрешаването на трудни ситуации в отношенията с другите хора и да се интегрират в групи и екипи. Същността на ритуала „сговорчива палатка” преминава през пет фази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Използва се обособено място в стаята,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вълшебни камъчета”, гълъб на мира и други символи и атрибути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РЕЗУЛТАТЪТ:Методът</a:t>
            </a:r>
            <a:r>
              <a:rPr lang="bg-BG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бе по-тромав, изискващ сложни реквизити, както и съхраняването им. Също така бе  приложим по-скоро за немския тип народопсихология. Децата не успяха да разпознаят модела като свой.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Aft>
                <a:spcPts val="800"/>
              </a:spcAft>
              <a:buNone/>
            </a:pPr>
            <a:endParaRPr lang="bg-BG" sz="12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58020804-5F63-4D93-BFB8-D4F21BC7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380" y="1363062"/>
            <a:ext cx="4252664" cy="602637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2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Монтесори Маса на Мира</a:t>
            </a:r>
            <a:endParaRPr lang="en-US" sz="1200" b="1" u="sng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една Монтесори класна стая децата разполагат с няколко варианта за справяне с разногласия. Един от тях е Монтесори маса на мира. Понякога тя се използва за да позволи на детето кратък момент мълчание и тишина, но предназначението ѝ е да насърчава разрешаването на конфликти, чрез мирна комуникация и уважение към отсрещната страна. Окуражава се отворена дискусия между децата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Първото нещо, което ви трябва е маса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два стола. Те трябва да са детски, в подходящ размер. Както всички Монтесори-вдъхновени материали, тя трябва да е хубава – добавете цветна покривка, например. Аранжировката трябва да е подканваща. Примерно</a:t>
            </a:r>
            <a:r>
              <a: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ваза с цветя</a:t>
            </a:r>
            <a:r>
              <a: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 саксия. Трябва ви хронометър-3-минутен пясъчен часовник би бил идеален. По възможност стъклен, а не пластмасов. Масата има нужда и от инструмент на мира. Цвете, камъче, нещо крехко или чупливо, което детето да може да хване в ръка. Масата трябва да е в тих кът на дома, ако е възможно, в близост до прозорец. Трябва да се използва САМО за разрешаване на конфликти или моменти за тишина.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РЕЗУЛТАТИ: Трудно намиране на тих кът в занималнята. Масата, след време се приема като част от интериора и започва да се използва и за други дейности. Д</a:t>
            </a:r>
            <a:r>
              <a:rPr lang="bg-BG" sz="1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ецата не я откриват като “специалното място“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10F800DD-11E2-4A45-97A1-E307B1A9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922" y="655411"/>
            <a:ext cx="2160240" cy="1176984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93A962AD-F32B-4661-9628-88349D535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861" y="5788437"/>
            <a:ext cx="755421" cy="12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22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8BB3ECB-2CE0-4D45-82A5-8E83FC33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Решението: </a:t>
            </a:r>
            <a:r>
              <a:rPr lang="bg-BG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Да изготвим собствена методика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C5C51E3-C00A-42FD-9806-2B4CCB141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929" y="1124744"/>
            <a:ext cx="4168871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целта, поканихме екип от специалисти, които насочени от нас като споделен опит и  потребности създадоха –иновативен модел: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sz="12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0505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Институт „Итера“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има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14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годишен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опит в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областта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медиацията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управлението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конфликти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Сертифицирана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обучителна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организация от Министерство на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правосъдието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Програмите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института за обучение на педагогически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специалисти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одобрени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от Министерство на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Създатели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проекта</a:t>
            </a:r>
          </a:p>
          <a:p>
            <a:pPr marL="0" indent="0">
              <a:buNone/>
            </a:pP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„Академия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Миротворци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“- </a:t>
            </a:r>
          </a:p>
          <a:p>
            <a:pPr marL="0" indent="0">
              <a:buNone/>
            </a:pP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образование без </a:t>
            </a:r>
            <a:r>
              <a:rPr lang="ru-RU" sz="1200" b="0" i="0" dirty="0" err="1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агресия</a:t>
            </a:r>
            <a:r>
              <a:rPr lang="ru-RU" sz="12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Контейнер за съдържание 7">
            <a:extLst>
              <a:ext uri="{FF2B5EF4-FFF2-40B4-BE49-F238E27FC236}">
                <a16:creationId xmlns:a16="http://schemas.microsoft.com/office/drawing/2014/main" xmlns="" id="{72B59045-A326-46E5-9AB9-E21F735C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МОДЕЛЪТ</a:t>
            </a: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ОСНОВНИ АТРИБУТИ НА ПРОЦЕДУРАТА</a:t>
            </a: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bg-BG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Контейнер за съдържание 5">
            <a:extLst>
              <a:ext uri="{FF2B5EF4-FFF2-40B4-BE49-F238E27FC236}">
                <a16:creationId xmlns:a16="http://schemas.microsoft.com/office/drawing/2014/main" xmlns="" id="{F81CF172-8185-41CA-A373-AE2DF27B6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29" y="1772815"/>
            <a:ext cx="4038600" cy="2359749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13F1F84C-038A-4EE9-939E-B11854124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566" y="1268760"/>
            <a:ext cx="4241930" cy="2520280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xmlns="" id="{F4BB0E3D-594A-45E0-A07B-D01CCC786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504" y="4564613"/>
            <a:ext cx="3092152" cy="2222360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xmlns="" id="{44AD7DBF-E164-4039-BACD-B545E5946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9" y="4635017"/>
            <a:ext cx="2952328" cy="20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88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/>
            </a:r>
            <a:br>
              <a:rPr lang="bg-BG" sz="3200" dirty="0">
                <a:latin typeface="Georgia" panose="02040502050405020303" pitchFamily="18" charset="0"/>
              </a:rPr>
            </a:br>
            <a:r>
              <a:rPr lang="bg-BG" sz="3200" dirty="0">
                <a:latin typeface="Georgia" panose="02040502050405020303" pitchFamily="18" charset="0"/>
              </a:rPr>
              <a:t>ПРИНЦИПИ И СТЪПКИ НА ПРОЦЕДУРАТА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0EFDDF4B-9BF3-47F2-826E-E671DD3B8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4056831" cy="5589240"/>
          </a:xfr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98985F4C-BA64-44B6-959E-F48BAF2EC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12776"/>
            <a:ext cx="4788024" cy="544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F071BBC-8D3B-4ADB-B7DB-D86F6349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  <a:ea typeface="Verdana" panose="020B0604030504040204" pitchFamily="34" charset="0"/>
              </a:rPr>
              <a:t>ПРИНЦИПИ И СТЪПКИ НА ПРОЦЕДУРАТА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15F8B726-E8C2-43C8-ADBD-8D121B807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4860032" cy="515719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7F562BA2-CC7B-417F-A611-92DD491F9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4572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82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1F54788-791D-48EF-9852-45DF1155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dirty="0">
                <a:latin typeface="Georgia" panose="02040502050405020303" pitchFamily="18" charset="0"/>
              </a:rPr>
              <a:t>РЕЗУЛТАТ и финализиране на процеса на медиация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xmlns="" id="{BDAFE44B-C38C-42FC-BDF1-7FFC15EF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4" y="1376500"/>
            <a:ext cx="4554476" cy="4742258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838E4C09-1C91-41D8-9D62-41B74C08A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12778"/>
            <a:ext cx="4572000" cy="4741134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E11AD117-A32D-48E5-9AF9-725CA8AC0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445222"/>
            <a:ext cx="1944216" cy="17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5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744</Words>
  <Application>Microsoft Office PowerPoint</Application>
  <PresentationFormat>On-screen Show (4:3)</PresentationFormat>
  <Paragraphs>182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  ДИГИТАЛИЗАЦИЯ И ИНОВАЦИИ В ОБРАЗОВАНИЕТО  DIGITALIZATION AND INNOVATION IN EDUCATION  </vt:lpstr>
      <vt:lpstr>МЕДИАЦИЯ  Що е то ? Как и къде можем да я ползваме </vt:lpstr>
      <vt:lpstr>Медиация в предучилищното образование</vt:lpstr>
      <vt:lpstr>Медиация в предучилищното образование</vt:lpstr>
      <vt:lpstr>    Медиация в предучилищното образование Опитът по света (част от идеите, които пробирахме) </vt:lpstr>
      <vt:lpstr>Решението: Да изготвим собствена методика</vt:lpstr>
      <vt:lpstr>  ПРИНЦИПИ И СТЪПКИ НА ПРОЦЕДУРАТА</vt:lpstr>
      <vt:lpstr>ПРИНЦИПИ И СТЪПКИ НА ПРОЦЕДУРАТА</vt:lpstr>
      <vt:lpstr>РЕЗУЛТАТ и финализиране на процеса на медиация</vt:lpstr>
      <vt:lpstr>ОБОБЩЕНИЕ НА ПРОЦЕДУРАТА:  /в  5 стъпки/</vt:lpstr>
      <vt:lpstr>ОБОБЩЕНИЕ НА ПРОЦЕДУРАТА: /в  5 стъпки/ </vt:lpstr>
      <vt:lpstr>Очаквани резултати от проект: МЕДИАЦИЯ В ДЕТСКАТА ГРАДИНА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Marchella</dc:creator>
  <cp:lastModifiedBy>Marchella</cp:lastModifiedBy>
  <cp:revision>118</cp:revision>
  <cp:lastPrinted>2021-04-19T13:10:21Z</cp:lastPrinted>
  <dcterms:created xsi:type="dcterms:W3CDTF">2021-03-24T09:43:12Z</dcterms:created>
  <dcterms:modified xsi:type="dcterms:W3CDTF">2021-04-28T07:15:33Z</dcterms:modified>
</cp:coreProperties>
</file>