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66" r:id="rId3"/>
    <p:sldId id="257" r:id="rId4"/>
    <p:sldId id="258" r:id="rId5"/>
    <p:sldId id="265" r:id="rId6"/>
    <p:sldId id="259" r:id="rId7"/>
    <p:sldId id="260" r:id="rId8"/>
    <p:sldId id="264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7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2629" y="1371600"/>
            <a:ext cx="5935540" cy="2696866"/>
          </a:xfrm>
        </p:spPr>
        <p:txBody>
          <a:bodyPr anchor="t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2629" y="4584879"/>
            <a:ext cx="593554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62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702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8077" y="1401097"/>
            <a:ext cx="2155722" cy="477586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401097"/>
            <a:ext cx="8232058" cy="477586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706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116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9" y="1709738"/>
            <a:ext cx="9214884" cy="31599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792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849526"/>
            <a:ext cx="5105400" cy="32104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849526"/>
            <a:ext cx="5105400" cy="32104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887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371599"/>
            <a:ext cx="10442760" cy="9397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2311353"/>
            <a:ext cx="5084947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2628" y="3006725"/>
            <a:ext cx="5084947" cy="318293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311353"/>
            <a:ext cx="5183188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53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80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782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794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05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71600"/>
            <a:ext cx="10363200" cy="13144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399" y="2853369"/>
            <a:ext cx="10363200" cy="3088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262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0D4E46AA-1EC0-4433-9956-E798E94A6FB7}" type="datetimeFigureOut">
              <a:rPr lang="en-US" smtClean="0"/>
              <a:pPr/>
              <a:t>5/25/2021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0C38C08-47C7-4847-B0BE-B9D8DEEB3D1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209B62C-3402-4623-9A7C-AA048B56F8C3}"/>
              </a:ext>
            </a:extLst>
          </p:cNvPr>
          <p:cNvCxnSpPr>
            <a:cxnSpLocks/>
          </p:cNvCxnSpPr>
          <p:nvPr/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1002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SzPct val="87000"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SzPct val="87000"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SLE6wuWlomQ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m.tt/1786187785?t=8UeW1m7tyg" TargetMode="External"/><Relationship Id="rId2" Type="http://schemas.openxmlformats.org/officeDocument/2006/relationships/hyperlink" Target="https://mm.tt/1786190568?t=UnzNVWxUZ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arth.google.com/web/search/Fert%c5%91d,+Eszterh%c3%a1za,+Joseph+Haydn+utca,+Hungary/@51.51835035,-0.1331565,25.05701353a,14230.63133447d,30.00000002y,0h,0t,0r/data=CigiJgokCSw9cC_ZyUlAEf0Hn4sQt0lAGYBZMxqRx7Y_IXCIQrCubtW_MicKJQojCiExNmY0SFRnUy1yZ0dabEFCeUhydldBZzhoUWZicXB4bFg6AwoBMA?authuser=0" TargetMode="External"/><Relationship Id="rId5" Type="http://schemas.openxmlformats.org/officeDocument/2006/relationships/hyperlink" Target="https://earth.google.com/web/@52.1988421,0.11998715,-420a,14248.6297704d,35y,0h,0t,0r/data=MicKJQojCiExMHB3OXJKR1Fya2hoUnM5S1RrLXRnRzJVTm54SW5sY1M6AwoBMA?authuser=0" TargetMode="External"/><Relationship Id="rId4" Type="http://schemas.openxmlformats.org/officeDocument/2006/relationships/hyperlink" Target="https://www.mindmeister.com/1786185228?t=DKbZe2WPSn&amp;fbclid=IwAR3UhQn3HWodmO57GQYCgk5ik9fsLjiIjSh9A8ulJvgf__VwdAPkzUih1B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5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C94F49-B7B5-42FF-A2F5-E096E930C8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8648" r="-1" b="36211"/>
          <a:stretch/>
        </p:blipFill>
        <p:spPr>
          <a:xfrm>
            <a:off x="20" y="10"/>
            <a:ext cx="12191980" cy="6857985"/>
          </a:xfrm>
          <a:prstGeom prst="rect">
            <a:avLst/>
          </a:prstGeom>
        </p:spPr>
      </p:pic>
      <p:sp>
        <p:nvSpPr>
          <p:cNvPr id="23" name="Rectangle 17">
            <a:extLst>
              <a:ext uri="{FF2B5EF4-FFF2-40B4-BE49-F238E27FC236}">
                <a16:creationId xmlns:a16="http://schemas.microsoft.com/office/drawing/2014/main" id="{38390362-5868-4DF6-BD74-91C7288404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035382" y="-1298619"/>
            <a:ext cx="4121238" cy="12191998"/>
          </a:xfrm>
          <a:prstGeom prst="rect">
            <a:avLst/>
          </a:prstGeom>
          <a:gradFill flip="none" rotWithShape="1">
            <a:gsLst>
              <a:gs pos="36000">
                <a:srgbClr val="000000">
                  <a:alpha val="26000"/>
                </a:srgbClr>
              </a:gs>
              <a:gs pos="0">
                <a:srgbClr val="000000">
                  <a:alpha val="0"/>
                </a:srgbClr>
              </a:gs>
              <a:gs pos="61000">
                <a:srgbClr val="0E0D12">
                  <a:alpha val="58000"/>
                </a:srgbClr>
              </a:gs>
              <a:gs pos="88000">
                <a:srgbClr val="000000">
                  <a:alpha val="58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CD3A9B-4C25-42C7-B147-AFB4A9E71F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3612995"/>
            <a:ext cx="6835698" cy="1855646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bg-BG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Първи международен образователен онлайн форум</a:t>
            </a:r>
            <a:endParaRPr lang="en-US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C584DF-6D24-49FF-9C25-C270020D1A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6937" y="4326673"/>
            <a:ext cx="3211550" cy="1141964"/>
          </a:xfrm>
        </p:spPr>
        <p:txBody>
          <a:bodyPr anchor="b">
            <a:normAutofit fontScale="85000" lnSpcReduction="10000"/>
          </a:bodyPr>
          <a:lstStyle/>
          <a:p>
            <a:pPr algn="r"/>
            <a:r>
              <a:rPr lang="en-US" dirty="0" smtClean="0">
                <a:solidFill>
                  <a:srgbClr val="FFFFFF"/>
                </a:solidFill>
              </a:rPr>
              <a:t>First international educational online forum</a:t>
            </a: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24" name="Straight Connector 19">
            <a:extLst>
              <a:ext uri="{FF2B5EF4-FFF2-40B4-BE49-F238E27FC236}">
                <a16:creationId xmlns:a16="http://schemas.microsoft.com/office/drawing/2014/main" id="{8A5C8BF2-C035-4BFF-8802-A3972383441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2570" y="5821999"/>
            <a:ext cx="1020883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090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505AC-97D9-47D3-8F66-7D86FFC46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Tube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1B393-9C92-4F7D-8578-72EFF0D24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</a:t>
            </a:r>
            <a:r>
              <a:rPr lang="bg-BG" dirty="0" smtClean="0"/>
              <a:t>: </a:t>
            </a:r>
            <a:r>
              <a:rPr lang="en-US" dirty="0">
                <a:hlinkClick r:id="rId2"/>
              </a:rPr>
              <a:t>https://youtu.be/SLE6wuWlomQ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905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87196-3685-4FAF-A4FD-6DD7EBA92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9" y="625365"/>
            <a:ext cx="10363200" cy="1543069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bg-BG" sz="3200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bg-BG" sz="32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bg-BG" sz="3200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bg-BG" sz="3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bg-BG" sz="3200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bg-BG" sz="32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bg-BG" sz="3200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bg-BG" sz="3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bg-BG" sz="3200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bg-BG" sz="32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bg-BG" sz="3200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bg-BG" sz="3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bg-BG" sz="3200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bg-BG" sz="32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bg-BG" sz="3200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bg-BG" sz="3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bg-BG" sz="3200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bg-BG" sz="32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bg-BG" sz="3200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bg-BG" sz="3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bg-BG" sz="3200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bg-BG" sz="32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US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33898" y="1358537"/>
            <a:ext cx="715844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                  </a:t>
            </a:r>
            <a:endParaRPr lang="bg-BG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bg-B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bg-BG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bg-BG" dirty="0" smtClean="0">
                <a:latin typeface="Verdana" panose="020B0604030504040204" pitchFamily="34" charset="0"/>
                <a:ea typeface="Verdana" panose="020B0604030504040204" pitchFamily="34" charset="0"/>
              </a:rPr>
              <a:t>          Благодаря </a:t>
            </a:r>
            <a:r>
              <a:rPr lang="bg-BG" dirty="0">
                <a:latin typeface="Verdana" panose="020B0604030504040204" pitchFamily="34" charset="0"/>
                <a:ea typeface="Verdana" panose="020B0604030504040204" pitchFamily="34" charset="0"/>
              </a:rPr>
              <a:t>за внимание!</a:t>
            </a:r>
            <a:br>
              <a:rPr lang="bg-BG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bg-BG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bg-BG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	 Thank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you for the attention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!</a:t>
            </a: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bg-BG" dirty="0" smtClean="0">
                <a:latin typeface="Verdana" panose="020B0604030504040204" pitchFamily="34" charset="0"/>
                <a:ea typeface="Verdana" panose="020B0604030504040204" pitchFamily="34" charset="0"/>
              </a:rPr>
              <a:t>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298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Първи международен образователн онлайн форум</a:t>
            </a:r>
            <a:br>
              <a:rPr lang="bg-BG" sz="14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bg-BG" sz="1400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bg-BG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First International Educational Online Forum</a:t>
            </a:r>
            <a:endParaRPr lang="en-U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Тема: Обърната </a:t>
            </a:r>
            <a:r>
              <a:rPr lang="bg-BG" sz="1200" dirty="0">
                <a:latin typeface="Verdana" panose="020B0604030504040204" pitchFamily="34" charset="0"/>
                <a:ea typeface="Verdana" panose="020B0604030504040204" pitchFamily="34" charset="0"/>
              </a:rPr>
              <a:t>класна </a:t>
            </a:r>
            <a:r>
              <a:rPr lang="bg-BG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стая                                                      </a:t>
            </a:r>
            <a:r>
              <a:rPr lang="en-US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bg-BG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Topic:  Flipped </a:t>
            </a: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</a:rPr>
              <a:t>classroom</a:t>
            </a:r>
          </a:p>
          <a:p>
            <a:pPr lvl="0"/>
            <a:r>
              <a:rPr lang="bg-BG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Име: Тамара </a:t>
            </a:r>
            <a:r>
              <a:rPr lang="bg-BG" sz="1200" dirty="0">
                <a:latin typeface="Verdana" panose="020B0604030504040204" pitchFamily="34" charset="0"/>
                <a:ea typeface="Verdana" panose="020B0604030504040204" pitchFamily="34" charset="0"/>
              </a:rPr>
              <a:t>Борисова </a:t>
            </a:r>
            <a:r>
              <a:rPr lang="bg-BG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Марудина</a:t>
            </a:r>
            <a:r>
              <a:rPr lang="en-US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                                                 </a:t>
            </a:r>
            <a:r>
              <a:rPr lang="en-US" sz="12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Name:Tamara</a:t>
            </a:r>
            <a:r>
              <a:rPr lang="en-US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Borisova</a:t>
            </a: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Marudina</a:t>
            </a:r>
            <a:endParaRPr lang="en-U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/>
            <a:r>
              <a:rPr lang="bg-BG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Институция: 7 </a:t>
            </a:r>
            <a:r>
              <a:rPr lang="bg-BG" sz="1200" dirty="0">
                <a:latin typeface="Verdana" panose="020B0604030504040204" pitchFamily="34" charset="0"/>
                <a:ea typeface="Verdana" panose="020B0604030504040204" pitchFamily="34" charset="0"/>
              </a:rPr>
              <a:t>СУ „ Найден </a:t>
            </a:r>
            <a:r>
              <a:rPr lang="bg-BG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Геров“</a:t>
            </a:r>
            <a:r>
              <a:rPr lang="en-US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                                                Institution: 7</a:t>
            </a:r>
            <a:r>
              <a:rPr lang="en-US" sz="1200" baseline="30000" dirty="0" smtClean="0">
                <a:latin typeface="Verdana" panose="020B0604030504040204" pitchFamily="34" charset="0"/>
                <a:ea typeface="Verdana" panose="020B0604030504040204" pitchFamily="34" charset="0"/>
              </a:rPr>
              <a:t>th</a:t>
            </a:r>
            <a:r>
              <a:rPr lang="en-US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 SU </a:t>
            </a:r>
            <a:r>
              <a:rPr lang="en-US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Nayden</a:t>
            </a: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2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Gerov</a:t>
            </a:r>
            <a:endParaRPr lang="en-U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bg-BG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Град: ВарнаВарна</a:t>
            </a:r>
            <a:r>
              <a:rPr lang="en-US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                                                                        City: Varna</a:t>
            </a:r>
            <a:endParaRPr lang="bg-BG" sz="12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bg-BG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Държава: </a:t>
            </a:r>
            <a:r>
              <a:rPr lang="bg-BG" sz="1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bg-BG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България</a:t>
            </a:r>
            <a:r>
              <a:rPr lang="en-US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                                                                     </a:t>
            </a:r>
            <a:r>
              <a:rPr lang="en-US" sz="12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Country:</a:t>
            </a:r>
            <a:r>
              <a:rPr lang="en-US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Bulgaria</a:t>
            </a:r>
            <a:endParaRPr lang="en-U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974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DB492-7FFA-4E44-A8A3-B4012D86A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9" y="462106"/>
            <a:ext cx="10363200" cy="1314443"/>
          </a:xfrm>
        </p:spPr>
        <p:txBody>
          <a:bodyPr anchor="ctr">
            <a:normAutofit/>
          </a:bodyPr>
          <a:lstStyle/>
          <a:p>
            <a:pPr algn="ctr"/>
            <a:r>
              <a:rPr lang="bg-BG" sz="18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Кои сме ние</a:t>
            </a:r>
            <a:endParaRPr lang="en-US" sz="18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B1DF03C-A383-4F73-BF8B-3524B626E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1776549"/>
            <a:ext cx="10363200" cy="4165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14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Ние сме ученици от 7 СУ “ Найден Геров“ Варна, България.От началото на учебната година работим върху различни проекти. Работа в екип на ранообразни теми ни помогна да се сплотим.Нашите знанич по английски език се подобриха.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bg-BG" sz="14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Ние се научихме да работим в екип, да бъдем толерантни и да помагаме един на друг.</a:t>
            </a:r>
          </a:p>
          <a:p>
            <a:pPr marL="0" indent="0">
              <a:buNone/>
            </a:pPr>
            <a:r>
              <a:rPr lang="bg-BG" sz="14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 тази презентация ви представяме част от нашите проекти чрез снимки и линкове.</a:t>
            </a:r>
            <a:endParaRPr lang="en-US" sz="1400" dirty="0" smtClean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bg-BG" sz="1400" dirty="0" smtClean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Who we are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Let us introduce ourselves. We are the students from the 8</a:t>
            </a:r>
            <a:r>
              <a:rPr lang="en-US" sz="1200" baseline="30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</a:t>
            </a: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grade at 7</a:t>
            </a:r>
            <a:r>
              <a:rPr lang="en-US" sz="1200" baseline="30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</a:t>
            </a: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Nayden</a:t>
            </a: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Gerov</a:t>
            </a: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school from Varna, Bulgaria. Since the beginning of the school year we have been working over different projects. </a:t>
            </a:r>
          </a:p>
          <a:p>
            <a:pPr marL="0" indent="0">
              <a:buNone/>
            </a:pP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Team work over various topics helped us know each other better. Moreover, our </a:t>
            </a:r>
            <a:r>
              <a:rPr lang="en-US" sz="12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knowledge </a:t>
            </a: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 English has </a:t>
            </a:r>
            <a:r>
              <a:rPr lang="en-US" sz="12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improved; we have learned how to work in team and how to be tolerant and help each other.</a:t>
            </a:r>
            <a:endParaRPr lang="en-US" sz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Here below we are presenting a part of our projects in photos and links.</a:t>
            </a:r>
            <a:endParaRPr lang="bg-BG" sz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615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AE5F7-936F-4F15-9911-84AF97068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8" y="636775"/>
            <a:ext cx="10363200" cy="1314443"/>
          </a:xfrm>
        </p:spPr>
        <p:txBody>
          <a:bodyPr anchor="ctr">
            <a:normAutofit/>
          </a:bodyPr>
          <a:lstStyle/>
          <a:p>
            <a:pPr algn="ctr"/>
            <a:r>
              <a:rPr lang="bg-BG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Проект с използване на </a:t>
            </a:r>
            <a:r>
              <a:rPr lang="en-US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Google Earth </a:t>
            </a:r>
            <a:r>
              <a:rPr lang="bg-BG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приложение</a:t>
            </a:r>
            <a:r>
              <a:rPr lang="en-US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12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bg-BG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bg-BG" sz="12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Our first project using Google Earth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5765506"/>
              </p:ext>
            </p:extLst>
          </p:nvPr>
        </p:nvGraphicFramePr>
        <p:xfrm>
          <a:off x="566058" y="1600249"/>
          <a:ext cx="10990215" cy="5122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8295">
                  <a:extLst>
                    <a:ext uri="{9D8B030D-6E8A-4147-A177-3AD203B41FA5}">
                      <a16:colId xmlns:a16="http://schemas.microsoft.com/office/drawing/2014/main" val="1575777358"/>
                    </a:ext>
                  </a:extLst>
                </a:gridCol>
                <a:gridCol w="3558295">
                  <a:extLst>
                    <a:ext uri="{9D8B030D-6E8A-4147-A177-3AD203B41FA5}">
                      <a16:colId xmlns:a16="http://schemas.microsoft.com/office/drawing/2014/main" val="3977165300"/>
                    </a:ext>
                  </a:extLst>
                </a:gridCol>
                <a:gridCol w="3873625">
                  <a:extLst>
                    <a:ext uri="{9D8B030D-6E8A-4147-A177-3AD203B41FA5}">
                      <a16:colId xmlns:a16="http://schemas.microsoft.com/office/drawing/2014/main" val="3340528555"/>
                    </a:ext>
                  </a:extLst>
                </a:gridCol>
              </a:tblGrid>
              <a:tr h="31515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165693"/>
                  </a:ext>
                </a:extLst>
              </a:tr>
              <a:tr h="197126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931981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8A82DAC6-215C-4A49-8AF8-666985D3A265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489" y="2363869"/>
            <a:ext cx="2752725" cy="18351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92CE526-3570-43D6-9D26-1B612E902488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909" y="2424424"/>
            <a:ext cx="2416501" cy="1803400"/>
          </a:xfrm>
          <a:prstGeom prst="rect">
            <a:avLst/>
          </a:prstGeom>
        </p:spPr>
      </p:pic>
      <p:pic>
        <p:nvPicPr>
          <p:cNvPr id="15" name="Content Placeholder 4">
            <a:extLst>
              <a:ext uri="{FF2B5EF4-FFF2-40B4-BE49-F238E27FC236}">
                <a16:creationId xmlns:a16="http://schemas.microsoft.com/office/drawing/2014/main" id="{6069F2C6-111D-45E3-B5B2-3CEE3F9005BB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5649" y="2424424"/>
            <a:ext cx="2752725" cy="183515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4BE69D9-FAC3-4C0D-9400-B6AAD802475F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489" y="4887866"/>
            <a:ext cx="2752725" cy="183515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CD73FFB-7533-4982-8429-66BA386102D9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634" y="4887866"/>
            <a:ext cx="2752725" cy="183515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6E521FD-8409-4452-9888-87D790000D84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521" y="4887866"/>
            <a:ext cx="2752725" cy="183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990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50E31-4E9F-4B85-8596-1894DB6AC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88" y="1195461"/>
            <a:ext cx="3265713" cy="389499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bg-BG" sz="3200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bg-BG" sz="32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bg-BG" sz="3200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bg-BG" sz="3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bg-BG" sz="3200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bg-BG" sz="32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bg-BG" sz="13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Обърната </a:t>
            </a:r>
            <a:r>
              <a:rPr lang="bg-BG" sz="13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класна стая: </a:t>
            </a:r>
            <a:r>
              <a:rPr lang="bg-BG" sz="13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представяне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/>
            </a:r>
            <a:b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/>
            </a:r>
            <a:b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bg-BG" sz="13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bg-BG" sz="13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 различни теми, използуя 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Google</a:t>
            </a:r>
            <a:b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/>
            </a:r>
            <a:b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Earth</a:t>
            </a:r>
            <a:r>
              <a:rPr lang="bg-BG" sz="13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приложение</a:t>
            </a:r>
            <a:r>
              <a:rPr lang="bg-BG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/>
            </a:r>
            <a:br>
              <a:rPr lang="bg-BG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latin typeface="Harlow Solid Italic" panose="04030604020F02020D02" pitchFamily="82" charset="0"/>
                <a:ea typeface="Verdana" panose="020B0604030504040204" pitchFamily="34" charset="0"/>
              </a:rPr>
              <a:t/>
            </a:r>
            <a:br>
              <a:rPr lang="en-US" sz="3200" dirty="0" smtClean="0">
                <a:latin typeface="Harlow Solid Italic" panose="04030604020F02020D02" pitchFamily="82" charset="0"/>
                <a:ea typeface="Verdana" panose="020B0604030504040204" pitchFamily="34" charset="0"/>
              </a:rPr>
            </a:br>
            <a:r>
              <a:rPr lang="en-US" sz="3200" dirty="0" smtClean="0">
                <a:latin typeface="Harlow Solid Italic" panose="04030604020F02020D02" pitchFamily="82" charset="0"/>
                <a:ea typeface="Verdana" panose="020B0604030504040204" pitchFamily="34" charset="0"/>
              </a:rPr>
              <a:t/>
            </a:r>
            <a:br>
              <a:rPr lang="en-US" sz="3200" dirty="0" smtClean="0">
                <a:latin typeface="Harlow Solid Italic" panose="04030604020F02020D02" pitchFamily="82" charset="0"/>
                <a:ea typeface="Verdana" panose="020B0604030504040204" pitchFamily="34" charset="0"/>
              </a:rPr>
            </a:br>
            <a:endParaRPr lang="en-US" sz="3200" dirty="0">
              <a:latin typeface="Harlow Solid Italic" panose="04030604020F02020D02" pitchFamily="82" charset="0"/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E040A38-D5AC-4485-ACA1-010655D16F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393" y="1737065"/>
            <a:ext cx="3187780" cy="2125187"/>
          </a:xfr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1D984AE-5BE1-4C7B-91E2-CE42B19FBC8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4528" y="4429595"/>
            <a:ext cx="3187781" cy="212518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6AE6555-2BA8-44E5-82CB-CB652A52A7D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393" y="4478440"/>
            <a:ext cx="3114514" cy="207634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914528" y="2786300"/>
            <a:ext cx="395405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Flipped </a:t>
            </a:r>
            <a:r>
              <a:rPr lang="en-US" sz="12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classroom</a:t>
            </a: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 presenting </a:t>
            </a:r>
            <a:endParaRPr lang="bg-BG" sz="1200" dirty="0" smtClean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bg-BG" sz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different </a:t>
            </a: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topics, using Google Earth </a:t>
            </a:r>
            <a:endParaRPr lang="bg-BG" sz="1200" dirty="0" smtClean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bg-BG" sz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application</a:t>
            </a:r>
            <a:endParaRPr lang="en-US" sz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725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DB258-A9F5-4562-B484-D5739F22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307" y="827315"/>
            <a:ext cx="10363200" cy="822959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g-BG" sz="13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Беше забавно да работим заедно върху различни проекти.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It was fun to work over different projects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3668" y="2090057"/>
            <a:ext cx="3509555" cy="2168434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6392092" y="2090057"/>
            <a:ext cx="3727267" cy="2168434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1593668" y="4946469"/>
            <a:ext cx="3387635" cy="2037805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6479179" y="4946468"/>
            <a:ext cx="3709850" cy="2037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29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11DA1-B5E8-4C46-A82A-51F7DE35D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06829"/>
            <a:ext cx="10363200" cy="1314443"/>
          </a:xfrm>
        </p:spPr>
        <p:txBody>
          <a:bodyPr anchor="ctr">
            <a:normAutofit/>
          </a:bodyPr>
          <a:lstStyle/>
          <a:p>
            <a:pPr algn="ctr"/>
            <a:r>
              <a:rPr lang="bg-BG" sz="13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Работа върху нов проект: Добре дошли в Варна.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/>
            </a:r>
            <a:b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Working over new project: Welcome to Varna</a:t>
            </a:r>
            <a:r>
              <a:rPr lang="bg-BG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/>
            </a:r>
            <a:br>
              <a:rPr lang="bg-BG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7350678"/>
              </p:ext>
            </p:extLst>
          </p:nvPr>
        </p:nvGraphicFramePr>
        <p:xfrm>
          <a:off x="914400" y="1759130"/>
          <a:ext cx="10363200" cy="4667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400">
                  <a:extLst>
                    <a:ext uri="{9D8B030D-6E8A-4147-A177-3AD203B41FA5}">
                      <a16:colId xmlns:a16="http://schemas.microsoft.com/office/drawing/2014/main" val="3516293767"/>
                    </a:ext>
                  </a:extLst>
                </a:gridCol>
                <a:gridCol w="3454400">
                  <a:extLst>
                    <a:ext uri="{9D8B030D-6E8A-4147-A177-3AD203B41FA5}">
                      <a16:colId xmlns:a16="http://schemas.microsoft.com/office/drawing/2014/main" val="3886448611"/>
                    </a:ext>
                  </a:extLst>
                </a:gridCol>
                <a:gridCol w="3454400">
                  <a:extLst>
                    <a:ext uri="{9D8B030D-6E8A-4147-A177-3AD203B41FA5}">
                      <a16:colId xmlns:a16="http://schemas.microsoft.com/office/drawing/2014/main" val="1122020016"/>
                    </a:ext>
                  </a:extLst>
                </a:gridCol>
              </a:tblGrid>
              <a:tr h="23338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234510"/>
                  </a:ext>
                </a:extLst>
              </a:tr>
              <a:tr h="23338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231807"/>
                  </a:ext>
                </a:extLst>
              </a:tr>
            </a:tbl>
          </a:graphicData>
        </a:graphic>
      </p:graphicFrame>
      <p:pic>
        <p:nvPicPr>
          <p:cNvPr id="12" name="Content Placeholder 4" descr="A group of people sitting at desks with laptops&#10;&#10;Description automatically generated with low confidence">
            <a:extLst>
              <a:ext uri="{FF2B5EF4-FFF2-40B4-BE49-F238E27FC236}">
                <a16:creationId xmlns:a16="http://schemas.microsoft.com/office/drawing/2014/main" id="{D2333715-CFB5-438E-AD1A-A1DF15F407F5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909" y="1921272"/>
            <a:ext cx="2658155" cy="1910080"/>
          </a:xfrm>
          <a:prstGeom prst="rect">
            <a:avLst/>
          </a:prstGeom>
        </p:spPr>
      </p:pic>
      <p:pic>
        <p:nvPicPr>
          <p:cNvPr id="14" name="Picture 13" descr="A group of people in a classroom&#10;&#10;Description automatically generated with low confidence">
            <a:extLst>
              <a:ext uri="{FF2B5EF4-FFF2-40B4-BE49-F238E27FC236}">
                <a16:creationId xmlns:a16="http://schemas.microsoft.com/office/drawing/2014/main" id="{E37F3E7F-ED3B-4844-91E8-61080759D204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713" y="2029823"/>
            <a:ext cx="2632030" cy="1910080"/>
          </a:xfrm>
          <a:prstGeom prst="rect">
            <a:avLst/>
          </a:prstGeom>
        </p:spPr>
      </p:pic>
      <p:pic>
        <p:nvPicPr>
          <p:cNvPr id="16" name="Picture 15" descr="A picture containing text, computer, table&#10;&#10;Description automatically generated">
            <a:extLst>
              <a:ext uri="{FF2B5EF4-FFF2-40B4-BE49-F238E27FC236}">
                <a16:creationId xmlns:a16="http://schemas.microsoft.com/office/drawing/2014/main" id="{F3C3ADD4-DE66-4333-9F18-1F69429C6EB8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0803" y="2029823"/>
            <a:ext cx="2954248" cy="1910080"/>
          </a:xfrm>
          <a:prstGeom prst="rect">
            <a:avLst/>
          </a:prstGeom>
        </p:spPr>
      </p:pic>
      <p:pic>
        <p:nvPicPr>
          <p:cNvPr id="18" name="Picture 17" descr="A group of people sitting in a room with laptops&#10;&#10;Description automatically generated with low confidence">
            <a:extLst>
              <a:ext uri="{FF2B5EF4-FFF2-40B4-BE49-F238E27FC236}">
                <a16:creationId xmlns:a16="http://schemas.microsoft.com/office/drawing/2014/main" id="{78C02DA9-7F19-41C1-B7E6-8E6BABB19CC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909" y="4432663"/>
            <a:ext cx="2688544" cy="1754052"/>
          </a:xfrm>
          <a:prstGeom prst="rect">
            <a:avLst/>
          </a:prstGeom>
        </p:spPr>
      </p:pic>
      <p:pic>
        <p:nvPicPr>
          <p:cNvPr id="19" name="Picture 18" descr="A group of people sitting at desks using laptops&#10;&#10;Description automatically generated with low confidence">
            <a:extLst>
              <a:ext uri="{FF2B5EF4-FFF2-40B4-BE49-F238E27FC236}">
                <a16:creationId xmlns:a16="http://schemas.microsoft.com/office/drawing/2014/main" id="{59FE5F45-7F3F-4E62-8536-5D7D4A5F1089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713" y="4355012"/>
            <a:ext cx="2701698" cy="1910080"/>
          </a:xfrm>
          <a:prstGeom prst="rect">
            <a:avLst/>
          </a:prstGeom>
        </p:spPr>
      </p:pic>
      <p:pic>
        <p:nvPicPr>
          <p:cNvPr id="20" name="Picture 19" descr="A group of people in a classroom&#10;&#10;Description automatically generated">
            <a:extLst>
              <a:ext uri="{FF2B5EF4-FFF2-40B4-BE49-F238E27FC236}">
                <a16:creationId xmlns:a16="http://schemas.microsoft.com/office/drawing/2014/main" id="{436FADA5-26E1-4827-8964-CD56EB17DB9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8671" y="4354649"/>
            <a:ext cx="2890883" cy="191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89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9B375-E587-4BED-A80E-DBF1A6DFC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942" y="0"/>
            <a:ext cx="10363200" cy="1314443"/>
          </a:xfrm>
        </p:spPr>
        <p:txBody>
          <a:bodyPr anchor="ctr">
            <a:normAutofit/>
          </a:bodyPr>
          <a:lstStyle/>
          <a:p>
            <a:pPr algn="ctr"/>
            <a:r>
              <a:rPr lang="bg-BG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/>
            </a:r>
            <a:br>
              <a:rPr lang="bg-BG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bg-BG" sz="13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Работа в екип:събиране на материали, обсъждане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/>
            </a:r>
            <a:b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bg-BG" sz="13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/>
            </a:r>
            <a:br>
              <a:rPr lang="bg-BG" sz="13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Team 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work</a:t>
            </a:r>
            <a:r>
              <a:rPr lang="bg-BG" sz="13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collecting materials, discussing </a:t>
            </a:r>
          </a:p>
        </p:txBody>
      </p:sp>
      <p:pic>
        <p:nvPicPr>
          <p:cNvPr id="5" name="Content Placeholder 4" descr="A picture containing indoor, person, computer&#10;&#10;Description automatically generated">
            <a:extLst>
              <a:ext uri="{FF2B5EF4-FFF2-40B4-BE49-F238E27FC236}">
                <a16:creationId xmlns:a16="http://schemas.microsoft.com/office/drawing/2014/main" id="{2AF5B690-923F-4B8F-AEC1-FB0ABD1F1D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095" y="1702613"/>
            <a:ext cx="3516855" cy="2022592"/>
          </a:xfrm>
        </p:spPr>
      </p:pic>
      <p:pic>
        <p:nvPicPr>
          <p:cNvPr id="7" name="Picture 6" descr="A group of people sitting at a table with laptops&#10;&#10;Description automatically generated with low confidence">
            <a:extLst>
              <a:ext uri="{FF2B5EF4-FFF2-40B4-BE49-F238E27FC236}">
                <a16:creationId xmlns:a16="http://schemas.microsoft.com/office/drawing/2014/main" id="{B28B21C3-8CE3-49F3-8EFF-8FA502EC1D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452" y="4113376"/>
            <a:ext cx="3516515" cy="2389848"/>
          </a:xfrm>
          <a:prstGeom prst="rect">
            <a:avLst/>
          </a:prstGeom>
        </p:spPr>
      </p:pic>
      <p:pic>
        <p:nvPicPr>
          <p:cNvPr id="11" name="Picture 10" descr="A picture containing text, table, desk&#10;&#10;Description automatically generated">
            <a:extLst>
              <a:ext uri="{FF2B5EF4-FFF2-40B4-BE49-F238E27FC236}">
                <a16:creationId xmlns:a16="http://schemas.microsoft.com/office/drawing/2014/main" id="{0B534DB7-AF81-454F-9319-6ED300DB85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153" y="1725573"/>
            <a:ext cx="3337395" cy="2150518"/>
          </a:xfrm>
          <a:prstGeom prst="rect">
            <a:avLst/>
          </a:prstGeom>
        </p:spPr>
      </p:pic>
      <p:pic>
        <p:nvPicPr>
          <p:cNvPr id="16" name="Picture 15" descr="A group of people sitting at desks with laptops&#10;&#10;Description automatically generated with medium confidence">
            <a:extLst>
              <a:ext uri="{FF2B5EF4-FFF2-40B4-BE49-F238E27FC236}">
                <a16:creationId xmlns:a16="http://schemas.microsoft.com/office/drawing/2014/main" id="{0F6CD04A-7D9A-4B88-AA62-664896B893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153" y="4113376"/>
            <a:ext cx="3337395" cy="2389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586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02790-219C-44C6-939F-B2BBB0980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9" y="635726"/>
            <a:ext cx="10363200" cy="1318797"/>
          </a:xfrm>
        </p:spPr>
        <p:txBody>
          <a:bodyPr anchor="ctr">
            <a:normAutofit/>
          </a:bodyPr>
          <a:lstStyle/>
          <a:p>
            <a:pPr algn="ctr"/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Links to some projects</a:t>
            </a:r>
            <a:endParaRPr lang="en-US" sz="1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B1C6E-EA43-4E17-8D5B-CC856167C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5989" y="2029098"/>
            <a:ext cx="10171610" cy="386048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u="sng" dirty="0">
                <a:hlinkClick r:id="rId2"/>
              </a:rPr>
              <a:t>https://mm.tt/1786190568?t=UnzNVWxUZy</a:t>
            </a:r>
            <a:r>
              <a:rPr lang="en-US" dirty="0"/>
              <a:t> </a:t>
            </a:r>
          </a:p>
          <a:p>
            <a:pPr lvl="0"/>
            <a:r>
              <a:rPr lang="en-US" u="sng" dirty="0">
                <a:hlinkClick r:id="rId3"/>
              </a:rPr>
              <a:t>https://mm.tt/1786187785?t=8UeW1m7tyg</a:t>
            </a:r>
            <a:r>
              <a:rPr lang="en-US" dirty="0"/>
              <a:t> </a:t>
            </a:r>
          </a:p>
          <a:p>
            <a:pPr lvl="0"/>
            <a:r>
              <a:rPr lang="en-US" u="sng" dirty="0">
                <a:hlinkClick r:id="rId4"/>
              </a:rPr>
              <a:t>https://www.mindmeister.com/1786185228?t=DKbZe2WPSn&amp;fbclid=IwAR3UhQn3HWodmO57GQYCgk5ik9fsLjiIjSh9A8ulJvgf__VwdAPkzUih1BQ</a:t>
            </a:r>
            <a:endParaRPr lang="en-US" dirty="0"/>
          </a:p>
          <a:p>
            <a:pPr lvl="0"/>
            <a:r>
              <a:rPr lang="en-US" u="sng" dirty="0">
                <a:hlinkClick r:id="rId5"/>
              </a:rPr>
              <a:t>https://earth.google.com/web/@52.1988421,0.11998715,-420a,14248.6297704d,35y,0h,0t,0r/data=MicKJQojCiExMHB3OXJKR1Fya2hoUnM5S1RrLXRnRzJVTm54SW5sY1M6AwoBMA?authuser=0</a:t>
            </a:r>
            <a:endParaRPr lang="en-US" dirty="0"/>
          </a:p>
          <a:p>
            <a:pPr lvl="0"/>
            <a:r>
              <a:rPr lang="en-US" u="sng" dirty="0">
                <a:hlinkClick r:id="rId6"/>
              </a:rPr>
              <a:t>https://earth.google.com/web/search/Fert%c5%91d,+Eszterh%c3%a1za,+Joseph+Haydn+utca,+Hungary/@51.51835035,-0.1331565,25.05701353a,14230.63133447d,30.00000002y,0h,0t,0r/data=CigiJgokCSw9cC_ZyUlAEf0Hn4sQt0lAGYBZMxqRx7Y_IXCIQrCubtW_MicKJQojCiExNmY0SFRnUy1yZ0dabEFCeUhydldBZzhoUWZicXB4bFg6AwoBMA?authuser=0</a:t>
            </a:r>
            <a:endParaRPr lang="en-US" dirty="0"/>
          </a:p>
          <a:p>
            <a:pPr marL="0" indent="0">
              <a:buNone/>
            </a:pPr>
            <a:endParaRPr lang="en-U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354418"/>
      </p:ext>
    </p:extLst>
  </p:cSld>
  <p:clrMapOvr>
    <a:masterClrMapping/>
  </p:clrMapOvr>
</p:sld>
</file>

<file path=ppt/theme/theme1.xml><?xml version="1.0" encoding="utf-8"?>
<a:theme xmlns:a="http://schemas.openxmlformats.org/drawingml/2006/main" name="DashVTI">
  <a:themeElements>
    <a:clrScheme name="AnalogousFromDarkSeedLeftStep">
      <a:dk1>
        <a:srgbClr val="000000"/>
      </a:dk1>
      <a:lt1>
        <a:srgbClr val="FFFFFF"/>
      </a:lt1>
      <a:dk2>
        <a:srgbClr val="311C21"/>
      </a:dk2>
      <a:lt2>
        <a:srgbClr val="F0F3F3"/>
      </a:lt2>
      <a:accent1>
        <a:srgbClr val="C34D55"/>
      </a:accent1>
      <a:accent2>
        <a:srgbClr val="B13B75"/>
      </a:accent2>
      <a:accent3>
        <a:srgbClr val="C34DB8"/>
      </a:accent3>
      <a:accent4>
        <a:srgbClr val="8B3BB1"/>
      </a:accent4>
      <a:accent5>
        <a:srgbClr val="6B4DC3"/>
      </a:accent5>
      <a:accent6>
        <a:srgbClr val="3B4DB1"/>
      </a:accent6>
      <a:hlink>
        <a:srgbClr val="8453C5"/>
      </a:hlink>
      <a:folHlink>
        <a:srgbClr val="7F7F7F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42B0E7C6-1071-483F-A575-9AF7EE1B96AC}" vid="{E18014FF-B132-4F63-9D72-5B85E99D64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303</Words>
  <Application>Microsoft Office PowerPoint</Application>
  <PresentationFormat>Widescreen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Grandview Display</vt:lpstr>
      <vt:lpstr>Harlow Solid Italic</vt:lpstr>
      <vt:lpstr>Verdana</vt:lpstr>
      <vt:lpstr>DashVTI</vt:lpstr>
      <vt:lpstr>Първи международен образователен онлайн форум</vt:lpstr>
      <vt:lpstr>Първи международен образователн онлайн форум  First International Educational Online Forum</vt:lpstr>
      <vt:lpstr>Кои сме ние</vt:lpstr>
      <vt:lpstr>Проект с използване на Google Earth приложение  Our first project using Google Earth </vt:lpstr>
      <vt:lpstr>      Обърната класна стая: представяне   на различни теми, използуя Google  Earth приложение   </vt:lpstr>
      <vt:lpstr>. Беше забавно да работим заедно върху различни проекти. It was fun to work over different projects</vt:lpstr>
      <vt:lpstr>Работа върху нов проект: Добре дошли в Варна. Working over new project: Welcome to Varna </vt:lpstr>
      <vt:lpstr> Работа в екип:събиране на материали, обсъждане  Team work: collecting materials, discussing </vt:lpstr>
      <vt:lpstr>Links to some projects</vt:lpstr>
      <vt:lpstr>You Tube </vt:lpstr>
      <vt:lpstr>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Първи международен образователен онлайн форум</dc:title>
  <dc:creator>Николай Петров</dc:creator>
  <cp:lastModifiedBy>Admin</cp:lastModifiedBy>
  <cp:revision>20</cp:revision>
  <dcterms:created xsi:type="dcterms:W3CDTF">2021-05-20T05:56:46Z</dcterms:created>
  <dcterms:modified xsi:type="dcterms:W3CDTF">2021-05-25T15:12:16Z</dcterms:modified>
</cp:coreProperties>
</file>