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0" r:id="rId3"/>
    <p:sldId id="257" r:id="rId4"/>
    <p:sldId id="259" r:id="rId5"/>
    <p:sldId id="260" r:id="rId6"/>
    <p:sldId id="266" r:id="rId7"/>
    <p:sldId id="265" r:id="rId8"/>
    <p:sldId id="264" r:id="rId9"/>
    <p:sldId id="262" r:id="rId10"/>
    <p:sldId id="261" r:id="rId11"/>
    <p:sldId id="269" r:id="rId12"/>
    <p:sldId id="267" r:id="rId13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70C343D-2780-F756-7436-D56743744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25ED2F91-6EB7-ACF6-FDD9-D0110CB24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394B4107-CCEF-9B67-7874-F7FB40739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E30-8EFC-4360-93C6-9174E887444C}" type="datetimeFigureOut">
              <a:rPr lang="bg-BG" smtClean="0"/>
              <a:t>14.6.2022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A8D9D327-B04B-DFEA-8302-609B01EE9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0BD1E6CC-E2F7-3036-7599-4EBA7C018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9407-38AA-48F7-9CDD-898CB5C62F9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6365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3DB3561-2878-AD20-4C28-3D3FA799A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D375A016-EC3D-D340-9A1D-BA967DAB9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DA2B65DB-0C02-2ED2-3E6A-D1DA30EBE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E30-8EFC-4360-93C6-9174E887444C}" type="datetimeFigureOut">
              <a:rPr lang="bg-BG" smtClean="0"/>
              <a:t>14.6.2022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929844AF-051C-3EA2-A293-D50A2E11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7AD93E71-1250-DE17-9B75-47D1F200E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9407-38AA-48F7-9CDD-898CB5C62F9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8993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15F9334F-4B74-1A15-C1D1-5D841983B6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10A9B76D-1A10-5FFA-617C-26DAEE412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4E5B4095-DF50-94E2-0EDF-6E9606E8C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E30-8EFC-4360-93C6-9174E887444C}" type="datetimeFigureOut">
              <a:rPr lang="bg-BG" smtClean="0"/>
              <a:t>14.6.2022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A545E4D4-CF50-858E-914C-B613FDC8F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606F36FE-CD0C-5578-2492-DAF8FBC6E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9407-38AA-48F7-9CDD-898CB5C62F9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5911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40E0441-7265-997A-D073-95074F076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908B270C-F198-7BC1-C067-5BD02EC03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4CE04735-6255-7054-6053-AE335101F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E30-8EFC-4360-93C6-9174E887444C}" type="datetimeFigureOut">
              <a:rPr lang="bg-BG" smtClean="0"/>
              <a:t>14.6.2022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E06A9C1D-004A-0A05-BC58-BABABCC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38181E46-0FFE-A54C-F4EC-21FCD8DC3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9407-38AA-48F7-9CDD-898CB5C62F9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1914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14CBD1A-6C77-05FE-7DF2-40CAE2A86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84AC56A5-2E9C-4E3C-A48C-8B5BEF111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9542AB37-FD1B-D130-17D9-D53CDB73B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E30-8EFC-4360-93C6-9174E887444C}" type="datetimeFigureOut">
              <a:rPr lang="bg-BG" smtClean="0"/>
              <a:t>14.6.2022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40768F77-0F77-29C9-E4E8-C70BBC6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6561B543-21D0-E54A-3718-2033D768F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9407-38AA-48F7-9CDD-898CB5C62F9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7694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F556E90-A979-FCC0-0CFC-C736F4A7F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0F5EC77A-C2E2-CB9D-15D1-72B90B1F20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251A5DDA-E950-1948-8771-28BD0FF77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70D7863F-0A60-6A73-5AE6-5B2027C5B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E30-8EFC-4360-93C6-9174E887444C}" type="datetimeFigureOut">
              <a:rPr lang="bg-BG" smtClean="0"/>
              <a:t>14.6.2022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2939B4EC-7BA4-1004-54CE-449876D7F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0841B35C-9D96-87FA-5E8B-6F7E2034C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9407-38AA-48F7-9CDD-898CB5C62F9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2679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5A99E1B-9AED-064C-21AB-D57BCDCA1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F8DD6BA4-A7C1-EB46-016A-F60362A41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A0F8271F-67E2-F873-6D0A-0F97DFEC4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419EC7EB-B4BE-4E13-C319-58F130D84C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3F7A5DBF-7F0D-8E06-0073-6487BF808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3F502865-9AB5-FAF2-CABA-4BE6EE5DE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E30-8EFC-4360-93C6-9174E887444C}" type="datetimeFigureOut">
              <a:rPr lang="bg-BG" smtClean="0"/>
              <a:t>14.6.2022 г.</a:t>
            </a:fld>
            <a:endParaRPr lang="bg-BG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B48D1F4D-A2E2-82C6-2683-21717CED5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3ED69AA3-69A9-F177-462F-C36B485BD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9407-38AA-48F7-9CDD-898CB5C62F9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7941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7531CC7-A9E7-3E1D-A1BD-99095E29D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E6715779-5BDF-403C-A6ED-5BFEBFB07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E30-8EFC-4360-93C6-9174E887444C}" type="datetimeFigureOut">
              <a:rPr lang="bg-BG" smtClean="0"/>
              <a:t>14.6.2022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FFAA8F1C-A2C0-EDEF-4920-D14EA9A67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93E129D9-7559-C8C8-851C-B8789F76E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9407-38AA-48F7-9CDD-898CB5C62F9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7995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2283936C-6204-024E-74A3-46E5601BE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E30-8EFC-4360-93C6-9174E887444C}" type="datetimeFigureOut">
              <a:rPr lang="bg-BG" smtClean="0"/>
              <a:t>14.6.2022 г.</a:t>
            </a:fld>
            <a:endParaRPr lang="bg-BG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9192551B-8B7E-17A7-DD1A-A875522C3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AAE5F2C4-2FE8-828E-50A7-6BD535535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9407-38AA-48F7-9CDD-898CB5C62F9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2918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5EFA78C-B07E-19FF-135A-06835FD5A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B3D8EE34-B42E-1700-9442-59B927FB4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16082698-9ADA-48D4-F7DE-1460F3260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F693ADBF-2F25-7A8A-4433-14A2E7F48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E30-8EFC-4360-93C6-9174E887444C}" type="datetimeFigureOut">
              <a:rPr lang="bg-BG" smtClean="0"/>
              <a:t>14.6.2022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582BC73A-85E6-A887-C3A3-4BB18658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205DD7F9-0748-2364-C1E7-C24A6A738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9407-38AA-48F7-9CDD-898CB5C62F9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0038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4B93AA7-7D02-04CF-AF4C-94A95100E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BD34BA31-F49B-B09A-1A0A-FCEC715EDB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BAABD34D-0B35-3D64-5044-DC9E684AD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9988B4D7-680B-A4C1-1B32-FFAA17DBF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5E30-8EFC-4360-93C6-9174E887444C}" type="datetimeFigureOut">
              <a:rPr lang="bg-BG" smtClean="0"/>
              <a:t>14.6.2022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4B3D5B23-B910-99BF-0AEF-2C948789F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0BD0066F-9C30-E4B7-C788-C3B868693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9407-38AA-48F7-9CDD-898CB5C62F9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8622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A2DDFA30-05B5-9D2F-8CD8-375C6D054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1F9AC153-3226-B370-6C3C-43F4DD81B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9AFA0F9A-4EE0-4EE3-C6D9-EBC5B8544D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B5E30-8EFC-4360-93C6-9174E887444C}" type="datetimeFigureOut">
              <a:rPr lang="bg-BG" smtClean="0"/>
              <a:t>14.6.2022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4517EF5A-C9DD-7FE6-6D15-6BAD3A891A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FE0D0D15-8C38-1D84-6368-DFC658421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29407-38AA-48F7-9CDD-898CB5C62F9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68026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acebook.com/profile.php?id=10005139447556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EC5E4637-6BD5-4875-AAE7-96620773FC12}"/>
              </a:ext>
            </a:extLst>
          </p:cNvPr>
          <p:cNvSpPr txBox="1"/>
          <p:nvPr/>
        </p:nvSpPr>
        <p:spPr>
          <a:xfrm>
            <a:off x="3943243" y="2028577"/>
            <a:ext cx="8048439" cy="107721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Проектни</a:t>
            </a:r>
            <a:r>
              <a:rPr lang="ru-RU" sz="3200" b="1" i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3200" b="1" i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дейности</a:t>
            </a:r>
            <a:r>
              <a:rPr lang="ru-RU" sz="3200" b="1" i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и обучение на </a:t>
            </a:r>
            <a:r>
              <a:rPr lang="ru-RU" sz="3200" b="1" i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децата</a:t>
            </a:r>
            <a:r>
              <a:rPr lang="ru-RU" sz="3200" b="1" i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на </a:t>
            </a:r>
            <a:r>
              <a:rPr lang="ru-RU" sz="3200" b="1" i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новото</a:t>
            </a:r>
            <a:r>
              <a:rPr lang="ru-RU" sz="3200" b="1" i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3200" b="1" i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време</a:t>
            </a:r>
            <a:endParaRPr lang="bg-BG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BEC80E64-FD34-4F53-98E6-5102E5F3D0ED}"/>
              </a:ext>
            </a:extLst>
          </p:cNvPr>
          <p:cNvSpPr txBox="1"/>
          <p:nvPr/>
        </p:nvSpPr>
        <p:spPr>
          <a:xfrm>
            <a:off x="144006" y="5046061"/>
            <a:ext cx="60989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Представя: Христина </a:t>
            </a:r>
            <a:r>
              <a:rPr lang="bg-BG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Балушева</a:t>
            </a: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Веселина Иванова</a:t>
            </a:r>
          </a:p>
          <a:p>
            <a:pPr algn="l"/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Старши учители в Детска градина №5 „Слънчо“ </a:t>
            </a:r>
          </a:p>
          <a:p>
            <a:pPr algn="l"/>
            <a:r>
              <a:rPr lang="bg-BG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гр.Варна</a:t>
            </a: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България</a:t>
            </a:r>
          </a:p>
          <a:p>
            <a:r>
              <a:rPr lang="bg-BG" dirty="0">
                <a:hlinkClick r:id="rId2"/>
              </a:rPr>
              <a:t>https://www.facebook.com/profile.php?id=100051394475561</a:t>
            </a:r>
            <a:endParaRPr lang="bg-BG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545ABD0-FBA4-4B94-BA57-6C93F17E5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06" y="454661"/>
            <a:ext cx="1671500" cy="17066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06EE0B88-D42F-4526-A849-FD3C2DAEB071}"/>
              </a:ext>
            </a:extLst>
          </p:cNvPr>
          <p:cNvSpPr txBox="1"/>
          <p:nvPr/>
        </p:nvSpPr>
        <p:spPr>
          <a:xfrm>
            <a:off x="6467475" y="5074636"/>
            <a:ext cx="5580519" cy="1334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Presented by: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Hristina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Balusheva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and </a:t>
            </a:r>
            <a:r>
              <a:rPr lang="en-US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Veselina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Ivanova</a:t>
            </a:r>
            <a:endParaRPr lang="bg-BG" sz="18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kumimoji="0" lang="bg-BG" altLang="bg-BG" b="0" i="0" u="none" strike="noStrike" cap="none" normalizeH="0" baseline="0" dirty="0" err="1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Senior</a:t>
            </a:r>
            <a:r>
              <a:rPr kumimoji="0" lang="bg-BG" altLang="bg-BG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bg-BG" altLang="bg-BG" b="0" i="0" u="none" strike="noStrike" cap="none" normalizeH="0" baseline="0" dirty="0" err="1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teachers</a:t>
            </a:r>
            <a:r>
              <a:rPr kumimoji="0" lang="bg-BG" altLang="bg-BG" b="0" i="0" u="none" strike="noStrike" cap="none" normalizeH="0" baseline="0" dirty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bg-BG" altLang="bg-BG" b="0" i="0" u="none" strike="noStrike" cap="none" normalizeH="0" baseline="0" dirty="0" err="1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Kindergarten</a:t>
            </a:r>
            <a:r>
              <a:rPr lang="bg-BG" sz="1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№5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Slancho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”</a:t>
            </a:r>
            <a:endParaRPr lang="bg-BG" sz="18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Varna, 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</a:t>
            </a: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ulgaria</a:t>
            </a:r>
            <a:endParaRPr lang="bg-BG" sz="18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Текстово поле 11">
            <a:extLst>
              <a:ext uri="{FF2B5EF4-FFF2-40B4-BE49-F238E27FC236}">
                <a16:creationId xmlns:a16="http://schemas.microsoft.com/office/drawing/2014/main" id="{85B8B412-E1BE-4404-A338-1751A09C14A7}"/>
              </a:ext>
            </a:extLst>
          </p:cNvPr>
          <p:cNvSpPr txBox="1"/>
          <p:nvPr/>
        </p:nvSpPr>
        <p:spPr>
          <a:xfrm>
            <a:off x="3777549" y="3430538"/>
            <a:ext cx="79621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</a:rPr>
              <a:t>Project activities and 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</a:rPr>
              <a:t>education </a:t>
            </a:r>
          </a:p>
          <a:p>
            <a:pPr algn="ctr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</a:rPr>
              <a:t>of the 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</a:rPr>
              <a:t>children of the new time</a:t>
            </a:r>
            <a:endParaRPr lang="bg-BG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  <p:sp>
        <p:nvSpPr>
          <p:cNvPr id="11" name="Текстово поле 10">
            <a:extLst>
              <a:ext uri="{FF2B5EF4-FFF2-40B4-BE49-F238E27FC236}">
                <a16:creationId xmlns:a16="http://schemas.microsoft.com/office/drawing/2014/main" id="{0CBCA765-3D11-41CA-A790-BD28D2AD93C2}"/>
              </a:ext>
            </a:extLst>
          </p:cNvPr>
          <p:cNvSpPr txBox="1"/>
          <p:nvPr/>
        </p:nvSpPr>
        <p:spPr>
          <a:xfrm>
            <a:off x="1664919" y="43418"/>
            <a:ext cx="103267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cap="all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КАЧЕСТВОТО НА ОБРАЗОВАНИЕТО В УСЛОВИЯТА НА ДИГИТАЛНА ТРАНСФОРМАЦИЯ И СПЕЦИФИКАТА НА ПОКОЛЕНИЯТА</a:t>
            </a:r>
            <a:endParaRPr lang="en-US" sz="2000" b="1" i="0" cap="all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C8CCCC10-FE72-60A0-CDDE-81E4E96D62E9}"/>
              </a:ext>
            </a:extLst>
          </p:cNvPr>
          <p:cNvSpPr txBox="1"/>
          <p:nvPr/>
        </p:nvSpPr>
        <p:spPr>
          <a:xfrm flipH="1">
            <a:off x="2456324" y="915084"/>
            <a:ext cx="9382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cap="all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THE QUALITY OF EDUCATION IN THE CONDITIONS OF DIGITAL TRANSFORMATION AND THE SPECIFICS OF GENERATIONS</a:t>
            </a:r>
            <a:endParaRPr lang="bg-BG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070" y="2305006"/>
            <a:ext cx="3046872" cy="205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195A4032-597D-1335-9624-68B5637878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8883" y="504337"/>
            <a:ext cx="3895344" cy="2028825"/>
          </a:xfrm>
          <a:prstGeom prst="rect">
            <a:avLst/>
          </a:prstGeom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A0F21FCD-8990-FE59-F3FF-1E01BFCAD3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450" y="3473251"/>
            <a:ext cx="2886075" cy="3148445"/>
          </a:xfrm>
          <a:prstGeom prst="rect">
            <a:avLst/>
          </a:prstGeom>
        </p:spPr>
      </p:pic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5551A079-B702-770A-3D29-8E514F42ED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051185" y="-245706"/>
            <a:ext cx="2453572" cy="3256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4138E52D-0E8E-307E-572A-26F02C1B55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958" y="295275"/>
            <a:ext cx="3410537" cy="2343150"/>
          </a:xfrm>
          <a:prstGeom prst="rect">
            <a:avLst/>
          </a:prstGeom>
        </p:spPr>
      </p:pic>
      <p:pic>
        <p:nvPicPr>
          <p:cNvPr id="13" name="Картина 12">
            <a:extLst>
              <a:ext uri="{FF2B5EF4-FFF2-40B4-BE49-F238E27FC236}">
                <a16:creationId xmlns:a16="http://schemas.microsoft.com/office/drawing/2014/main" id="{85C54B4D-6E9C-B093-5368-FF5FD3AE13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150" y="3636368"/>
            <a:ext cx="3119328" cy="2930235"/>
          </a:xfrm>
          <a:prstGeom prst="rect">
            <a:avLst/>
          </a:prstGeom>
        </p:spPr>
      </p:pic>
      <p:pic>
        <p:nvPicPr>
          <p:cNvPr id="14" name="Картина 13">
            <a:extLst>
              <a:ext uri="{FF2B5EF4-FFF2-40B4-BE49-F238E27FC236}">
                <a16:creationId xmlns:a16="http://schemas.microsoft.com/office/drawing/2014/main" id="{D6425BFE-BC47-AECC-75C3-5C8AB84F130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537" y="3447274"/>
            <a:ext cx="3119329" cy="3119329"/>
          </a:xfrm>
          <a:prstGeom prst="rect">
            <a:avLst/>
          </a:prstGeom>
        </p:spPr>
      </p:pic>
      <p:sp>
        <p:nvSpPr>
          <p:cNvPr id="15" name="Текстово поле 14">
            <a:extLst>
              <a:ext uri="{FF2B5EF4-FFF2-40B4-BE49-F238E27FC236}">
                <a16:creationId xmlns:a16="http://schemas.microsoft.com/office/drawing/2014/main" id="{602B9630-514C-8697-B278-7B0D7CC256EF}"/>
              </a:ext>
            </a:extLst>
          </p:cNvPr>
          <p:cNvSpPr txBox="1"/>
          <p:nvPr/>
        </p:nvSpPr>
        <p:spPr>
          <a:xfrm>
            <a:off x="4076700" y="2805552"/>
            <a:ext cx="43194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1800" dirty="0">
                <a:latin typeface="Verdana" panose="020B0604030504040204" pitchFamily="34" charset="0"/>
                <a:ea typeface="Verdana" panose="020B0604030504040204" pitchFamily="34" charset="0"/>
              </a:rPr>
              <a:t>Учим за гората чрез изкуството</a:t>
            </a:r>
          </a:p>
        </p:txBody>
      </p:sp>
    </p:spTree>
    <p:extLst>
      <p:ext uri="{BB962C8B-B14F-4D97-AF65-F5344CB8AC3E}">
        <p14:creationId xmlns:p14="http://schemas.microsoft.com/office/powerpoint/2010/main" val="113218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DD58F9F7-EC42-9D36-5FA9-046CE2C5D3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1421" y="4055657"/>
            <a:ext cx="2149457" cy="2682582"/>
          </a:xfrm>
          <a:prstGeom prst="rect">
            <a:avLst/>
          </a:prstGeom>
        </p:spPr>
      </p:pic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17D733C2-D0A7-5A0E-0413-EED04543A2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8058" y="991677"/>
            <a:ext cx="2580487" cy="2752457"/>
          </a:xfrm>
          <a:prstGeom prst="rect">
            <a:avLst/>
          </a:prstGeom>
        </p:spPr>
      </p:pic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2DCC8252-8D0B-B39B-B841-3ECEE54716A4}"/>
              </a:ext>
            </a:extLst>
          </p:cNvPr>
          <p:cNvSpPr txBox="1"/>
          <p:nvPr/>
        </p:nvSpPr>
        <p:spPr>
          <a:xfrm>
            <a:off x="561190" y="260447"/>
            <a:ext cx="110696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1600" b="1" dirty="0">
                <a:solidFill>
                  <a:srgbClr val="32323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Проект „Място за всяко дете“ финансиран от </a:t>
            </a:r>
            <a:r>
              <a:rPr lang="ru-RU" sz="1600" b="1" i="0" dirty="0" err="1">
                <a:solidFill>
                  <a:srgbClr val="32323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Фондация</a:t>
            </a:r>
            <a:r>
              <a:rPr lang="ru-RU" sz="1600" b="1" i="0" dirty="0">
                <a:solidFill>
                  <a:srgbClr val="32323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b="1" i="0" dirty="0" err="1">
                <a:solidFill>
                  <a:srgbClr val="32323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Кахане</a:t>
            </a:r>
            <a:r>
              <a:rPr lang="ru-RU" sz="1600" b="1" i="0" dirty="0">
                <a:solidFill>
                  <a:srgbClr val="32323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в </a:t>
            </a:r>
            <a:r>
              <a:rPr lang="ru-RU" sz="1600" b="1" dirty="0" err="1">
                <a:solidFill>
                  <a:srgbClr val="32323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</a:t>
            </a:r>
            <a:r>
              <a:rPr lang="ru-RU" sz="1600" b="1" i="0" dirty="0" err="1">
                <a:solidFill>
                  <a:srgbClr val="32323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артньорство</a:t>
            </a:r>
            <a:r>
              <a:rPr lang="ru-RU" sz="1600" b="1" i="0" dirty="0">
                <a:solidFill>
                  <a:srgbClr val="32323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Карин дом за </a:t>
            </a:r>
            <a:r>
              <a:rPr lang="ru-RU" sz="1600" b="1" i="0" dirty="0" err="1">
                <a:solidFill>
                  <a:srgbClr val="32323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предоставяне</a:t>
            </a:r>
            <a:r>
              <a:rPr lang="ru-RU" sz="1600" b="1" i="0" dirty="0">
                <a:solidFill>
                  <a:srgbClr val="32323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на </a:t>
            </a:r>
            <a:r>
              <a:rPr lang="ru-RU" sz="1600" b="1" i="0" dirty="0" err="1">
                <a:solidFill>
                  <a:srgbClr val="32323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иновативни</a:t>
            </a:r>
            <a:r>
              <a:rPr lang="ru-RU" sz="1600" b="1" i="0" dirty="0">
                <a:solidFill>
                  <a:srgbClr val="32323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lang="ru-RU" sz="1600" b="1" i="0" dirty="0" err="1">
                <a:solidFill>
                  <a:srgbClr val="32323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подкрепящи</a:t>
            </a:r>
            <a:r>
              <a:rPr lang="ru-RU" sz="1600" b="1" i="0" dirty="0">
                <a:solidFill>
                  <a:srgbClr val="32323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услуги за </a:t>
            </a:r>
            <a:r>
              <a:rPr lang="ru-RU" sz="1600" b="1" i="0" dirty="0" err="1">
                <a:solidFill>
                  <a:srgbClr val="32323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деца</a:t>
            </a:r>
            <a:r>
              <a:rPr lang="ru-RU" sz="1600" b="1" i="0" dirty="0">
                <a:solidFill>
                  <a:srgbClr val="32323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b="1" i="0" dirty="0" err="1">
                <a:solidFill>
                  <a:srgbClr val="32323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със</a:t>
            </a:r>
            <a:r>
              <a:rPr lang="ru-RU" sz="1600" b="1" i="0" dirty="0">
                <a:solidFill>
                  <a:srgbClr val="32323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b="1" i="0" dirty="0" err="1">
                <a:solidFill>
                  <a:srgbClr val="32323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специални</a:t>
            </a:r>
            <a:r>
              <a:rPr lang="ru-RU" sz="1600" b="1" i="0" dirty="0">
                <a:solidFill>
                  <a:srgbClr val="32323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потребности и </a:t>
            </a:r>
            <a:r>
              <a:rPr lang="ru-RU" sz="1600" b="1" i="0" dirty="0" err="1">
                <a:solidFill>
                  <a:srgbClr val="32323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техните</a:t>
            </a:r>
            <a:r>
              <a:rPr lang="ru-RU" sz="1600" b="1" i="0" dirty="0">
                <a:solidFill>
                  <a:srgbClr val="32323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семейства</a:t>
            </a:r>
          </a:p>
        </p:txBody>
      </p:sp>
      <p:pic>
        <p:nvPicPr>
          <p:cNvPr id="1026" name="Picture 2" descr="Няма налично описание.">
            <a:extLst>
              <a:ext uri="{FF2B5EF4-FFF2-40B4-BE49-F238E27FC236}">
                <a16:creationId xmlns:a16="http://schemas.microsoft.com/office/drawing/2014/main" id="{44E299B7-D76E-D791-3C94-7D9A1CADE3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1157" y="1431572"/>
            <a:ext cx="2400333" cy="275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Няма налично описание.">
            <a:extLst>
              <a:ext uri="{FF2B5EF4-FFF2-40B4-BE49-F238E27FC236}">
                <a16:creationId xmlns:a16="http://schemas.microsoft.com/office/drawing/2014/main" id="{954606B3-82C7-5791-76D7-624895A9EF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65515" y="1218420"/>
            <a:ext cx="1498954" cy="333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A1A171A3-5234-5FB0-AB53-48E5D5F3DFC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2097" y="3735013"/>
            <a:ext cx="2024063" cy="3003226"/>
          </a:xfrm>
          <a:prstGeom prst="rect">
            <a:avLst/>
          </a:prstGeom>
        </p:spPr>
      </p:pic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AA979646-5723-5476-F2E1-A9790CD0A678}"/>
              </a:ext>
            </a:extLst>
          </p:cNvPr>
          <p:cNvSpPr txBox="1"/>
          <p:nvPr/>
        </p:nvSpPr>
        <p:spPr>
          <a:xfrm>
            <a:off x="211157" y="4415277"/>
            <a:ext cx="26409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1800" dirty="0">
                <a:latin typeface="Verdana" panose="020B0604030504040204" pitchFamily="34" charset="0"/>
                <a:ea typeface="Verdana" panose="020B0604030504040204" pitchFamily="34" charset="0"/>
              </a:rPr>
              <a:t>Учим за различните деца с куклата Карин и </a:t>
            </a:r>
            <a:r>
              <a:rPr lang="bg-BG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нейния приятел </a:t>
            </a: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С</a:t>
            </a:r>
            <a:r>
              <a:rPr lang="bg-BG" sz="1800" dirty="0" smtClean="0">
                <a:latin typeface="Verdana" panose="020B0604030504040204" pitchFamily="34" charset="0"/>
                <a:ea typeface="Verdana" panose="020B0604030504040204" pitchFamily="34" charset="0"/>
              </a:rPr>
              <a:t>лончето</a:t>
            </a:r>
            <a:endParaRPr lang="bg-BG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Текстово поле 10">
            <a:extLst>
              <a:ext uri="{FF2B5EF4-FFF2-40B4-BE49-F238E27FC236}">
                <a16:creationId xmlns:a16="http://schemas.microsoft.com/office/drawing/2014/main" id="{21A6AB27-9FB2-F8F5-5745-1376A571890A}"/>
              </a:ext>
            </a:extLst>
          </p:cNvPr>
          <p:cNvSpPr txBox="1"/>
          <p:nvPr/>
        </p:nvSpPr>
        <p:spPr>
          <a:xfrm>
            <a:off x="10401300" y="2816446"/>
            <a:ext cx="17128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1800" dirty="0">
                <a:latin typeface="Verdana" panose="020B0604030504040204" pitchFamily="34" charset="0"/>
                <a:ea typeface="Verdana" panose="020B0604030504040204" pitchFamily="34" charset="0"/>
              </a:rPr>
              <a:t>Супервизии и обучения </a:t>
            </a:r>
          </a:p>
        </p:txBody>
      </p:sp>
      <p:sp>
        <p:nvSpPr>
          <p:cNvPr id="12" name="Текстово поле 11">
            <a:extLst>
              <a:ext uri="{FF2B5EF4-FFF2-40B4-BE49-F238E27FC236}">
                <a16:creationId xmlns:a16="http://schemas.microsoft.com/office/drawing/2014/main" id="{3498E8F6-B902-EFBB-5913-A46477DBCFD1}"/>
              </a:ext>
            </a:extLst>
          </p:cNvPr>
          <p:cNvSpPr txBox="1"/>
          <p:nvPr/>
        </p:nvSpPr>
        <p:spPr>
          <a:xfrm>
            <a:off x="3648891" y="1582231"/>
            <a:ext cx="20166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1800" dirty="0">
                <a:latin typeface="Verdana" panose="020B0604030504040204" pitchFamily="34" charset="0"/>
                <a:ea typeface="Verdana" panose="020B0604030504040204" pitchFamily="34" charset="0"/>
              </a:rPr>
              <a:t>Визуализиране на средата чрез картинки</a:t>
            </a:r>
          </a:p>
        </p:txBody>
      </p:sp>
    </p:spTree>
    <p:extLst>
      <p:ext uri="{BB962C8B-B14F-4D97-AF65-F5344CB8AC3E}">
        <p14:creationId xmlns:p14="http://schemas.microsoft.com/office/powerpoint/2010/main" val="427251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4411" y="5660572"/>
            <a:ext cx="4850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Verdana" panose="020B0604030504040204" pitchFamily="34" charset="0"/>
                <a:ea typeface="Verdana" panose="020B0604030504040204" pitchFamily="34" charset="0"/>
              </a:rPr>
              <a:t>Благодарим за вниманието!</a:t>
            </a:r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2385597E-E12F-F966-3811-5D213CC5F117}"/>
              </a:ext>
            </a:extLst>
          </p:cNvPr>
          <p:cNvSpPr txBox="1"/>
          <p:nvPr/>
        </p:nvSpPr>
        <p:spPr>
          <a:xfrm>
            <a:off x="1457324" y="735763"/>
            <a:ext cx="927735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sz="2800" dirty="0">
                <a:latin typeface="Verdana" panose="020B0604030504040204" pitchFamily="34" charset="0"/>
                <a:ea typeface="Verdana" panose="020B0604030504040204" pitchFamily="34" charset="0"/>
              </a:rPr>
              <a:t>       Реализирането на проектни дейности в </a:t>
            </a:r>
            <a:r>
              <a:rPr lang="bg-BG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детска градина № 5 „Слънчо“ </a:t>
            </a:r>
            <a:r>
              <a:rPr lang="bg-BG" sz="2800" dirty="0">
                <a:latin typeface="Verdana" panose="020B0604030504040204" pitchFamily="34" charset="0"/>
                <a:ea typeface="Verdana" panose="020B0604030504040204" pitchFamily="34" charset="0"/>
              </a:rPr>
              <a:t>помага да се свърже обучението и възпитанието на децата с реални събития от техния живот, да се създаде естествен интерес и мотивация за активно включване в </a:t>
            </a:r>
            <a:r>
              <a:rPr lang="bg-BG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игрово-познавателна </a:t>
            </a:r>
            <a:r>
              <a:rPr lang="bg-BG" sz="2800" dirty="0">
                <a:latin typeface="Verdana" panose="020B0604030504040204" pitchFamily="34" charset="0"/>
                <a:ea typeface="Verdana" panose="020B0604030504040204" pitchFamily="34" charset="0"/>
              </a:rPr>
              <a:t>и практико-преобразуваща дейност.</a:t>
            </a:r>
          </a:p>
        </p:txBody>
      </p:sp>
    </p:spTree>
    <p:extLst>
      <p:ext uri="{BB962C8B-B14F-4D97-AF65-F5344CB8AC3E}">
        <p14:creationId xmlns:p14="http://schemas.microsoft.com/office/powerpoint/2010/main" val="321559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1FD469D-60F4-45F2-C344-B41755D3B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124" y="600076"/>
            <a:ext cx="11539751" cy="547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64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9E26193A-7DCD-87FF-9647-5A490E8887B4}"/>
              </a:ext>
            </a:extLst>
          </p:cNvPr>
          <p:cNvSpPr txBox="1"/>
          <p:nvPr/>
        </p:nvSpPr>
        <p:spPr>
          <a:xfrm>
            <a:off x="450966" y="351124"/>
            <a:ext cx="11461072" cy="867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b="1" dirty="0">
                <a:latin typeface="Verdana" panose="020B0604030504040204" pitchFamily="34" charset="0"/>
                <a:ea typeface="Verdana" panose="020B0604030504040204" pitchFamily="34" charset="0"/>
              </a:rPr>
              <a:t>Проект: „Учим за космоса“ по П</a:t>
            </a:r>
            <a:r>
              <a:rPr lang="bg-BG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рограмата за сътрудничество с </a:t>
            </a:r>
            <a:r>
              <a:rPr lang="bg-BG" b="1" kern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народна астрономическа обсерватория и планетариум</a:t>
            </a:r>
            <a:r>
              <a:rPr lang="en-US" b="1" kern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"</a:t>
            </a:r>
            <a:r>
              <a:rPr lang="bg-BG" b="1" kern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Николай Коперник</a:t>
            </a:r>
            <a:r>
              <a:rPr lang="en-US" b="1" kern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" – </a:t>
            </a:r>
            <a:r>
              <a:rPr lang="bg-BG" b="1" kern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гр. </a:t>
            </a:r>
            <a:r>
              <a:rPr lang="en-US" b="1" kern="18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Варна</a:t>
            </a:r>
            <a:r>
              <a:rPr lang="bg-BG" b="1" kern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bg-BG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24821C17-DBF4-990E-674D-5E0D6C9AB2E0}"/>
              </a:ext>
            </a:extLst>
          </p:cNvPr>
          <p:cNvSpPr txBox="1"/>
          <p:nvPr/>
        </p:nvSpPr>
        <p:spPr>
          <a:xfrm>
            <a:off x="926951" y="1472202"/>
            <a:ext cx="103380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200000"/>
              </a:lnSpc>
            </a:pPr>
            <a:r>
              <a:rPr lang="bg-BG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Основна цел на програмата: Създаване на обективни предпоставки и използване на научния подход в опознаването на природата и Космоса. Реализиране на качествена двустранна подготовка при формиране на представи за космоса, авиацията и космонавтиката, като човешки дейности, свързани с развитието на научно-техническия прогрес на новото време. Партньорство между учители, деца, родители и специалисти в областта на астрономията. 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DAAFF0FD-CAA1-3EEC-AEA5-11031E0B12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124" y="3549439"/>
            <a:ext cx="5285590" cy="2739180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1F4A09BB-66FB-AF81-723D-68D1920140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4986" y="3507753"/>
            <a:ext cx="5367504" cy="2822552"/>
          </a:xfrm>
          <a:prstGeom prst="rect">
            <a:avLst/>
          </a:prstGeom>
        </p:spPr>
      </p:pic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9760D587-8368-3628-0822-8D85DEA289E9}"/>
              </a:ext>
            </a:extLst>
          </p:cNvPr>
          <p:cNvSpPr txBox="1"/>
          <p:nvPr/>
        </p:nvSpPr>
        <p:spPr>
          <a:xfrm>
            <a:off x="8001000" y="6360999"/>
            <a:ext cx="2428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Е</a:t>
            </a:r>
            <a:r>
              <a:rPr lang="bg-BG">
                <a:latin typeface="Verdana" panose="020B0604030504040204" pitchFamily="34" charset="0"/>
                <a:ea typeface="Verdana" panose="020B0604030504040204" pitchFamily="34" charset="0"/>
              </a:rPr>
              <a:t>ксперимент</a:t>
            </a:r>
            <a:endParaRPr lang="bg-BG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FD8C967F-9A7A-43F1-ACEE-5C680F744CC5}"/>
              </a:ext>
            </a:extLst>
          </p:cNvPr>
          <p:cNvSpPr txBox="1"/>
          <p:nvPr/>
        </p:nvSpPr>
        <p:spPr>
          <a:xfrm>
            <a:off x="450967" y="6344830"/>
            <a:ext cx="440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</a:rPr>
              <a:t>Запознаване и работа с телескоп </a:t>
            </a:r>
            <a:endParaRPr lang="bg-BG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24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AAE6DFE1-BEBA-9F44-0E38-EBF9374B02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679" y="3668358"/>
            <a:ext cx="3968426" cy="2319496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237E9FD6-650D-9CA4-13F4-7E3B1568DC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310" y="258191"/>
            <a:ext cx="3514163" cy="2635622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B756D7F5-6393-CB8C-759C-B1CBFE9566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8528" y="258191"/>
            <a:ext cx="3334164" cy="2500623"/>
          </a:xfrm>
          <a:prstGeom prst="rect">
            <a:avLst/>
          </a:prstGeom>
        </p:spPr>
      </p:pic>
      <p:pic>
        <p:nvPicPr>
          <p:cNvPr id="16" name="Картина 15">
            <a:extLst>
              <a:ext uri="{FF2B5EF4-FFF2-40B4-BE49-F238E27FC236}">
                <a16:creationId xmlns:a16="http://schemas.microsoft.com/office/drawing/2014/main" id="{325700F5-8AA7-47F6-4538-0805500EADC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889" y="1784524"/>
            <a:ext cx="2560320" cy="3429000"/>
          </a:xfrm>
          <a:prstGeom prst="rect">
            <a:avLst/>
          </a:prstGeom>
        </p:spPr>
      </p:pic>
      <p:pic>
        <p:nvPicPr>
          <p:cNvPr id="25" name="Картина 24">
            <a:extLst>
              <a:ext uri="{FF2B5EF4-FFF2-40B4-BE49-F238E27FC236}">
                <a16:creationId xmlns:a16="http://schemas.microsoft.com/office/drawing/2014/main" id="{574E6D0E-7097-7B4C-DAD9-13A9A6CDB85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3018" y="3355957"/>
            <a:ext cx="3973744" cy="2981750"/>
          </a:xfrm>
          <a:prstGeom prst="rect">
            <a:avLst/>
          </a:prstGeom>
        </p:spPr>
      </p:pic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1BC78A2B-437E-3BF8-78E7-19B2E7DA5AD1}"/>
              </a:ext>
            </a:extLst>
          </p:cNvPr>
          <p:cNvSpPr txBox="1"/>
          <p:nvPr/>
        </p:nvSpPr>
        <p:spPr>
          <a:xfrm>
            <a:off x="4384403" y="5396560"/>
            <a:ext cx="3153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</a:rPr>
              <a:t>„Искам </a:t>
            </a: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да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</a:rPr>
              <a:t>знам“ -</a:t>
            </a:r>
            <a:endParaRPr lang="bg-BG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р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</a:rPr>
              <a:t>азглеждане на детски </a:t>
            </a: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енциклопедии за космоса.</a:t>
            </a:r>
          </a:p>
        </p:txBody>
      </p:sp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221F2250-C89C-6A9D-FD5E-06A9E9FAA08B}"/>
              </a:ext>
            </a:extLst>
          </p:cNvPr>
          <p:cNvSpPr txBox="1"/>
          <p:nvPr/>
        </p:nvSpPr>
        <p:spPr>
          <a:xfrm>
            <a:off x="7671751" y="2872719"/>
            <a:ext cx="4668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„Задружен екипаж“ - групов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</a:rPr>
              <a:t>колаж</a:t>
            </a:r>
            <a:endParaRPr lang="bg-BG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F74EBD25-35CF-FDF3-1D8C-152DCD723E3A}"/>
              </a:ext>
            </a:extLst>
          </p:cNvPr>
          <p:cNvSpPr txBox="1"/>
          <p:nvPr/>
        </p:nvSpPr>
        <p:spPr>
          <a:xfrm>
            <a:off x="8096250" y="6337707"/>
            <a:ext cx="381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Какво виждат космонавтите?</a:t>
            </a:r>
          </a:p>
        </p:txBody>
      </p:sp>
      <p:sp>
        <p:nvSpPr>
          <p:cNvPr id="11" name="Текстово поле 10">
            <a:extLst>
              <a:ext uri="{FF2B5EF4-FFF2-40B4-BE49-F238E27FC236}">
                <a16:creationId xmlns:a16="http://schemas.microsoft.com/office/drawing/2014/main" id="{CF330D07-784A-3FC8-5566-FD51169AD0FF}"/>
              </a:ext>
            </a:extLst>
          </p:cNvPr>
          <p:cNvSpPr txBox="1"/>
          <p:nvPr/>
        </p:nvSpPr>
        <p:spPr>
          <a:xfrm>
            <a:off x="757121" y="2986625"/>
            <a:ext cx="3404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</a:rPr>
              <a:t>Конструиране на ракети</a:t>
            </a:r>
            <a:endParaRPr lang="bg-BG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Текстово поле 11">
            <a:extLst>
              <a:ext uri="{FF2B5EF4-FFF2-40B4-BE49-F238E27FC236}">
                <a16:creationId xmlns:a16="http://schemas.microsoft.com/office/drawing/2014/main" id="{0C494E81-B955-5F58-7517-4058830C6ABC}"/>
              </a:ext>
            </a:extLst>
          </p:cNvPr>
          <p:cNvSpPr txBox="1"/>
          <p:nvPr/>
        </p:nvSpPr>
        <p:spPr>
          <a:xfrm>
            <a:off x="950461" y="5987854"/>
            <a:ext cx="2757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Танц на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</a:rPr>
              <a:t>планетите</a:t>
            </a:r>
            <a:endParaRPr lang="bg-BG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72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52FD05AD-27A7-7B3F-DF82-99A4B8A82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0651" y="3591454"/>
            <a:ext cx="1700725" cy="2430035"/>
          </a:xfrm>
          <a:prstGeom prst="rect">
            <a:avLst/>
          </a:prstGeom>
        </p:spPr>
      </p:pic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FF651A9F-37AF-D532-1D5A-B75A495604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4370" y="3591454"/>
            <a:ext cx="1668532" cy="2430034"/>
          </a:xfrm>
          <a:prstGeom prst="rect">
            <a:avLst/>
          </a:prstGeom>
        </p:spPr>
      </p:pic>
      <p:pic>
        <p:nvPicPr>
          <p:cNvPr id="2050" name="Picture 2" descr="Няма налично описание.">
            <a:extLst>
              <a:ext uri="{FF2B5EF4-FFF2-40B4-BE49-F238E27FC236}">
                <a16:creationId xmlns:a16="http://schemas.microsoft.com/office/drawing/2014/main" id="{2BC8DEF5-3935-BACF-35FD-F27459BDA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542" y="219995"/>
            <a:ext cx="4148658" cy="295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Няма налично описание.">
            <a:extLst>
              <a:ext uri="{FF2B5EF4-FFF2-40B4-BE49-F238E27FC236}">
                <a16:creationId xmlns:a16="http://schemas.microsoft.com/office/drawing/2014/main" id="{CA91F7A1-1217-2EEE-4206-A31337179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2" y="198563"/>
            <a:ext cx="3967683" cy="29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6FC75069-7CC1-F488-9BE7-8BB5AFF4367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4822" y="3591455"/>
            <a:ext cx="1653992" cy="2430033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9CDC4538-D0C1-03BA-DE46-B865481836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7889" y="3576734"/>
            <a:ext cx="1700725" cy="2394098"/>
          </a:xfrm>
          <a:prstGeom prst="rect">
            <a:avLst/>
          </a:prstGeom>
        </p:spPr>
      </p:pic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2C852FC6-4ADB-2FFE-B687-3DA65EEB78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256" y="3633885"/>
            <a:ext cx="1886058" cy="2336948"/>
          </a:xfrm>
          <a:prstGeom prst="rect">
            <a:avLst/>
          </a:prstGeom>
        </p:spPr>
      </p:pic>
      <p:pic>
        <p:nvPicPr>
          <p:cNvPr id="13" name="Картина 12">
            <a:extLst>
              <a:ext uri="{FF2B5EF4-FFF2-40B4-BE49-F238E27FC236}">
                <a16:creationId xmlns:a16="http://schemas.microsoft.com/office/drawing/2014/main" id="{D7B7A5F4-E13E-192D-21A0-40B98F675AC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7626" y="3606883"/>
            <a:ext cx="1759969" cy="2414606"/>
          </a:xfrm>
          <a:prstGeom prst="rect">
            <a:avLst/>
          </a:prstGeom>
        </p:spPr>
      </p:pic>
      <p:sp>
        <p:nvSpPr>
          <p:cNvPr id="24" name="Текстово поле 23">
            <a:extLst>
              <a:ext uri="{FF2B5EF4-FFF2-40B4-BE49-F238E27FC236}">
                <a16:creationId xmlns:a16="http://schemas.microsoft.com/office/drawing/2014/main" id="{E9FAAA2E-11F5-5B1A-7AA6-59ACF13436CC}"/>
              </a:ext>
            </a:extLst>
          </p:cNvPr>
          <p:cNvSpPr txBox="1"/>
          <p:nvPr/>
        </p:nvSpPr>
        <p:spPr>
          <a:xfrm>
            <a:off x="2192314" y="6063102"/>
            <a:ext cx="8504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Вълнуващо пътешествие между планетите от Слънчевата система с  4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 образователни карти с добавена реалност.</a:t>
            </a:r>
          </a:p>
        </p:txBody>
      </p:sp>
      <p:sp>
        <p:nvSpPr>
          <p:cNvPr id="26" name="Текстово поле 25">
            <a:extLst>
              <a:ext uri="{FF2B5EF4-FFF2-40B4-BE49-F238E27FC236}">
                <a16:creationId xmlns:a16="http://schemas.microsoft.com/office/drawing/2014/main" id="{FDF0EDF1-DB42-CBD6-6201-42464B617D29}"/>
              </a:ext>
            </a:extLst>
          </p:cNvPr>
          <p:cNvSpPr txBox="1"/>
          <p:nvPr/>
        </p:nvSpPr>
        <p:spPr>
          <a:xfrm>
            <a:off x="4810125" y="989231"/>
            <a:ext cx="25717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g-BG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Посещение на деца и родители в Звездната зала на НАОП „Николай Коперник“ – гр. Варна</a:t>
            </a:r>
          </a:p>
        </p:txBody>
      </p:sp>
    </p:spTree>
    <p:extLst>
      <p:ext uri="{BB962C8B-B14F-4D97-AF65-F5344CB8AC3E}">
        <p14:creationId xmlns:p14="http://schemas.microsoft.com/office/powerpoint/2010/main" val="133845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CA53B7E9-7CE8-2807-0B41-B74F20B8C8EB}"/>
              </a:ext>
            </a:extLst>
          </p:cNvPr>
          <p:cNvSpPr txBox="1"/>
          <p:nvPr/>
        </p:nvSpPr>
        <p:spPr>
          <a:xfrm>
            <a:off x="577050" y="157124"/>
            <a:ext cx="11514336" cy="1282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b="1" dirty="0">
                <a:latin typeface="Verdana" panose="020B0604030504040204" pitchFamily="34" charset="0"/>
                <a:ea typeface="Verdana" panose="020B0604030504040204" pitchFamily="34" charset="0"/>
              </a:rPr>
              <a:t>Проект „Да се сприятелим с книгите“ </a:t>
            </a:r>
          </a:p>
          <a:p>
            <a:pPr algn="ctr">
              <a:lnSpc>
                <a:spcPct val="150000"/>
              </a:lnSpc>
            </a:pPr>
            <a:r>
              <a:rPr lang="bg-BG" b="1" dirty="0">
                <a:latin typeface="Verdana" panose="020B0604030504040204" pitchFamily="34" charset="0"/>
                <a:ea typeface="Verdana" panose="020B0604030504040204" pitchFamily="34" charset="0"/>
              </a:rPr>
              <a:t>п</a:t>
            </a:r>
            <a:r>
              <a:rPr lang="bg-BG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 Програма за сътрудничество с Регионална библиотека „Пенчо </a:t>
            </a:r>
            <a:r>
              <a:rPr lang="bg-BG" b="1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Славeйков</a:t>
            </a:r>
            <a:r>
              <a:rPr lang="bg-BG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“- средношколски отдел</a:t>
            </a:r>
            <a:endParaRPr lang="bg-BG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2574ADF9-2761-4C4D-1F1F-37C04295F3D8}"/>
              </a:ext>
            </a:extLst>
          </p:cNvPr>
          <p:cNvSpPr txBox="1"/>
          <p:nvPr/>
        </p:nvSpPr>
        <p:spPr>
          <a:xfrm>
            <a:off x="410965" y="1597507"/>
            <a:ext cx="115143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bg-BG" sz="1200" b="1" kern="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Liberation Serif"/>
              </a:rPr>
              <a:t>ЦЕЛ</a:t>
            </a:r>
            <a:r>
              <a:rPr lang="bg-BG" sz="1200" kern="5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Liberation Serif"/>
              </a:rPr>
              <a:t>: </a:t>
            </a:r>
            <a:r>
              <a:rPr lang="en-US" sz="1200" kern="5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Осмисляне</a:t>
            </a:r>
            <a:r>
              <a:rPr lang="en-US" sz="1200" kern="5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 </a:t>
            </a:r>
            <a:r>
              <a:rPr lang="en-US" sz="1200" kern="5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значението</a:t>
            </a:r>
            <a:r>
              <a:rPr lang="en-US" sz="1200" kern="5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 </a:t>
            </a:r>
            <a:r>
              <a:rPr lang="en-US" sz="1200" kern="5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на</a:t>
            </a:r>
            <a:r>
              <a:rPr lang="en-US" sz="1200" kern="5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 </a:t>
            </a:r>
            <a:r>
              <a:rPr lang="en-US" sz="1200" kern="5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книгата</a:t>
            </a:r>
            <a:r>
              <a:rPr lang="en-US" sz="1200" kern="5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 </a:t>
            </a:r>
            <a:r>
              <a:rPr lang="en-US" sz="1200" kern="5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за</a:t>
            </a:r>
            <a:r>
              <a:rPr lang="en-US" sz="1200" kern="5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 </a:t>
            </a:r>
            <a:r>
              <a:rPr lang="en-US" sz="1200" kern="5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развитието</a:t>
            </a:r>
            <a:r>
              <a:rPr lang="en-US" sz="1200" kern="5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 </a:t>
            </a:r>
            <a:r>
              <a:rPr lang="en-US" sz="1200" kern="5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на</a:t>
            </a:r>
            <a:r>
              <a:rPr lang="en-US" sz="1200" kern="5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 </a:t>
            </a:r>
            <a:r>
              <a:rPr lang="en-US" sz="1200" kern="5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детето</a:t>
            </a:r>
            <a:r>
              <a:rPr lang="en-US" sz="1200" kern="5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, </a:t>
            </a:r>
            <a:r>
              <a:rPr lang="en-US" sz="1200" kern="5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чрез</a:t>
            </a:r>
            <a:r>
              <a:rPr lang="en-US" sz="1200" kern="5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 </a:t>
            </a:r>
            <a:r>
              <a:rPr lang="en-US" sz="1200" kern="5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натрупване</a:t>
            </a:r>
            <a:r>
              <a:rPr lang="en-US" sz="1200" kern="5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 </a:t>
            </a:r>
            <a:r>
              <a:rPr lang="en-US" sz="1200" kern="5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на</a:t>
            </a:r>
            <a:r>
              <a:rPr lang="en-US" sz="1200" kern="5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 </a:t>
            </a:r>
            <a:r>
              <a:rPr lang="en-US" sz="1200" kern="5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знания</a:t>
            </a:r>
            <a:r>
              <a:rPr lang="en-US" sz="1200" kern="5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 и </a:t>
            </a:r>
            <a:r>
              <a:rPr lang="en-US" sz="1200" kern="5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опознаване</a:t>
            </a:r>
            <a:r>
              <a:rPr lang="en-US" sz="1200" kern="5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 </a:t>
            </a:r>
            <a:r>
              <a:rPr lang="en-US" sz="1200" kern="5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процеса</a:t>
            </a:r>
            <a:r>
              <a:rPr lang="en-US" sz="1200" kern="5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 </a:t>
            </a:r>
            <a:r>
              <a:rPr lang="en-US" sz="1200" kern="5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на</a:t>
            </a:r>
            <a:r>
              <a:rPr lang="en-US" sz="1200" kern="5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 </a:t>
            </a:r>
            <a:r>
              <a:rPr lang="en-US" sz="1200" kern="5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издаването</a:t>
            </a:r>
            <a:r>
              <a:rPr lang="en-US" sz="1200" kern="5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 </a:t>
            </a:r>
            <a:r>
              <a:rPr lang="bg-BG" sz="1200" kern="5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ѝ</a:t>
            </a:r>
            <a:r>
              <a:rPr lang="en-US" sz="1200" kern="5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 </a:t>
            </a:r>
            <a:r>
              <a:rPr lang="en-US" sz="1200" kern="5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Формиране</a:t>
            </a:r>
            <a:r>
              <a:rPr lang="en-US" sz="1200" kern="5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 </a:t>
            </a:r>
            <a:r>
              <a:rPr lang="en-US" sz="1200" kern="5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на</a:t>
            </a:r>
            <a:r>
              <a:rPr lang="en-US" sz="1200" kern="5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 </a:t>
            </a:r>
            <a:r>
              <a:rPr lang="en-US" sz="1200" kern="5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гражданско</a:t>
            </a:r>
            <a:r>
              <a:rPr lang="en-US" sz="1200" kern="5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 </a:t>
            </a:r>
            <a:r>
              <a:rPr lang="en-US" sz="1200" kern="5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съзнание</a:t>
            </a:r>
            <a:r>
              <a:rPr lang="en-US" sz="1200" kern="5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, </a:t>
            </a:r>
            <a:r>
              <a:rPr lang="en-US" sz="1200" kern="5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поведение</a:t>
            </a:r>
            <a:r>
              <a:rPr lang="en-US" sz="1200" kern="5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 и </a:t>
            </a:r>
            <a:r>
              <a:rPr lang="en-US" sz="1200" kern="5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приобщаване</a:t>
            </a:r>
            <a:r>
              <a:rPr lang="en-US" sz="1200" kern="5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 </a:t>
            </a:r>
            <a:r>
              <a:rPr lang="en-US" sz="1200" kern="5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към</a:t>
            </a:r>
            <a:r>
              <a:rPr lang="en-US" sz="1200" kern="5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 </a:t>
            </a:r>
            <a:r>
              <a:rPr lang="en-US" sz="1200" kern="5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книгите</a:t>
            </a:r>
            <a:r>
              <a:rPr lang="en-US" sz="1200" kern="5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, </a:t>
            </a:r>
            <a:r>
              <a:rPr lang="en-US" sz="1200" kern="5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като</a:t>
            </a:r>
            <a:r>
              <a:rPr lang="en-US" sz="1200" kern="5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 </a:t>
            </a:r>
            <a:r>
              <a:rPr lang="en-US" sz="1200" kern="5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източник</a:t>
            </a:r>
            <a:r>
              <a:rPr lang="en-US" sz="1200" kern="5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 </a:t>
            </a:r>
            <a:r>
              <a:rPr lang="en-US" sz="1200" kern="5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на</a:t>
            </a:r>
            <a:r>
              <a:rPr lang="en-US" sz="1200" kern="5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 </a:t>
            </a:r>
            <a:r>
              <a:rPr lang="en-US" sz="1200" kern="5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знание</a:t>
            </a:r>
            <a:r>
              <a:rPr lang="en-US" sz="1200" kern="5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. </a:t>
            </a:r>
            <a:r>
              <a:rPr lang="en-US" sz="1200" kern="5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Партньорство</a:t>
            </a:r>
            <a:r>
              <a:rPr lang="en-US" sz="1200" kern="5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 </a:t>
            </a:r>
            <a:r>
              <a:rPr lang="en-US" sz="1200" kern="5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между</a:t>
            </a:r>
            <a:r>
              <a:rPr lang="en-US" sz="1200" kern="5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 </a:t>
            </a:r>
            <a:r>
              <a:rPr lang="en-US" sz="1200" kern="5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учители</a:t>
            </a:r>
            <a:r>
              <a:rPr lang="en-US" sz="1200" kern="5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, </a:t>
            </a:r>
            <a:r>
              <a:rPr lang="en-US" sz="1200" kern="5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деца</a:t>
            </a:r>
            <a:r>
              <a:rPr lang="en-US" sz="1200" kern="5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, </a:t>
            </a:r>
            <a:r>
              <a:rPr lang="en-US" sz="1200" kern="5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родители</a:t>
            </a:r>
            <a:r>
              <a:rPr lang="en-US" sz="1200" kern="5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, </a:t>
            </a:r>
            <a:r>
              <a:rPr lang="en-US" sz="1200" kern="5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писатели</a:t>
            </a:r>
            <a:r>
              <a:rPr lang="en-US" sz="1200" kern="5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, </a:t>
            </a:r>
            <a:r>
              <a:rPr lang="en-US" sz="1200" kern="5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издатели</a:t>
            </a:r>
            <a:r>
              <a:rPr lang="en-US" sz="1200" kern="5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, </a:t>
            </a:r>
            <a:r>
              <a:rPr lang="en-US" sz="1200" kern="5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книжари</a:t>
            </a:r>
            <a:r>
              <a:rPr lang="en-US" sz="1200" kern="5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, </a:t>
            </a:r>
            <a:r>
              <a:rPr lang="en-US" sz="1200" kern="5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библиотечни</a:t>
            </a:r>
            <a:r>
              <a:rPr lang="en-US" sz="1200" kern="5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 </a:t>
            </a:r>
            <a:r>
              <a:rPr lang="en-US" sz="1200" kern="5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служители</a:t>
            </a:r>
            <a:r>
              <a:rPr lang="en-US" sz="1200" kern="5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DejaVu Sans"/>
              </a:rPr>
              <a:t>.</a:t>
            </a:r>
            <a:endParaRPr lang="bg-BG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B42A1461-A0B6-2BF4-0EDC-92A9AFF93E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9299" y="3045123"/>
            <a:ext cx="2658657" cy="3544876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B916FEBD-0572-B796-2D63-5BF29CAEFE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0920" y="3492539"/>
            <a:ext cx="3535158" cy="2653725"/>
          </a:xfrm>
          <a:prstGeom prst="rect">
            <a:avLst/>
          </a:prstGeom>
        </p:spPr>
      </p:pic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A5658338-2A8B-699E-9788-9C55DA922C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391" y="2964242"/>
            <a:ext cx="2658657" cy="3729370"/>
          </a:xfrm>
          <a:prstGeom prst="rect">
            <a:avLst/>
          </a:prstGeom>
        </p:spPr>
      </p:pic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9478374C-16C0-8DEE-7C87-AC1412C642F7}"/>
              </a:ext>
            </a:extLst>
          </p:cNvPr>
          <p:cNvSpPr txBox="1"/>
          <p:nvPr/>
        </p:nvSpPr>
        <p:spPr>
          <a:xfrm>
            <a:off x="5084286" y="6331544"/>
            <a:ext cx="249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Кът на книгата</a:t>
            </a:r>
          </a:p>
        </p:txBody>
      </p:sp>
    </p:spTree>
    <p:extLst>
      <p:ext uri="{BB962C8B-B14F-4D97-AF65-F5344CB8AC3E}">
        <p14:creationId xmlns:p14="http://schemas.microsoft.com/office/powerpoint/2010/main" val="321553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AC58EA9A-F7BF-DC29-FF13-A8C1A8216F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483" y="141639"/>
            <a:ext cx="4217963" cy="2372604"/>
          </a:xfrm>
          <a:prstGeom prst="rect">
            <a:avLst/>
          </a:prstGeom>
        </p:spPr>
      </p:pic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18E1C6D3-7B2B-9CB2-B855-04CC110EB9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0523" y="2740369"/>
            <a:ext cx="2658658" cy="3652533"/>
          </a:xfrm>
          <a:prstGeom prst="rect">
            <a:avLst/>
          </a:prstGeom>
        </p:spPr>
      </p:pic>
      <p:pic>
        <p:nvPicPr>
          <p:cNvPr id="14" name="Картина 13">
            <a:extLst>
              <a:ext uri="{FF2B5EF4-FFF2-40B4-BE49-F238E27FC236}">
                <a16:creationId xmlns:a16="http://schemas.microsoft.com/office/drawing/2014/main" id="{656AE8A6-E642-325F-78AE-E1D99D15B3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399309" y="390963"/>
            <a:ext cx="2923279" cy="3544876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B977DA0F-9DEF-6810-37D6-C67E37AEF9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29" y="3406422"/>
            <a:ext cx="4057870" cy="2834886"/>
          </a:xfrm>
          <a:prstGeom prst="rect">
            <a:avLst/>
          </a:prstGeom>
        </p:spPr>
      </p:pic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AEF95A74-29DF-D26F-477D-4D13540EB202}"/>
              </a:ext>
            </a:extLst>
          </p:cNvPr>
          <p:cNvSpPr txBox="1"/>
          <p:nvPr/>
        </p:nvSpPr>
        <p:spPr>
          <a:xfrm>
            <a:off x="440267" y="2740369"/>
            <a:ext cx="3679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>
                <a:solidFill>
                  <a:srgbClr val="05050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Отбелязване деня на детската книга</a:t>
            </a:r>
          </a:p>
        </p:txBody>
      </p:sp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233A9CB7-0209-2C50-8475-5A68A16918BB}"/>
              </a:ext>
            </a:extLst>
          </p:cNvPr>
          <p:cNvSpPr txBox="1"/>
          <p:nvPr/>
        </p:nvSpPr>
        <p:spPr>
          <a:xfrm>
            <a:off x="8628267" y="498778"/>
            <a:ext cx="3456512" cy="1664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altLang="bg-BG" sz="1400" dirty="0">
                <a:solidFill>
                  <a:srgbClr val="05050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ДГ №5 „Слънчо“- гр. Варна се включи в инициативата “Пътуващата детска библиотека” </a:t>
            </a:r>
            <a:r>
              <a:rPr lang="ru-RU" sz="1400" dirty="0">
                <a:solidFill>
                  <a:srgbClr val="05050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</a:t>
            </a:r>
            <a:r>
              <a:rPr lang="bg-BG" sz="1400" dirty="0">
                <a:solidFill>
                  <a:srgbClr val="05050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РБ „Пенчо </a:t>
            </a:r>
            <a:r>
              <a:rPr lang="bg-BG" sz="1400" dirty="0" err="1">
                <a:solidFill>
                  <a:srgbClr val="05050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Славeйков</a:t>
            </a:r>
            <a:r>
              <a:rPr lang="bg-BG" sz="1400" dirty="0">
                <a:solidFill>
                  <a:srgbClr val="05050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“- средношколски отдел </a:t>
            </a:r>
          </a:p>
        </p:txBody>
      </p:sp>
    </p:spTree>
    <p:extLst>
      <p:ext uri="{BB962C8B-B14F-4D97-AF65-F5344CB8AC3E}">
        <p14:creationId xmlns:p14="http://schemas.microsoft.com/office/powerpoint/2010/main" val="72823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B8B94013-07A7-1B23-B104-69D7FCFE45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323" y="228633"/>
            <a:ext cx="3238500" cy="2392515"/>
          </a:xfrm>
          <a:prstGeom prst="rect">
            <a:avLst/>
          </a:prstGeom>
        </p:spPr>
      </p:pic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9D211FB4-B3DD-3339-CDA2-A5379EE066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582" y="4412650"/>
            <a:ext cx="3923718" cy="2207091"/>
          </a:xfrm>
          <a:prstGeom prst="rect">
            <a:avLst/>
          </a:prstGeom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2F38D60F-B237-6724-038D-B3A14A5ED5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7625" y="3789077"/>
            <a:ext cx="3923718" cy="2984418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10BF5D3A-1905-03FF-B2BA-4F5ADA745E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9989" y="113080"/>
            <a:ext cx="3789564" cy="3218460"/>
          </a:xfrm>
          <a:prstGeom prst="rect">
            <a:avLst/>
          </a:prstGeom>
        </p:spPr>
      </p:pic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98F341F5-E2FB-6818-BA70-8730AB70B6CD}"/>
              </a:ext>
            </a:extLst>
          </p:cNvPr>
          <p:cNvSpPr txBox="1"/>
          <p:nvPr/>
        </p:nvSpPr>
        <p:spPr>
          <a:xfrm>
            <a:off x="8162916" y="3406420"/>
            <a:ext cx="3551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>
                <a:solidFill>
                  <a:srgbClr val="05050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Маратон на четенето 2022г.</a:t>
            </a:r>
          </a:p>
        </p:txBody>
      </p:sp>
      <p:pic>
        <p:nvPicPr>
          <p:cNvPr id="3084" name="Picture 12" descr="Може да бъде изображение с 1 човек, книга и на закрито">
            <a:extLst>
              <a:ext uri="{FF2B5EF4-FFF2-40B4-BE49-F238E27FC236}">
                <a16:creationId xmlns:a16="http://schemas.microsoft.com/office/drawing/2014/main" id="{70CD47FB-6662-C552-E1F1-5E453EE64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0025" y="1847154"/>
            <a:ext cx="3127559" cy="234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Текстово поле 18">
            <a:extLst>
              <a:ext uri="{FF2B5EF4-FFF2-40B4-BE49-F238E27FC236}">
                <a16:creationId xmlns:a16="http://schemas.microsoft.com/office/drawing/2014/main" id="{998B21BF-A98A-5132-F191-8186DA91F9D9}"/>
              </a:ext>
            </a:extLst>
          </p:cNvPr>
          <p:cNvSpPr txBox="1"/>
          <p:nvPr/>
        </p:nvSpPr>
        <p:spPr>
          <a:xfrm>
            <a:off x="250827" y="2745349"/>
            <a:ext cx="35517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err="1">
                <a:solidFill>
                  <a:srgbClr val="05050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Приказни</a:t>
            </a:r>
            <a:r>
              <a:rPr lang="ru-RU" sz="1400" dirty="0">
                <a:solidFill>
                  <a:srgbClr val="05050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ZOOM-</a:t>
            </a:r>
            <a:r>
              <a:rPr lang="ru-RU" sz="1400" dirty="0" err="1">
                <a:solidFill>
                  <a:srgbClr val="05050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пътешествия</a:t>
            </a:r>
            <a:r>
              <a:rPr lang="ru-RU" sz="1400" dirty="0">
                <a:solidFill>
                  <a:srgbClr val="05050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 клуб </a:t>
            </a:r>
            <a:r>
              <a:rPr lang="bg-BG" sz="1400" dirty="0" smtClean="0">
                <a:solidFill>
                  <a:srgbClr val="05050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„</a:t>
            </a:r>
            <a:r>
              <a:rPr lang="ru-RU" sz="1400" b="0" i="0" dirty="0" err="1" smtClean="0">
                <a:solidFill>
                  <a:srgbClr val="0505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Литературни</a:t>
            </a:r>
            <a:r>
              <a:rPr lang="ru-RU" sz="1400" b="0" i="0" dirty="0" smtClean="0">
                <a:solidFill>
                  <a:srgbClr val="0505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b="0" i="0" dirty="0">
                <a:solidFill>
                  <a:srgbClr val="0505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детски </a:t>
            </a:r>
            <a:r>
              <a:rPr lang="ru-RU" sz="1400" b="0" i="0" dirty="0" err="1" smtClean="0">
                <a:solidFill>
                  <a:srgbClr val="0505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петъци</a:t>
            </a:r>
            <a:r>
              <a:rPr lang="ru-RU" sz="1400" b="0" i="0" dirty="0" smtClean="0">
                <a:solidFill>
                  <a:srgbClr val="0505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» </a:t>
            </a:r>
            <a:r>
              <a:rPr lang="ru-RU" sz="1400" b="0" i="0" dirty="0">
                <a:solidFill>
                  <a:srgbClr val="0505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на </a:t>
            </a:r>
            <a:r>
              <a:rPr lang="bg-BG" sz="1400" dirty="0" smtClean="0">
                <a:solidFill>
                  <a:srgbClr val="05050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РБ </a:t>
            </a:r>
            <a:r>
              <a:rPr lang="bg-BG" sz="1400" dirty="0">
                <a:solidFill>
                  <a:srgbClr val="05050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„Пенчо </a:t>
            </a:r>
            <a:r>
              <a:rPr lang="bg-BG" sz="1400" dirty="0" err="1">
                <a:solidFill>
                  <a:srgbClr val="05050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Славeйков</a:t>
            </a:r>
            <a:r>
              <a:rPr lang="bg-BG" sz="1400" dirty="0">
                <a:solidFill>
                  <a:srgbClr val="05050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“- средношколски отдел </a:t>
            </a:r>
          </a:p>
        </p:txBody>
      </p:sp>
    </p:spTree>
    <p:extLst>
      <p:ext uri="{BB962C8B-B14F-4D97-AF65-F5344CB8AC3E}">
        <p14:creationId xmlns:p14="http://schemas.microsoft.com/office/powerpoint/2010/main" val="171716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DCB65CDA-D03A-C60D-6725-2011DEBE57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288" y="4540688"/>
            <a:ext cx="4798183" cy="1616595"/>
          </a:xfrm>
          <a:prstGeom prst="rect">
            <a:avLst/>
          </a:prstGeom>
        </p:spPr>
      </p:pic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0D23BE19-A919-257B-AC3E-FE04DB8469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242" y="1647837"/>
            <a:ext cx="1516117" cy="2021489"/>
          </a:xfrm>
          <a:prstGeom prst="roundRect">
            <a:avLst/>
          </a:prstGeom>
          <a:effectLst>
            <a:softEdge rad="317500"/>
          </a:effectLst>
        </p:spPr>
      </p:pic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7A485E77-C1E6-198D-97E7-7261C71B90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4056" y="1635051"/>
            <a:ext cx="1951719" cy="1925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Картина 12">
            <a:extLst>
              <a:ext uri="{FF2B5EF4-FFF2-40B4-BE49-F238E27FC236}">
                <a16:creationId xmlns:a16="http://schemas.microsoft.com/office/drawing/2014/main" id="{9E3C23B5-4524-264F-DDDC-60BA7EDE56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5315" y="1548847"/>
            <a:ext cx="2640120" cy="1980091"/>
          </a:xfrm>
          <a:prstGeom prst="rect">
            <a:avLst/>
          </a:prstGeom>
        </p:spPr>
      </p:pic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1369FD8C-EBAA-058A-7CE2-412E3239B5D2}"/>
              </a:ext>
            </a:extLst>
          </p:cNvPr>
          <p:cNvSpPr txBox="1"/>
          <p:nvPr/>
        </p:nvSpPr>
        <p:spPr>
          <a:xfrm>
            <a:off x="3168766" y="174509"/>
            <a:ext cx="66581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</a:t>
            </a:r>
            <a:r>
              <a:rPr lang="bg-BG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роект </a:t>
            </a:r>
            <a:r>
              <a:rPr lang="bg-BG" sz="2000" b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„</a:t>
            </a:r>
            <a:r>
              <a:rPr lang="bg-BG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 запазим гората“ </a:t>
            </a:r>
            <a:endParaRPr lang="bg-BG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D5E9DE97-1A05-ECA5-5E8D-AB3799294FB2}"/>
              </a:ext>
            </a:extLst>
          </p:cNvPr>
          <p:cNvSpPr txBox="1"/>
          <p:nvPr/>
        </p:nvSpPr>
        <p:spPr>
          <a:xfrm>
            <a:off x="342452" y="529231"/>
            <a:ext cx="115070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0" i="0" dirty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сновната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цел на проекта е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формиране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на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екологична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култура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 у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децата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нагласи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отговорности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за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опазване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на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околната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среда и в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частност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гората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Насърчаване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ангажиране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на </a:t>
            </a:r>
            <a:r>
              <a:rPr lang="ru-RU" sz="1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децата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и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родителите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им, в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дейности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свързани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с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опазването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на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околната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среда.</a:t>
            </a:r>
          </a:p>
        </p:txBody>
      </p:sp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BE848572-A447-C78B-4BBF-5F857C1043CC}"/>
              </a:ext>
            </a:extLst>
          </p:cNvPr>
          <p:cNvSpPr txBox="1"/>
          <p:nvPr/>
        </p:nvSpPr>
        <p:spPr>
          <a:xfrm>
            <a:off x="401837" y="612597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1600" dirty="0">
                <a:latin typeface="Verdana" panose="020B0604030504040204" pitchFamily="34" charset="0"/>
                <a:ea typeface="Verdana" panose="020B0604030504040204" pitchFamily="34" charset="0"/>
              </a:rPr>
              <a:t>Инициатива на Училищното настоятелство</a:t>
            </a:r>
          </a:p>
          <a:p>
            <a:r>
              <a:rPr lang="bg-BG" sz="1600" dirty="0">
                <a:latin typeface="Verdana" panose="020B0604030504040204" pitchFamily="34" charset="0"/>
                <a:ea typeface="Verdana" panose="020B0604030504040204" pitchFamily="34" charset="0"/>
              </a:rPr>
              <a:t>п</a:t>
            </a:r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од надслов </a:t>
            </a:r>
            <a:r>
              <a:rPr lang="bg-BG" sz="1600" dirty="0">
                <a:latin typeface="Verdana" panose="020B0604030504040204" pitchFamily="34" charset="0"/>
                <a:ea typeface="Verdana" panose="020B0604030504040204" pitchFamily="34" charset="0"/>
              </a:rPr>
              <a:t>„Предай хартия, спаси дърво“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584" y="3553711"/>
            <a:ext cx="4801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>
                <a:latin typeface="Verdana" panose="020B0604030504040204" pitchFamily="34" charset="0"/>
                <a:ea typeface="Verdana" panose="020B0604030504040204" pitchFamily="34" charset="0"/>
              </a:rPr>
              <a:t>В началото на учебната година децата от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I </a:t>
            </a:r>
            <a:r>
              <a:rPr lang="bg-BG" sz="1600" dirty="0">
                <a:latin typeface="Verdana" panose="020B0604030504040204" pitchFamily="34" charset="0"/>
                <a:ea typeface="Verdana" panose="020B0604030504040204" pitchFamily="34" charset="0"/>
              </a:rPr>
              <a:t>Б група „Слънчице“ посяха семена на Дъб.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00020" y="3634874"/>
            <a:ext cx="6655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>
                <a:latin typeface="Verdana" panose="020B0604030504040204" pitchFamily="34" charset="0"/>
                <a:ea typeface="Verdana" panose="020B0604030504040204" pitchFamily="34" charset="0"/>
              </a:rPr>
              <a:t>През </a:t>
            </a:r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пролетта </a:t>
            </a:r>
            <a:r>
              <a:rPr lang="bg-BG" sz="1600" dirty="0">
                <a:latin typeface="Verdana" panose="020B0604030504040204" pitchFamily="34" charset="0"/>
                <a:ea typeface="Verdana" panose="020B0604030504040204" pitchFamily="34" charset="0"/>
              </a:rPr>
              <a:t>децата от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III</a:t>
            </a:r>
            <a:r>
              <a:rPr lang="bg-BG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гр</a:t>
            </a:r>
            <a:r>
              <a:rPr lang="bg-BG" sz="1600" dirty="0">
                <a:latin typeface="Verdana" panose="020B0604030504040204" pitchFamily="34" charset="0"/>
                <a:ea typeface="Verdana" panose="020B0604030504040204" pitchFamily="34" charset="0"/>
              </a:rPr>
              <a:t>.“Теменужка“ и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IV</a:t>
            </a:r>
            <a:r>
              <a:rPr lang="bg-BG" sz="1600" dirty="0">
                <a:latin typeface="Verdana" panose="020B0604030504040204" pitchFamily="34" charset="0"/>
                <a:ea typeface="Verdana" panose="020B0604030504040204" pitchFamily="34" charset="0"/>
              </a:rPr>
              <a:t> гр. „Кити“ засадиха вече малките  </a:t>
            </a:r>
            <a:r>
              <a:rPr lang="bg-BG" sz="16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дъбчета</a:t>
            </a:r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sz="1600" dirty="0">
                <a:latin typeface="Verdana" panose="020B0604030504040204" pitchFamily="34" charset="0"/>
                <a:ea typeface="Verdana" panose="020B0604030504040204" pitchFamily="34" charset="0"/>
              </a:rPr>
              <a:t>в двора на </a:t>
            </a:r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детската градина.</a:t>
            </a:r>
            <a:endParaRPr lang="bg-BG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A5E49060-58F1-C8F4-01E4-071822542A4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888" y="1604860"/>
            <a:ext cx="2595570" cy="1946678"/>
          </a:xfrm>
          <a:prstGeom prst="rect">
            <a:avLst/>
          </a:prstGeom>
        </p:spPr>
      </p:pic>
      <p:grpSp>
        <p:nvGrpSpPr>
          <p:cNvPr id="15" name="Групиране 14">
            <a:extLst>
              <a:ext uri="{FF2B5EF4-FFF2-40B4-BE49-F238E27FC236}">
                <a16:creationId xmlns:a16="http://schemas.microsoft.com/office/drawing/2014/main" id="{24CC4DBF-04C4-4803-0398-BD414944B659}"/>
              </a:ext>
            </a:extLst>
          </p:cNvPr>
          <p:cNvGrpSpPr/>
          <p:nvPr/>
        </p:nvGrpSpPr>
        <p:grpSpPr>
          <a:xfrm>
            <a:off x="6727480" y="4332123"/>
            <a:ext cx="4061499" cy="2006173"/>
            <a:chOff x="1454663" y="93173"/>
            <a:chExt cx="10182337" cy="6716997"/>
          </a:xfrm>
        </p:grpSpPr>
        <p:pic>
          <p:nvPicPr>
            <p:cNvPr id="16" name="Picture 2" descr="Няма налично описание.">
              <a:extLst>
                <a:ext uri="{FF2B5EF4-FFF2-40B4-BE49-F238E27FC236}">
                  <a16:creationId xmlns:a16="http://schemas.microsoft.com/office/drawing/2014/main" id="{AF5768A5-8FB6-BA73-7E97-B120E07D5F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54663" y="121765"/>
              <a:ext cx="5088039" cy="6688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Няма налично описание.">
              <a:extLst>
                <a:ext uri="{FF2B5EF4-FFF2-40B4-BE49-F238E27FC236}">
                  <a16:creationId xmlns:a16="http://schemas.microsoft.com/office/drawing/2014/main" id="{436BB0E0-65E6-C3DD-167A-1C90E6B599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9252" y="93173"/>
              <a:ext cx="5037748" cy="6716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">
            <a:extLst>
              <a:ext uri="{FF2B5EF4-FFF2-40B4-BE49-F238E27FC236}">
                <a16:creationId xmlns:a16="http://schemas.microsoft.com/office/drawing/2014/main" id="{B9A6F2F9-3B37-9ED7-399E-C437BE99ABCF}"/>
              </a:ext>
            </a:extLst>
          </p:cNvPr>
          <p:cNvSpPr txBox="1"/>
          <p:nvPr/>
        </p:nvSpPr>
        <p:spPr>
          <a:xfrm>
            <a:off x="6225703" y="6411612"/>
            <a:ext cx="5392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Пролетна </a:t>
            </a:r>
            <a:r>
              <a:rPr lang="bg-BG" sz="1600" dirty="0">
                <a:latin typeface="Verdana" panose="020B0604030504040204" pitchFamily="34" charset="0"/>
                <a:ea typeface="Verdana" panose="020B0604030504040204" pitchFamily="34" charset="0"/>
              </a:rPr>
              <a:t>градинка за </a:t>
            </a:r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седмицата </a:t>
            </a:r>
            <a:r>
              <a:rPr lang="bg-BG" sz="1600" dirty="0">
                <a:latin typeface="Verdana" panose="020B0604030504040204" pitchFamily="34" charset="0"/>
                <a:ea typeface="Verdana" panose="020B0604030504040204" pitchFamily="34" charset="0"/>
              </a:rPr>
              <a:t>на гората</a:t>
            </a:r>
          </a:p>
        </p:txBody>
      </p:sp>
    </p:spTree>
    <p:extLst>
      <p:ext uri="{BB962C8B-B14F-4D97-AF65-F5344CB8AC3E}">
        <p14:creationId xmlns:p14="http://schemas.microsoft.com/office/powerpoint/2010/main" val="46865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3674</TotalTime>
  <Words>598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DejaVu Sans</vt:lpstr>
      <vt:lpstr>Liberation Serif</vt:lpstr>
      <vt:lpstr>PT Sans</vt:lpstr>
      <vt:lpstr>Times New Roman</vt:lpstr>
      <vt:lpstr>Verdana</vt:lpstr>
      <vt:lpstr>Тема на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Христина</dc:creator>
  <cp:lastModifiedBy>Потребител на Windows</cp:lastModifiedBy>
  <cp:revision>17</cp:revision>
  <dcterms:created xsi:type="dcterms:W3CDTF">2022-06-10T06:24:30Z</dcterms:created>
  <dcterms:modified xsi:type="dcterms:W3CDTF">2022-06-14T12:44:43Z</dcterms:modified>
</cp:coreProperties>
</file>