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media/image3.png" ContentType="image/png"/>
  <Override PartName="/ppt/media/image1.png" ContentType="image/png"/>
  <Override PartName="/ppt/media/image2.jpeg" ContentType="image/jpe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7640" cy="143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7640" cy="143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7640" cy="143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7640" cy="143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7640" cy="143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7640" cy="143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7640" cy="143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792000" y="4104000"/>
            <a:ext cx="8567640" cy="6674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7640" cy="143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7640" cy="143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7640" cy="143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7640" cy="143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7640" cy="143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7640" cy="143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7640" cy="143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7640" cy="143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7640" cy="143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7640" cy="143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792000" y="4104000"/>
            <a:ext cx="8567640" cy="6674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7640" cy="143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7640" cy="143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7640" cy="143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4320000"/>
            <a:ext cx="503640" cy="1079640"/>
          </a:xfrm>
          <a:prstGeom prst="rect">
            <a:avLst/>
          </a:prstGeom>
          <a:solidFill>
            <a:srgbClr val="ef292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7640" cy="143964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r>
              <a:rPr b="0" lang="en-US" sz="1800" spc="-1" strike="noStrike">
                <a:latin typeface="Arial"/>
              </a:rPr>
              <a:t>Click to edit the title text </a:t>
            </a:r>
            <a:r>
              <a:rPr b="0" lang="en-US" sz="1800" spc="-1" strike="noStrike">
                <a:latin typeface="Arial"/>
              </a:rPr>
              <a:t>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0" y="288000"/>
            <a:ext cx="503640" cy="1079640"/>
          </a:xfrm>
          <a:prstGeom prst="rect">
            <a:avLst/>
          </a:prstGeom>
          <a:solidFill>
            <a:srgbClr val="ef292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0" name="PlaceHolder 2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7640" cy="143964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792000" y="5904000"/>
            <a:ext cx="8567640" cy="982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hyperlink" Target="https://anthrowiki.at/Lex_Bos" TargetMode="Externa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hyperlink" Target="mailto:zviviz@abv.bg" TargetMode="Externa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758880" y="2680920"/>
            <a:ext cx="8567640" cy="236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333333"/>
                </a:solidFill>
                <a:latin typeface="Noto Sans Regular"/>
              </a:rPr>
              <a:t>12-те дракона </a:t>
            </a:r>
            <a:br/>
            <a:r>
              <a:rPr b="1" lang="en-US" sz="4000" spc="-1" strike="noStrike">
                <a:solidFill>
                  <a:srgbClr val="333333"/>
                </a:solidFill>
                <a:latin typeface="Noto Sans Regular"/>
              </a:rPr>
              <a:t>и тяхното преодоляване при изграждане на пълноценна училищна общност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1307520" y="297720"/>
            <a:ext cx="8567640" cy="982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2800" spc="-1" strike="noStrike">
                <a:latin typeface="Noto Sans Regular"/>
              </a:rPr>
              <a:t>Център за специална образователна подкрепа - Варна</a:t>
            </a:r>
            <a:endParaRPr b="0" lang="en-US" sz="2800" spc="-1" strike="noStrike">
              <a:latin typeface="Arial"/>
            </a:endParaRPr>
          </a:p>
        </p:txBody>
      </p:sp>
      <p:pic>
        <p:nvPicPr>
          <p:cNvPr id="80" name="" descr=""/>
          <p:cNvPicPr/>
          <p:nvPr/>
        </p:nvPicPr>
        <p:blipFill>
          <a:blip r:embed="rId1"/>
          <a:stretch/>
        </p:blipFill>
        <p:spPr>
          <a:xfrm>
            <a:off x="-258840" y="133560"/>
            <a:ext cx="1904400" cy="1237680"/>
          </a:xfrm>
          <a:prstGeom prst="rect">
            <a:avLst/>
          </a:prstGeom>
          <a:ln>
            <a:noFill/>
          </a:ln>
        </p:spPr>
      </p:pic>
      <p:sp>
        <p:nvSpPr>
          <p:cNvPr id="81" name="CustomShape 3"/>
          <p:cNvSpPr/>
          <p:nvPr/>
        </p:nvSpPr>
        <p:spPr>
          <a:xfrm>
            <a:off x="3017520" y="5871600"/>
            <a:ext cx="3662640" cy="34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latin typeface="Arial"/>
              </a:rPr>
              <a:t>Зорница Вълкова - ЦСОП-Варна</a:t>
            </a:r>
            <a:endParaRPr b="0" lang="en-US" sz="18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720000" y="300960"/>
            <a:ext cx="8855280" cy="1262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en-US" sz="4400" spc="-1" strike="noStrike">
                <a:solidFill>
                  <a:srgbClr val="333333"/>
                </a:solidFill>
                <a:latin typeface="Noto Sans Regular"/>
              </a:rPr>
              <a:t>Кой участва: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720000" y="1467720"/>
            <a:ext cx="8639640" cy="438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333333"/>
                </a:solidFill>
                <a:latin typeface="Noto Sans Regular"/>
              </a:rPr>
              <a:t>Основно ядро – педагогически специалисти</a:t>
            </a:r>
            <a:endParaRPr b="0" lang="en-US" sz="28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333333"/>
                </a:solidFill>
                <a:latin typeface="Noto Sans Regular"/>
              </a:rPr>
              <a:t>Всички работещи в институцията</a:t>
            </a:r>
            <a:endParaRPr b="0" lang="en-US" sz="28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333333"/>
                </a:solidFill>
                <a:latin typeface="Noto Sans Regular"/>
              </a:rPr>
              <a:t>Родители</a:t>
            </a:r>
            <a:endParaRPr b="0" lang="en-US" sz="28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333333"/>
                </a:solidFill>
                <a:latin typeface="Noto Sans Regular"/>
              </a:rPr>
              <a:t>Ученици</a:t>
            </a:r>
            <a:endParaRPr b="0" lang="en-US" sz="2800" spc="-1" strike="noStrike">
              <a:latin typeface="Arial"/>
            </a:endParaRPr>
          </a:p>
          <a:p>
            <a:pPr marL="432000" indent="-323640" algn="ctr">
              <a:lnSpc>
                <a:spcPct val="100000"/>
              </a:lnSpc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1" lang="en-US" sz="2800" spc="-1" strike="noStrike">
                <a:solidFill>
                  <a:srgbClr val="333333"/>
                </a:solidFill>
                <a:latin typeface="Noto Sans Regular"/>
              </a:rPr>
              <a:t>2 вида участници:</a:t>
            </a:r>
            <a:endParaRPr b="0" lang="en-US" sz="28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333333"/>
                </a:solidFill>
                <a:latin typeface="Noto Sans Regular"/>
              </a:rPr>
              <a:t>Вътрешен кръг – най-ангажираните</a:t>
            </a:r>
            <a:endParaRPr b="0" lang="en-US" sz="28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333333"/>
                </a:solidFill>
                <a:latin typeface="Noto Sans Regular"/>
              </a:rPr>
              <a:t>Външен кръг – подкрепящ и участващ перодично</a:t>
            </a:r>
            <a:endParaRPr b="0" lang="en-US" sz="2800" spc="-1" strike="noStrike"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720000" y="300960"/>
            <a:ext cx="8855280" cy="1262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en-US" sz="4400" spc="-1" strike="noStrike">
                <a:solidFill>
                  <a:srgbClr val="333333"/>
                </a:solidFill>
                <a:latin typeface="Noto Sans Regular"/>
              </a:rPr>
              <a:t>Информация:</a:t>
            </a:r>
            <a:endParaRPr b="0" lang="en-US" sz="4400" spc="-1" strike="noStrike">
              <a:latin typeface="Arial"/>
            </a:endParaRPr>
          </a:p>
        </p:txBody>
      </p:sp>
      <p:graphicFrame>
        <p:nvGraphicFramePr>
          <p:cNvPr id="101" name="Table 2"/>
          <p:cNvGraphicFramePr/>
          <p:nvPr/>
        </p:nvGraphicFramePr>
        <p:xfrm>
          <a:off x="316440" y="1516680"/>
          <a:ext cx="9558720" cy="5202720"/>
        </p:xfrm>
        <a:graphic>
          <a:graphicData uri="http://schemas.openxmlformats.org/drawingml/2006/table">
            <a:tbl>
              <a:tblPr/>
              <a:tblGrid>
                <a:gridCol w="3186000"/>
                <a:gridCol w="3197160"/>
                <a:gridCol w="3175920"/>
              </a:tblGrid>
              <a:tr h="520308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2000" spc="-1" strike="noStrike">
                          <a:latin typeface="Times New Roman"/>
                        </a:rPr>
                        <a:t>Lex Bos (1925-2005),</a:t>
                      </a:r>
                      <a:endParaRPr b="0" lang="en-US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2000" spc="-1" strike="noStrike">
                          <a:latin typeface="Times New Roman"/>
                        </a:rPr>
                        <a:t>Zwölf Drachen im Kampf mit sozialen Initiativen, DE</a:t>
                      </a:r>
                      <a:endParaRPr b="0" lang="en-US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en-US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2000" spc="-1" strike="noStrike">
                          <a:latin typeface="Times New Roman"/>
                        </a:rPr>
                        <a:t>Lex Bos,</a:t>
                      </a:r>
                      <a:endParaRPr b="0" lang="en-US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2000" spc="-1" strike="noStrike">
                          <a:latin typeface="Times New Roman"/>
                        </a:rPr>
                        <a:t>Douze dragons en lutte contre les initiatives sociales, FR</a:t>
                      </a:r>
                      <a:endParaRPr b="0" lang="en-US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en-US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2000" spc="-1" strike="noStrike">
                          <a:latin typeface="Times New Roman"/>
                        </a:rPr>
                        <a:t>Lex Bos,</a:t>
                      </a:r>
                      <a:endParaRPr b="0" lang="en-US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2000" spc="-1" strike="noStrike">
                          <a:latin typeface="Times New Roman"/>
                        </a:rPr>
                        <a:t>Een Dozijn Draken: Het verzorgen van sociale initiatieven, NL</a:t>
                      </a:r>
                      <a:endParaRPr b="0" lang="en-US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en-US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en-US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en-US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en-US" sz="20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2000" spc="-1" strike="noStrike" u="sng">
                          <a:solidFill>
                            <a:srgbClr val="0000ff"/>
                          </a:solidFill>
                          <a:uFillTx/>
                          <a:latin typeface="Times New Roman"/>
                          <a:hlinkClick r:id="rId1"/>
                        </a:rPr>
                        <a:t>https://anthrowiki.at/Lex_Bos</a:t>
                      </a:r>
                      <a:endParaRPr b="0" lang="en-US" sz="20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en-US" sz="20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  <p:pic>
        <p:nvPicPr>
          <p:cNvPr id="102" name="" descr=""/>
          <p:cNvPicPr/>
          <p:nvPr/>
        </p:nvPicPr>
        <p:blipFill>
          <a:blip r:embed="rId2"/>
          <a:stretch/>
        </p:blipFill>
        <p:spPr>
          <a:xfrm>
            <a:off x="3816720" y="1805400"/>
            <a:ext cx="2513880" cy="39902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1" dur="indefinite" restart="never" nodeType="tmRoot">
          <p:childTnLst>
            <p:seq>
              <p:cTn id="2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758880" y="2417040"/>
            <a:ext cx="8567640" cy="2894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 algn="ctr">
              <a:lnSpc>
                <a:spcPct val="100000"/>
              </a:lnSpc>
              <a:spcAft>
                <a:spcPts val="1414"/>
              </a:spcAft>
            </a:pPr>
            <a:br/>
            <a:br/>
            <a:r>
              <a:rPr b="1" lang="en-US" sz="3600" spc="-1" strike="noStrike">
                <a:solidFill>
                  <a:srgbClr val="333333"/>
                </a:solidFill>
                <a:latin typeface="Noto Sans Regular"/>
              </a:rPr>
              <a:t>Благодаря за вниманието!</a:t>
            </a:r>
            <a:br/>
            <a:br/>
            <a:r>
              <a:rPr b="0" lang="en-US" sz="2200" spc="-1" strike="noStrike">
                <a:solidFill>
                  <a:srgbClr val="333333"/>
                </a:solidFill>
                <a:latin typeface="Noto Sans Regular"/>
              </a:rPr>
              <a:t>Зорница Вълкова, ЦСОП-Варна</a:t>
            </a:r>
            <a:br/>
            <a:r>
              <a:rPr b="0" lang="en-US" sz="2200" spc="-1" strike="noStrike" u="sng">
                <a:solidFill>
                  <a:srgbClr val="0000ff"/>
                </a:solidFill>
                <a:uFillTx/>
                <a:latin typeface="Noto Sans Regular"/>
                <a:hlinkClick r:id="rId1"/>
              </a:rPr>
              <a:t>zviviz@abv.bg</a:t>
            </a:r>
            <a:br/>
            <a:r>
              <a:rPr b="0" lang="en-US" sz="2200" spc="-1" strike="noStrike">
                <a:solidFill>
                  <a:srgbClr val="333333"/>
                </a:solidFill>
                <a:latin typeface="Noto Sans Regular"/>
              </a:rPr>
              <a:t>csop@abv.bg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104" name="CustomShape 2"/>
          <p:cNvSpPr/>
          <p:nvPr/>
        </p:nvSpPr>
        <p:spPr>
          <a:xfrm>
            <a:off x="1307520" y="480600"/>
            <a:ext cx="8567640" cy="982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n-US" sz="2800" spc="-1" strike="noStrike">
                <a:latin typeface="Noto Sans Regular"/>
              </a:rPr>
              <a:t>Център за специална образователна подкрепа - Варна</a:t>
            </a:r>
            <a:endParaRPr b="0" lang="en-US" sz="2800" spc="-1" strike="noStrike">
              <a:latin typeface="Arial"/>
            </a:endParaRPr>
          </a:p>
        </p:txBody>
      </p:sp>
      <p:pic>
        <p:nvPicPr>
          <p:cNvPr id="105" name="" descr=""/>
          <p:cNvPicPr/>
          <p:nvPr/>
        </p:nvPicPr>
        <p:blipFill>
          <a:blip r:embed="rId2"/>
          <a:stretch/>
        </p:blipFill>
        <p:spPr>
          <a:xfrm>
            <a:off x="-258840" y="133560"/>
            <a:ext cx="1904400" cy="12376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3" dur="indefinite" restart="never" nodeType="tmRoot">
          <p:childTnLst>
            <p:seq>
              <p:cTn id="2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822960" y="457200"/>
            <a:ext cx="8639640" cy="640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333333"/>
                </a:solidFill>
                <a:latin typeface="Noto Sans Regular"/>
              </a:rPr>
              <a:t>Изграждането на пълноценна училищна общност е </a:t>
            </a:r>
            <a:r>
              <a:rPr b="1" i="1" lang="en-US" sz="2200" spc="-1" strike="noStrike">
                <a:solidFill>
                  <a:srgbClr val="333333"/>
                </a:solidFill>
                <a:latin typeface="Noto Sans Regular"/>
              </a:rPr>
              <a:t>непрестанен процес</a:t>
            </a:r>
            <a:r>
              <a:rPr b="0" lang="en-US" sz="2200" spc="-1" strike="noStrike">
                <a:solidFill>
                  <a:srgbClr val="333333"/>
                </a:solidFill>
                <a:latin typeface="Noto Sans Regular"/>
              </a:rPr>
              <a:t>, който постоянно се натъква на трудности/ предизвикателства и по време на изграждането си, и през целия период на съществуването си.</a:t>
            </a:r>
            <a:endParaRPr b="0" lang="en-US" sz="2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333333"/>
                </a:solidFill>
                <a:latin typeface="Noto Sans Regular"/>
              </a:rPr>
              <a:t>Нидерландският организационен експерт Лекс Бос обобщава тези основни предизвикателства (общо 12) и ги нарича “дракони”.</a:t>
            </a:r>
            <a:endParaRPr b="0" lang="en-US" sz="2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333333"/>
                </a:solidFill>
                <a:latin typeface="Noto Sans Regular"/>
              </a:rPr>
              <a:t> </a:t>
            </a:r>
            <a:r>
              <a:rPr b="0" lang="en-US" sz="2200" spc="-1" strike="noStrike">
                <a:solidFill>
                  <a:srgbClr val="333333"/>
                </a:solidFill>
                <a:latin typeface="Noto Sans Regular"/>
              </a:rPr>
              <a:t>Така че изграждането на училищна общност е процес, в който участниците трябва да се научат</a:t>
            </a:r>
            <a:r>
              <a:rPr b="0" lang="en-US" sz="2800" spc="-1" strike="noStrike">
                <a:solidFill>
                  <a:srgbClr val="333333"/>
                </a:solidFill>
                <a:latin typeface="Noto Sans Regular"/>
              </a:rPr>
              <a:t> </a:t>
            </a:r>
            <a:endParaRPr b="0" lang="en-US" sz="2800" spc="-1" strike="noStrike">
              <a:latin typeface="Arial"/>
            </a:endParaRPr>
          </a:p>
          <a:p>
            <a:pPr marL="432000" indent="-323640" algn="ctr">
              <a:lnSpc>
                <a:spcPct val="100000"/>
              </a:lnSpc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333333"/>
                </a:solidFill>
                <a:latin typeface="Noto Sans Regular"/>
              </a:rPr>
              <a:t>да танцуват с драконите.</a:t>
            </a:r>
            <a:endParaRPr b="0" lang="en-US" sz="28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333333"/>
                </a:solidFill>
                <a:latin typeface="Noto Sans Regular"/>
              </a:rPr>
              <a:t>А можем да “танцуваме” с тях по най-добрия начин само ако ги разпознаваме. Те са необходими като сили на съпротивление, благодарение на които общността става по-силна и плодотворна.</a:t>
            </a:r>
            <a:endParaRPr b="0" lang="en-US" sz="22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br/>
            <a:endParaRPr b="0" lang="en-US" sz="22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endParaRPr b="0" lang="en-US" sz="22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720000" y="300960"/>
            <a:ext cx="8855280" cy="1262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en-US" sz="4400" spc="-1" strike="noStrike">
                <a:solidFill>
                  <a:srgbClr val="333333"/>
                </a:solidFill>
                <a:latin typeface="Noto Sans Regular"/>
              </a:rPr>
              <a:t>Кои са 12-те дракона: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0" y="1741680"/>
            <a:ext cx="9875160" cy="438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 algn="ctr">
              <a:lnSpc>
                <a:spcPct val="100000"/>
              </a:lnSpc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333333"/>
                </a:solidFill>
                <a:latin typeface="Noto Sans Regular"/>
              </a:rPr>
              <a:t>1-ва двойка:</a:t>
            </a:r>
            <a:endParaRPr b="0" lang="en-US" sz="2800" spc="-1" strike="noStrike">
              <a:latin typeface="Arial"/>
            </a:endParaRPr>
          </a:p>
          <a:p>
            <a:pPr marL="432000" indent="-323640" algn="ctr">
              <a:lnSpc>
                <a:spcPct val="100000"/>
              </a:lnSpc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333333"/>
                </a:solidFill>
                <a:latin typeface="Noto Sans Regular"/>
              </a:rPr>
              <a:t>драконът Субсидия – драконът Автономия</a:t>
            </a:r>
            <a:endParaRPr b="0" lang="en-US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endParaRPr b="0" lang="en-US" sz="2800" spc="-1" strike="noStrike">
              <a:latin typeface="Arial"/>
            </a:endParaRPr>
          </a:p>
        </p:txBody>
      </p:sp>
      <p:graphicFrame>
        <p:nvGraphicFramePr>
          <p:cNvPr id="85" name="Table 3"/>
          <p:cNvGraphicFramePr/>
          <p:nvPr/>
        </p:nvGraphicFramePr>
        <p:xfrm>
          <a:off x="914400" y="3209400"/>
          <a:ext cx="8412120" cy="2879280"/>
        </p:xfrm>
        <a:graphic>
          <a:graphicData uri="http://schemas.openxmlformats.org/drawingml/2006/table">
            <a:tbl>
              <a:tblPr/>
              <a:tblGrid>
                <a:gridCol w="4205520"/>
                <a:gridCol w="4206960"/>
              </a:tblGrid>
              <a:tr h="71964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-пълна зависимост от даващите парите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-всичко се постига само със собствени сили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</a:tr>
              <a:tr h="71964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Опасност: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Опасност: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99"/>
                    </a:solidFill>
                  </a:tcPr>
                </a:tc>
              </a:tr>
              <a:tr h="71964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-цялата идейна основа, верую, задачи отстъпват на заден план, важно е да се получат парите на всяка цена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-целият ресурс на общността се впряга в търсенето на пътища за финансова независимост и не остават сили за същностните задачи на общността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</a:tr>
              <a:tr h="72072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99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869760" y="640080"/>
            <a:ext cx="8639640" cy="438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 algn="ctr">
              <a:lnSpc>
                <a:spcPct val="100000"/>
              </a:lnSpc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333333"/>
                </a:solidFill>
                <a:latin typeface="Noto Sans Regular"/>
              </a:rPr>
              <a:t>2-а двойка</a:t>
            </a:r>
            <a:endParaRPr b="0" lang="en-US" sz="28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333333"/>
                </a:solidFill>
                <a:latin typeface="Noto Sans Regular"/>
              </a:rPr>
              <a:t>драконът Дилетант – драконът Паразит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endParaRPr b="0" lang="en-US" sz="2800" spc="-1" strike="noStrike">
              <a:latin typeface="Arial"/>
            </a:endParaRPr>
          </a:p>
        </p:txBody>
      </p:sp>
      <p:graphicFrame>
        <p:nvGraphicFramePr>
          <p:cNvPr id="87" name="Table 2"/>
          <p:cNvGraphicFramePr/>
          <p:nvPr/>
        </p:nvGraphicFramePr>
        <p:xfrm>
          <a:off x="914760" y="2103120"/>
          <a:ext cx="8412120" cy="4639680"/>
        </p:xfrm>
        <a:graphic>
          <a:graphicData uri="http://schemas.openxmlformats.org/drawingml/2006/table">
            <a:tbl>
              <a:tblPr/>
              <a:tblGrid>
                <a:gridCol w="4205520"/>
                <a:gridCol w="4206960"/>
              </a:tblGrid>
              <a:tr h="94464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-пълна концентрация върху външните задачи, без участниците да работят върху себе си, върху самоусъвършенстването си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-общността се използва за задоволяване на собствените потребности и развитие на някои от нейните членове; концентрация върху собственото развитие, а не върху развитието на общността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</a:tr>
              <a:tr h="94464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Опасност: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Опасност: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99"/>
                    </a:solidFill>
                  </a:tcPr>
                </a:tc>
              </a:tr>
              <a:tr h="180360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-външни промени не могат да се правят, без преди това да са станали вътрешни промени в човека; </a:t>
                      </a:r>
                      <a:endParaRPr b="0" lang="en-US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Омагьосаният кръг на един и същи резултат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-общността е само придатък, който е впрегнат за целите, славата, развитието на един човек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</a:tr>
              <a:tr h="94716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99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778320" y="370080"/>
            <a:ext cx="8639640" cy="438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 algn="ctr">
              <a:lnSpc>
                <a:spcPct val="100000"/>
              </a:lnSpc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333333"/>
                </a:solidFill>
                <a:latin typeface="Noto Sans Regular"/>
              </a:rPr>
              <a:t>3-а двойка:</a:t>
            </a:r>
            <a:endParaRPr b="0" lang="en-US" sz="28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333333"/>
                </a:solidFill>
                <a:latin typeface="Noto Sans Regular"/>
              </a:rPr>
              <a:t>драконът Управление – драконът Соло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endParaRPr b="0" lang="en-US" sz="2800" spc="-1" strike="noStrike">
              <a:latin typeface="Arial"/>
            </a:endParaRPr>
          </a:p>
        </p:txBody>
      </p:sp>
      <p:graphicFrame>
        <p:nvGraphicFramePr>
          <p:cNvPr id="89" name="Table 2"/>
          <p:cNvGraphicFramePr/>
          <p:nvPr/>
        </p:nvGraphicFramePr>
        <p:xfrm>
          <a:off x="837360" y="1849320"/>
          <a:ext cx="8412120" cy="2879280"/>
        </p:xfrm>
        <a:graphic>
          <a:graphicData uri="http://schemas.openxmlformats.org/drawingml/2006/table">
            <a:tbl>
              <a:tblPr/>
              <a:tblGrid>
                <a:gridCol w="4205520"/>
                <a:gridCol w="4206960"/>
              </a:tblGrid>
              <a:tr h="71964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-управляващият орган дава свобода на действие на другите, а той се намесва отстрани с указания, рестрикции и др.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-един човек взема в свои ръце отговорността за всичко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</a:tr>
              <a:tr h="71964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Опасност: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Опасност: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99"/>
                    </a:solidFill>
                  </a:tcPr>
                </a:tc>
              </a:tr>
              <a:tr h="71964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-не се отчитат истинските нужди на общността, идващи от практиката, и се управлява въз основа на абстрактни и/или бюрократични принципи, които затрудняват, а не облекчават работата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-за другите хора няма място; те се чувстват излишни и губят мотивация да участват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</a:tr>
              <a:tr h="72072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99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640080" y="370080"/>
            <a:ext cx="9235080" cy="438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 algn="ctr">
              <a:lnSpc>
                <a:spcPct val="100000"/>
              </a:lnSpc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333333"/>
                </a:solidFill>
                <a:latin typeface="Noto Sans Regular"/>
              </a:rPr>
              <a:t>4-а двойка:</a:t>
            </a:r>
            <a:endParaRPr b="0" lang="en-US" sz="28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333333"/>
                </a:solidFill>
                <a:latin typeface="Noto Sans Regular"/>
              </a:rPr>
              <a:t>драконът Организация – драконът Спешност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endParaRPr b="0" lang="en-US" sz="2800" spc="-1" strike="noStrike">
              <a:latin typeface="Arial"/>
            </a:endParaRPr>
          </a:p>
        </p:txBody>
      </p:sp>
      <p:graphicFrame>
        <p:nvGraphicFramePr>
          <p:cNvPr id="91" name="Table 2"/>
          <p:cNvGraphicFramePr/>
          <p:nvPr/>
        </p:nvGraphicFramePr>
        <p:xfrm>
          <a:off x="941400" y="1783800"/>
          <a:ext cx="8412120" cy="2879280"/>
        </p:xfrm>
        <a:graphic>
          <a:graphicData uri="http://schemas.openxmlformats.org/drawingml/2006/table">
            <a:tbl>
              <a:tblPr/>
              <a:tblGrid>
                <a:gridCol w="4205520"/>
                <a:gridCol w="4206960"/>
              </a:tblGrid>
              <a:tr h="71964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-всякакви правила, стратегии, форми на действие и организация са изработени детайлно; преобладава формата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-бързо разрастване на дейността, без процесите да са съзрели, без да се е намерила форма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</a:tr>
              <a:tr h="71964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Опасност: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Опасност: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99"/>
                    </a:solidFill>
                  </a:tcPr>
                </a:tc>
              </a:tr>
              <a:tr h="71964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-животът/жизнеността на общността се сковава от многобройните правила, не се разрешава на естествените процеси да се разгърнат, задушени от предварително изкованата форма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-общността живее в хаос, текат множество процеси без ясна структура, неизбистрени задачи и смисъл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</a:tr>
              <a:tr h="72072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99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640080" y="365760"/>
            <a:ext cx="9235080" cy="438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 algn="ctr">
              <a:lnSpc>
                <a:spcPct val="100000"/>
              </a:lnSpc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333333"/>
                </a:solidFill>
                <a:latin typeface="Noto Sans Regular"/>
              </a:rPr>
              <a:t>5-а двойка:</a:t>
            </a:r>
            <a:endParaRPr b="0" lang="en-US" sz="28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333333"/>
                </a:solidFill>
                <a:latin typeface="Noto Sans Regular"/>
              </a:rPr>
              <a:t>драконът Нарцис – драконът Приспособяване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endParaRPr b="0" lang="en-US" sz="2800" spc="-1" strike="noStrike">
              <a:latin typeface="Arial"/>
            </a:endParaRPr>
          </a:p>
        </p:txBody>
      </p:sp>
      <p:graphicFrame>
        <p:nvGraphicFramePr>
          <p:cNvPr id="93" name="Table 2"/>
          <p:cNvGraphicFramePr/>
          <p:nvPr/>
        </p:nvGraphicFramePr>
        <p:xfrm>
          <a:off x="980280" y="1960920"/>
          <a:ext cx="8412120" cy="2879280"/>
        </p:xfrm>
        <a:graphic>
          <a:graphicData uri="http://schemas.openxmlformats.org/drawingml/2006/table">
            <a:tbl>
              <a:tblPr/>
              <a:tblGrid>
                <a:gridCol w="4205520"/>
                <a:gridCol w="4206960"/>
              </a:tblGrid>
              <a:tr h="71964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-общността е “влюбена” в себе си, своите идеи и същност и не възприема вече нищо отвън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-общността е склонна да се приспособява към външните изисквания прекалено силно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</a:tr>
              <a:tr h="71964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Опасност: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Опасност: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99"/>
                    </a:solidFill>
                  </a:tcPr>
                </a:tc>
              </a:tr>
              <a:tr h="71964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-откъсване от действителността и от реалните нужди на хората, свързани с нея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-губят се първоначалните идеи и смисъл; губи се оригиналността и уникалността; уеднаквяване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</a:tr>
              <a:tr h="72072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99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640080" y="365760"/>
            <a:ext cx="8869320" cy="438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 algn="ctr">
              <a:lnSpc>
                <a:spcPct val="100000"/>
              </a:lnSpc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333333"/>
                </a:solidFill>
                <a:latin typeface="Noto Sans Regular"/>
              </a:rPr>
              <a:t>6-а двойка:</a:t>
            </a:r>
            <a:endParaRPr b="0" lang="en-US" sz="28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333333"/>
                </a:solidFill>
                <a:latin typeface="Noto Sans Regular"/>
              </a:rPr>
              <a:t>драконът Бактерия – драконът Секта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endParaRPr b="0" lang="en-US" sz="2800" spc="-1" strike="noStrike">
              <a:latin typeface="Arial"/>
            </a:endParaRPr>
          </a:p>
        </p:txBody>
      </p:sp>
      <p:graphicFrame>
        <p:nvGraphicFramePr>
          <p:cNvPr id="95" name="Table 2"/>
          <p:cNvGraphicFramePr/>
          <p:nvPr/>
        </p:nvGraphicFramePr>
        <p:xfrm>
          <a:off x="872280" y="1866600"/>
          <a:ext cx="8412120" cy="2879280"/>
        </p:xfrm>
        <a:graphic>
          <a:graphicData uri="http://schemas.openxmlformats.org/drawingml/2006/table">
            <a:tbl>
              <a:tblPr/>
              <a:tblGrid>
                <a:gridCol w="4205520"/>
                <a:gridCol w="4206960"/>
              </a:tblGrid>
              <a:tr h="71964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-опит да се свържат в едно взаимоизключващи се неща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-ограничаване до малка група хора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</a:tr>
              <a:tr h="71964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Опасност: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Опасност: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99"/>
                    </a:solidFill>
                  </a:tcPr>
                </a:tc>
              </a:tr>
              <a:tr h="719640"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-общността се разрушава отвътре заради различните представи за посоката, целите и средствата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-прекалена затвореност, липса на компромиси и достъпност за желаещите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cc"/>
                    </a:solidFill>
                  </a:tcPr>
                </a:tc>
              </a:tr>
              <a:tr h="72072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99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720000" y="300960"/>
            <a:ext cx="8855280" cy="1262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en-US" sz="4400" spc="-1" strike="noStrike">
                <a:solidFill>
                  <a:srgbClr val="333333"/>
                </a:solidFill>
                <a:latin typeface="Noto Sans Regular"/>
              </a:rPr>
              <a:t>Какво можем да направим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365760" y="1563480"/>
            <a:ext cx="8639640" cy="438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just">
              <a:lnSpc>
                <a:spcPct val="100000"/>
              </a:lnSpc>
              <a:spcAft>
                <a:spcPts val="1414"/>
              </a:spcAft>
            </a:pPr>
            <a:endParaRPr b="0" lang="en-US" sz="1800" spc="-1" strike="noStrike">
              <a:latin typeface="Arial"/>
            </a:endParaRPr>
          </a:p>
          <a:p>
            <a:pPr marL="432000" indent="-323640" algn="just">
              <a:lnSpc>
                <a:spcPct val="100000"/>
              </a:lnSpc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333333"/>
                </a:solidFill>
                <a:latin typeface="Noto Sans Regular"/>
              </a:rPr>
              <a:t>Не трябва да се борим с драконите, а да ги използваме</a:t>
            </a:r>
            <a:endParaRPr b="0" lang="en-US" sz="2800" spc="-1" strike="noStrike">
              <a:latin typeface="Arial"/>
            </a:endParaRPr>
          </a:p>
          <a:p>
            <a:pPr marL="432000" indent="-323640" algn="just">
              <a:lnSpc>
                <a:spcPct val="100000"/>
              </a:lnSpc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333333"/>
                </a:solidFill>
                <a:latin typeface="Noto Sans Regular"/>
              </a:rPr>
              <a:t>“</a:t>
            </a:r>
            <a:r>
              <a:rPr b="0" lang="en-US" sz="2800" spc="-1" strike="noStrike">
                <a:solidFill>
                  <a:srgbClr val="333333"/>
                </a:solidFill>
                <a:latin typeface="Noto Sans Regular"/>
              </a:rPr>
              <a:t>Танцуването” с драконите всъщност е процес на </a:t>
            </a:r>
            <a:r>
              <a:rPr b="1" i="1" lang="en-US" sz="2800" spc="-1" strike="noStrike">
                <a:solidFill>
                  <a:srgbClr val="333333"/>
                </a:solidFill>
                <a:latin typeface="Noto Sans Regular"/>
              </a:rPr>
              <a:t>приближаване към средното положение</a:t>
            </a:r>
            <a:r>
              <a:rPr b="0" lang="en-US" sz="2800" spc="-1" strike="noStrike">
                <a:solidFill>
                  <a:srgbClr val="333333"/>
                </a:solidFill>
                <a:latin typeface="Noto Sans Regular"/>
              </a:rPr>
              <a:t>, уравновесяване между двете крайности в двойката</a:t>
            </a:r>
            <a:endParaRPr b="0" lang="en-US" sz="28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1414"/>
              </a:spcAft>
            </a:pPr>
            <a:endParaRPr b="0" lang="en-US" sz="2800" spc="-1" strike="noStrike"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4759</TotalTime>
  <Application>LibreOffice/6.0.7.3$Linux_X86_64 LibreOffice_project/00m0$Build-3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2022-06-11T08:01:17Z</dcterms:created>
  <dc:creator/>
  <dc:description/>
  <dc:language>en-US</dc:language>
  <cp:lastModifiedBy/>
  <dcterms:modified xsi:type="dcterms:W3CDTF">2022-06-17T13:51:43Z</dcterms:modified>
  <cp:revision>58</cp:revision>
  <dc:subject/>
  <dc:title>Impress</dc:title>
</cp:coreProperties>
</file>