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1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7/17/22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2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17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0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4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7/17/22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ht bulb with hanging lights background">
            <a:extLst>
              <a:ext uri="{FF2B5EF4-FFF2-40B4-BE49-F238E27FC236}">
                <a16:creationId xmlns:a16="http://schemas.microsoft.com/office/drawing/2014/main" id="{30758BF3-4E0A-4537-98A8-1B86F87FC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5377" b="2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4E478-EFB8-A644-A2E6-5D1639C35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251" y="5266481"/>
            <a:ext cx="10753062" cy="1111170"/>
          </a:xfrm>
        </p:spPr>
        <p:txBody>
          <a:bodyPr anchor="b">
            <a:normAutofit/>
          </a:bodyPr>
          <a:lstStyle/>
          <a:p>
            <a:r>
              <a:rPr lang="bg-BG" sz="4400" dirty="0"/>
              <a:t>Моделът Активно учителство в България </a:t>
            </a:r>
            <a:endParaRPr lang="en-BG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DD0B3-A3F8-4043-9632-4B502506E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36" y="3310360"/>
            <a:ext cx="3206187" cy="740780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bg-BG"/>
              <a:t>08.09.2022</a:t>
            </a:r>
            <a:endParaRPr lang="bg-BG" dirty="0"/>
          </a:p>
          <a:p>
            <a:pPr algn="ctr"/>
            <a:r>
              <a:rPr lang="bg-BG" dirty="0"/>
              <a:t>Марияна Георгиева</a:t>
            </a:r>
            <a:endParaRPr lang="en-BG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4D201-E9FC-9543-8C1F-5561BDD8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051313"/>
          </a:xfrm>
        </p:spPr>
        <p:txBody>
          <a:bodyPr anchor="ctr">
            <a:normAutofit fontScale="90000"/>
          </a:bodyPr>
          <a:lstStyle/>
          <a:p>
            <a:b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bg-BG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Някои въпроси </a:t>
            </a: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</a:t>
            </a:r>
            <a:r>
              <a:rPr lang="en-US" sz="1900" dirty="0"/>
              <a:t> </a:t>
            </a:r>
            <a:endParaRPr lang="en-BG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7A392-7C7F-F64E-B673-886AEED8D7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8954" y="1140034"/>
            <a:ext cx="5337046" cy="4190702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0E2B9-374B-3E4E-8F3C-97627ABB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6" y="2171699"/>
            <a:ext cx="3771766" cy="41480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700" dirty="0"/>
              <a:t>Либерализация на ролята и доверието на учителите.</a:t>
            </a:r>
          </a:p>
          <a:p>
            <a:pPr marL="0" indent="0">
              <a:lnSpc>
                <a:spcPct val="100000"/>
              </a:lnSpc>
              <a:buNone/>
            </a:pPr>
            <a:endParaRPr lang="bg-BG" sz="170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700" dirty="0"/>
              <a:t> Мощни училищни директори и споделено лидерство.</a:t>
            </a:r>
          </a:p>
          <a:p>
            <a:pPr marL="0" indent="0">
              <a:lnSpc>
                <a:spcPct val="100000"/>
              </a:lnSpc>
              <a:buNone/>
            </a:pPr>
            <a:endParaRPr lang="bg-BG" sz="170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700" dirty="0"/>
              <a:t>Самооценка и вътрешна и външна оценка на професионалното развитие на учителите.</a:t>
            </a:r>
          </a:p>
          <a:p>
            <a:pPr marL="0" indent="0">
              <a:lnSpc>
                <a:spcPct val="100000"/>
              </a:lnSpc>
              <a:buNone/>
            </a:pPr>
            <a:endParaRPr lang="bg-BG" sz="170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700" dirty="0"/>
              <a:t> Какво да правим с учителите, които не са много отдадени на професионалната си роля.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endParaRPr lang="bg-BG" sz="170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700" dirty="0"/>
              <a:t> Необходимостта от влияние върху академичната (първоначална) квалификация на учителите.</a:t>
            </a:r>
            <a:endParaRPr lang="en-US" altLang="en-BG" sz="1700" dirty="0">
              <a:latin typeface="Comic Sans MS" panose="030F0902030302020204" pitchFamily="66" charset="0"/>
            </a:endParaRPr>
          </a:p>
          <a:p>
            <a:pPr>
              <a:lnSpc>
                <a:spcPct val="100000"/>
              </a:lnSpc>
            </a:pPr>
            <a:endParaRPr lang="en-BG" sz="100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1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C19AE-FD54-BA4B-A431-CDE669AD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266" y="4023359"/>
            <a:ext cx="5712350" cy="13640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4800" dirty="0"/>
              <a:t>Издания </a:t>
            </a:r>
            <a:endParaRPr lang="en-US" sz="48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DE7D11-2DAD-984B-A65E-08B38AFA2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872" r="5134" b="1"/>
          <a:stretch/>
        </p:blipFill>
        <p:spPr bwMode="auto">
          <a:xfrm>
            <a:off x="-2" y="331827"/>
            <a:ext cx="4070505" cy="6065548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A5D60-6D88-F743-8E9D-6DB8D9111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517" r="9869"/>
          <a:stretch/>
        </p:blipFill>
        <p:spPr bwMode="auto">
          <a:xfrm flipH="1" flipV="1">
            <a:off x="4353543" y="10"/>
            <a:ext cx="3566160" cy="3159738"/>
          </a:xfrm>
          <a:custGeom>
            <a:avLst/>
            <a:gdLst/>
            <a:ahLst/>
            <a:cxnLst/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1FADC-4439-3D44-96DA-3DDC32393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916" r="-4" b="-4"/>
          <a:stretch/>
        </p:blipFill>
        <p:spPr bwMode="auto">
          <a:xfrm>
            <a:off x="8804396" y="2042"/>
            <a:ext cx="3387604" cy="4183848"/>
          </a:xfrm>
          <a:custGeom>
            <a:avLst/>
            <a:gdLst/>
            <a:ahLst/>
            <a:cxnLst/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noFill/>
        </p:spPr>
      </p:pic>
      <p:sp>
        <p:nvSpPr>
          <p:cNvPr id="29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A0F63F-8024-7343-9111-F39DC42EB5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257" y="1452372"/>
            <a:ext cx="2413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B5FB34-DD7E-5E40-952E-89D055908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949" y="2748161"/>
            <a:ext cx="2506345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25DD9-26AE-324B-BFC9-49FA77C157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052" y="4305300"/>
            <a:ext cx="2506344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2EFC9-5E2B-3C44-BE5E-9445BE5A4C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9099" y="2621281"/>
            <a:ext cx="2643949" cy="189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D6DE5-8AAC-8542-B857-113E5E19C1C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052" y="1163201"/>
            <a:ext cx="229743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C8C5C-561A-DD48-9932-DB81981ABEE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0822" y="3883152"/>
            <a:ext cx="2602230" cy="16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864D47-30E8-074A-8961-A0EAA593E9B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7025" y="1771650"/>
            <a:ext cx="2571750" cy="16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8DC29-15EA-9741-BE2A-90315A63E12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2723" y="3379471"/>
            <a:ext cx="256413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8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60AA5DFF-F391-4D1C-B76E-4E130B8C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570BDE2-3A2A-4B48-9B39-C9C6FBB0A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E8F37-9667-2E4C-BDDF-569DF05E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064526"/>
            <a:ext cx="9601200" cy="2364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teachers leadership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591326CA-698F-4F50-A3B5-4A709B6A1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16785-8A47-834A-8514-101FD6EA5FA4}"/>
              </a:ext>
            </a:extLst>
          </p:cNvPr>
          <p:cNvSpPr txBox="1"/>
          <p:nvPr/>
        </p:nvSpPr>
        <p:spPr>
          <a:xfrm>
            <a:off x="2245511" y="4673823"/>
            <a:ext cx="953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200" b="1" i="1" spc="100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Активно</a:t>
            </a:r>
            <a:r>
              <a:rPr lang="bg-BG" dirty="0"/>
              <a:t> </a:t>
            </a:r>
            <a:r>
              <a:rPr lang="bg-BG" sz="7200" b="1" i="1" spc="100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учителство </a:t>
            </a:r>
            <a:endParaRPr lang="en-BG" sz="7200" b="1" i="1" spc="100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333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F1FAD-7383-7A4C-9D01-0C23B6B8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202648" cy="1540106"/>
          </a:xfrm>
        </p:spPr>
        <p:txBody>
          <a:bodyPr>
            <a:normAutofit/>
          </a:bodyPr>
          <a:lstStyle/>
          <a:p>
            <a:r>
              <a:rPr lang="bg-BG" sz="5100" b="1">
                <a:latin typeface="Comic Sans MS" pitchFamily="66" charset="0"/>
              </a:rPr>
              <a:t>АКТИВНО УЧИТЕЛСТВО</a:t>
            </a:r>
            <a:endParaRPr lang="en-BG" sz="51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73C3-625A-624B-A96E-82ED53AC1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202643" cy="286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altLang="en-BG"/>
              <a:t>В  България моделът започна в далечната 2010 година като инициатива на Институт Отворено общество –София, в подкрепа на децентрализацията в образованието и овластяването на учителите. </a:t>
            </a:r>
            <a:endParaRPr lang="en-US" altLang="en-BG"/>
          </a:p>
          <a:p>
            <a:pPr marL="0" indent="0">
              <a:buNone/>
            </a:pPr>
            <a:endParaRPr lang="en-B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25CF8-CCF3-714F-9940-0087E144D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" r="4" b="22066"/>
          <a:stretch/>
        </p:blipFill>
        <p:spPr bwMode="auto">
          <a:xfrm>
            <a:off x="6707795" y="10"/>
            <a:ext cx="5484205" cy="3444271"/>
          </a:xfrm>
          <a:custGeom>
            <a:avLst/>
            <a:gdLst/>
            <a:ahLst/>
            <a:cxnLst/>
            <a:rect l="l" t="t" r="r" b="b"/>
            <a:pathLst>
              <a:path w="5484204" h="3440130">
                <a:moveTo>
                  <a:pt x="1896542" y="0"/>
                </a:moveTo>
                <a:lnTo>
                  <a:pt x="5484204" y="0"/>
                </a:lnTo>
                <a:lnTo>
                  <a:pt x="5484204" y="3440130"/>
                </a:lnTo>
                <a:lnTo>
                  <a:pt x="0" y="3440130"/>
                </a:lnTo>
                <a:lnTo>
                  <a:pt x="1141" y="3395024"/>
                </a:lnTo>
                <a:cubicBezTo>
                  <a:pt x="69584" y="2044806"/>
                  <a:pt x="746545" y="855134"/>
                  <a:pt x="1763241" y="94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1EF868-A8B0-114B-8277-5078D5480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20505"/>
          <a:stretch/>
        </p:blipFill>
        <p:spPr>
          <a:xfrm>
            <a:off x="6707795" y="3421984"/>
            <a:ext cx="5484205" cy="3444281"/>
          </a:xfrm>
          <a:custGeom>
            <a:avLst/>
            <a:gdLst/>
            <a:ahLst/>
            <a:cxnLst/>
            <a:rect l="l" t="t" r="r" b="b"/>
            <a:pathLst>
              <a:path w="5496962" h="3440130">
                <a:moveTo>
                  <a:pt x="5150" y="0"/>
                </a:moveTo>
                <a:lnTo>
                  <a:pt x="5496962" y="0"/>
                </a:lnTo>
                <a:lnTo>
                  <a:pt x="5496962" y="3440130"/>
                </a:lnTo>
                <a:lnTo>
                  <a:pt x="1419601" y="3440130"/>
                </a:lnTo>
                <a:lnTo>
                  <a:pt x="1289035" y="3315647"/>
                </a:lnTo>
                <a:cubicBezTo>
                  <a:pt x="492603" y="2519215"/>
                  <a:pt x="0" y="1418956"/>
                  <a:pt x="0" y="203642"/>
                </a:cubicBezTo>
                <a:close/>
              </a:path>
            </a:pathLst>
          </a:custGeom>
        </p:spPr>
      </p:pic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3A5A-D903-B74D-9815-959CAE4A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dirty="0"/>
              <a:t>Моделът на </a:t>
            </a:r>
            <a:br>
              <a:rPr lang="bg-BG" sz="4000" dirty="0"/>
            </a:br>
            <a:r>
              <a:rPr lang="bg-BG" sz="4000" dirty="0" err="1"/>
              <a:t>Проф</a:t>
            </a:r>
            <a:r>
              <a:rPr lang="en-US" sz="4000" dirty="0"/>
              <a:t>. </a:t>
            </a:r>
            <a:r>
              <a:rPr lang="bg-BG" sz="4000" dirty="0"/>
              <a:t>Дейвид </a:t>
            </a:r>
            <a:r>
              <a:rPr lang="bg-BG" sz="4000" dirty="0" err="1"/>
              <a:t>Фрост</a:t>
            </a:r>
            <a:br>
              <a:rPr lang="bg-BG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bg-BG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en-US" sz="4000" dirty="0"/>
            </a:br>
            <a:endParaRPr lang="en-B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32FB-54DB-9B4A-AEE4-94888675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914400"/>
            <a:ext cx="6245352" cy="4599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bg-BG" sz="3200" dirty="0"/>
              <a:t>Използване на системния подход за натрупване на професионални знания на учителите.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bg-BG" sz="3200" dirty="0"/>
              <a:t>Изграждане на по-силна, уверена в себе си и овластена учителска общност.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bg-BG" sz="3200" dirty="0"/>
              <a:t>Учителите могат да станат изследователи и изобретатели в своята работа.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bg-BG" sz="3200" dirty="0"/>
              <a:t>Възможност за споделено лидерство на училищно ниво. </a:t>
            </a:r>
          </a:p>
          <a:p>
            <a:endParaRPr lang="en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1E0D5-9983-7547-A81B-8B65D30A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15775">
            <a:off x="1685440" y="4109845"/>
            <a:ext cx="3012713" cy="1991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2E062-9410-7340-9C2F-26FEF3BE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5464">
            <a:off x="970624" y="2699335"/>
            <a:ext cx="28575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A352D-E24A-624B-AF64-06F78270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137019"/>
          </a:xfrm>
        </p:spPr>
        <p:txBody>
          <a:bodyPr>
            <a:normAutofit fontScale="90000"/>
          </a:bodyPr>
          <a:lstStyle/>
          <a:p>
            <a:r>
              <a:rPr lang="bg-BG" sz="4400" b="1" dirty="0"/>
              <a:t>Активното учителство </a:t>
            </a:r>
            <a:endParaRPr lang="en-BG" sz="44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1C4-CBFD-C94F-92DC-001844B9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414588"/>
            <a:ext cx="5312254" cy="338015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sz="1400" dirty="0"/>
              <a:t>Активното учителство е нейерархичен подход, който чрез обучение и последващата подкрепа се стимулират учителите да търсят решения за ситуации и проблеми, възникнали в ежедневната им практиката; </a:t>
            </a:r>
          </a:p>
          <a:p>
            <a:pPr>
              <a:lnSpc>
                <a:spcPct val="100000"/>
              </a:lnSpc>
            </a:pPr>
            <a:r>
              <a:rPr lang="bg-BG" sz="1400" dirty="0"/>
              <a:t>Не дава готови решения, а окуражава учителите сами до откриват такива; </a:t>
            </a:r>
          </a:p>
          <a:p>
            <a:pPr>
              <a:lnSpc>
                <a:spcPct val="100000"/>
              </a:lnSpc>
            </a:pPr>
            <a:r>
              <a:rPr lang="bg-BG" sz="1400" dirty="0"/>
              <a:t>Развиват процесите на споделяне и получаване на обратна връзка между колегите; </a:t>
            </a:r>
          </a:p>
          <a:p>
            <a:pPr>
              <a:lnSpc>
                <a:spcPct val="100000"/>
              </a:lnSpc>
            </a:pPr>
            <a:r>
              <a:rPr lang="bg-BG" sz="1400" dirty="0"/>
              <a:t>Дават възможност за натрупване на работещ/ефективен педагогически опит на нивото на училището.</a:t>
            </a:r>
          </a:p>
          <a:p>
            <a:pPr>
              <a:lnSpc>
                <a:spcPct val="100000"/>
              </a:lnSpc>
            </a:pPr>
            <a:r>
              <a:rPr lang="bg-BG" sz="1400" dirty="0"/>
              <a:t>В този процес учители биват подпомагани с насоки и инструменти за професионално развитие, като получаване на професионална обратна връзка, подкрепа, умения за самонаблюдение и рефлексия, личностно развитие и професионално израстване, както на всеки учител, така и на учителската общност като цяло.</a:t>
            </a:r>
            <a:endParaRPr lang="en-BG" sz="1400" dirty="0"/>
          </a:p>
          <a:p>
            <a:pPr>
              <a:lnSpc>
                <a:spcPct val="100000"/>
              </a:lnSpc>
            </a:pPr>
            <a:endParaRPr lang="en-BG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3C3C6-2155-8549-9B03-DCC054F7E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2" r="34009" b="2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4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323D-ABC5-DC47-878F-79FD580B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Кой участва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  <a:endParaRPr lang="en-B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CA0B-056F-0347-8A57-AE1DDB64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600" y="758951"/>
            <a:ext cx="6641400" cy="5156073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СОУ „Вела Благоева” – гр. </a:t>
            </a:r>
            <a:r>
              <a:rPr lang="bg-BG" dirty="0" err="1"/>
              <a:t>В.Търново</a:t>
            </a:r>
            <a:endParaRPr lang="bg-BG" dirty="0"/>
          </a:p>
          <a:p>
            <a:r>
              <a:rPr lang="bg-BG" dirty="0"/>
              <a:t>СОУ ”Гео Милев” – гр. Варна</a:t>
            </a:r>
          </a:p>
          <a:p>
            <a:r>
              <a:rPr lang="bg-BG" dirty="0"/>
              <a:t>ОДЗ "Знаме на мира" – гр. Враца</a:t>
            </a:r>
          </a:p>
          <a:p>
            <a:r>
              <a:rPr lang="bg-BG" dirty="0"/>
              <a:t>ОДЗ "Звънче" – гр. Враца</a:t>
            </a:r>
          </a:p>
          <a:p>
            <a:r>
              <a:rPr lang="bg-BG" dirty="0"/>
              <a:t>СОУ „Максим </a:t>
            </a:r>
            <a:r>
              <a:rPr lang="bg-BG" dirty="0" err="1"/>
              <a:t>Райкович</a:t>
            </a:r>
            <a:r>
              <a:rPr lang="bg-BG" dirty="0"/>
              <a:t>” – гр. Лясковец</a:t>
            </a:r>
          </a:p>
          <a:p>
            <a:r>
              <a:rPr lang="bg-BG" dirty="0"/>
              <a:t>ОДЗ „Приказка“ – гр. Варна</a:t>
            </a:r>
          </a:p>
          <a:p>
            <a:r>
              <a:rPr lang="bg-BG" dirty="0" err="1"/>
              <a:t>СОУ”Емилиян</a:t>
            </a:r>
            <a:r>
              <a:rPr lang="bg-BG" dirty="0"/>
              <a:t> Станев” – гр. </a:t>
            </a:r>
            <a:r>
              <a:rPr lang="bg-BG" dirty="0" err="1"/>
              <a:t>В.Търново</a:t>
            </a:r>
            <a:r>
              <a:rPr lang="bg-BG" dirty="0"/>
              <a:t> ЦДГ</a:t>
            </a:r>
          </a:p>
          <a:p>
            <a:r>
              <a:rPr lang="bg-BG" dirty="0"/>
              <a:t>№17 "Валентина </a:t>
            </a:r>
            <a:r>
              <a:rPr lang="bg-BG" dirty="0" err="1"/>
              <a:t>Терешкова</a:t>
            </a:r>
            <a:r>
              <a:rPr lang="bg-BG" dirty="0"/>
              <a:t>" – гр. Варна</a:t>
            </a:r>
          </a:p>
          <a:p>
            <a:endParaRPr lang="en-US" altLang="en-BG" sz="2400" dirty="0">
              <a:latin typeface="Comic Sans MS" panose="030F0902030302020204" pitchFamily="66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bg-BG" dirty="0"/>
              <a:t>Учители-доброволци, които желаят да отделят време и енергия за изследване на преподавателските си практики.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bg-BG" dirty="0"/>
              <a:t>Учители, които са отворени за споделяне и получаване на обратна връзка.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bg-BG" dirty="0"/>
              <a:t>Учители, които желаят да отворят своите класни стаи и опит за други колеги.</a:t>
            </a:r>
            <a:endParaRPr lang="bg-BG" altLang="en-BG" b="1" dirty="0">
              <a:latin typeface="Comic Sans MS" panose="030F0902030302020204" pitchFamily="66" charset="0"/>
            </a:endParaRPr>
          </a:p>
          <a:p>
            <a:endParaRPr lang="en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2328E-D964-BB46-BB01-642B9293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4" y="2571751"/>
            <a:ext cx="3389575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8E420-E509-824A-AC0D-970C47CD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45" y="641097"/>
            <a:ext cx="5312254" cy="678418"/>
          </a:xfrm>
        </p:spPr>
        <p:txBody>
          <a:bodyPr>
            <a:normAutofit fontScale="90000"/>
          </a:bodyPr>
          <a:lstStyle/>
          <a:p>
            <a:r>
              <a:rPr lang="bg-BG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Предимства на модела</a:t>
            </a:r>
            <a:b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BG" sz="3800" dirty="0"/>
          </a:p>
        </p:txBody>
      </p:sp>
      <p:pic>
        <p:nvPicPr>
          <p:cNvPr id="5" name="Picture 4" descr="A person standing next to a poster&#10;&#10;Description automatically generated with low confidence">
            <a:extLst>
              <a:ext uri="{FF2B5EF4-FFF2-40B4-BE49-F238E27FC236}">
                <a16:creationId xmlns:a16="http://schemas.microsoft.com/office/drawing/2014/main" id="{455EDA0B-0235-DD45-AE83-BF8A8A0A9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56" b="-2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0C36-49F9-7248-B726-D20FAC81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1319516"/>
            <a:ext cx="5312254" cy="4475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Учителите могат да обсъждат заедно своите предизвикателства в сигурна среда и в собствен контекст.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Моделът помага за интегриране и фокусиране на ресурсите. 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Портфолиата, в които събират и описват информация, за да помогнат за структурирането и фокусирането на учителите в търсенето на решения и развитието на професионалните им знания. 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По-голяма плътност на професионалните умения на учителите в училище.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Подобрява самочувствието и връща доверието в професионалната компетентност на учителите. 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Повишено търсене на професионални услуги от ново поколение в системата на училищното образование. 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Обмен и разпространение на добри практики. 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bg-BG" sz="1400" dirty="0"/>
              <a:t>Вътрешен тласък за </a:t>
            </a:r>
            <a:r>
              <a:rPr lang="bg-BG" sz="1400" dirty="0" err="1"/>
              <a:t>саморазвитие</a:t>
            </a:r>
            <a:r>
              <a:rPr lang="bg-BG" sz="1400" dirty="0"/>
              <a:t> за смяна на училищата.</a:t>
            </a:r>
            <a:endParaRPr lang="en-BG" sz="1400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12482-CE9E-3046-98E7-DCFB3BBA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</a:rPr>
              <a:t>Педагогическа съкровищница</a:t>
            </a:r>
            <a:endParaRPr lang="en-BG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60684-61A6-A44C-9461-ACB7AC63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2607732"/>
            <a:ext cx="8412480" cy="31743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bg-BG" altLang="en-BG" b="1" dirty="0">
                <a:latin typeface="Comic Sans MS" panose="030F0902030302020204" pitchFamily="66" charset="0"/>
              </a:rPr>
              <a:t>Шумът</a:t>
            </a:r>
            <a:br>
              <a:rPr lang="en-US" altLang="en-BG" b="1" dirty="0">
                <a:latin typeface="Comic Sans MS" panose="030F0902030302020204" pitchFamily="66" charset="0"/>
              </a:rPr>
            </a:br>
            <a:r>
              <a:rPr lang="en-US" altLang="en-BG" b="1" dirty="0">
                <a:latin typeface="Comic Sans MS" panose="030F0902030302020204" pitchFamily="66" charset="0"/>
              </a:rPr>
              <a:t> 	</a:t>
            </a:r>
            <a:r>
              <a:rPr lang="bg-BG" altLang="en-BG" b="1" dirty="0">
                <a:latin typeface="Comic Sans MS" panose="030F0902030302020204" pitchFamily="66" charset="0"/>
              </a:rPr>
              <a:t>                                 Новите деца в класа</a:t>
            </a:r>
            <a:r>
              <a:rPr lang="en-US" altLang="en-BG" b="1" dirty="0">
                <a:latin typeface="Comic Sans MS" panose="030F0902030302020204" pitchFamily="66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BG" b="1" dirty="0">
                <a:latin typeface="Comic Sans MS" panose="030F0902030302020204" pitchFamily="66" charset="0"/>
              </a:rPr>
              <a:t>	</a:t>
            </a:r>
            <a:r>
              <a:rPr lang="bg-BG" altLang="en-BG" b="1" dirty="0">
                <a:latin typeface="Comic Sans MS" panose="030F0902030302020204" pitchFamily="66" charset="0"/>
              </a:rPr>
              <a:t>Ученици с предизвикателно поведение</a:t>
            </a:r>
          </a:p>
          <a:p>
            <a:pPr>
              <a:lnSpc>
                <a:spcPct val="90000"/>
              </a:lnSpc>
              <a:buNone/>
            </a:pPr>
            <a:endParaRPr lang="en-US" altLang="en-BG" b="1" dirty="0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BG" b="1" dirty="0">
                <a:latin typeface="Comic Sans MS" panose="030F0902030302020204" pitchFamily="66" charset="0"/>
              </a:rPr>
              <a:t>		</a:t>
            </a:r>
            <a:r>
              <a:rPr lang="bg-BG" altLang="en-BG" b="1" dirty="0">
                <a:latin typeface="Comic Sans MS" panose="030F0902030302020204" pitchFamily="66" charset="0"/>
              </a:rPr>
              <a:t>Родителите </a:t>
            </a:r>
            <a:r>
              <a:rPr lang="en-US" altLang="en-BG" b="1" dirty="0">
                <a:latin typeface="Comic Sans MS" panose="030F0902030302020204" pitchFamily="66" charset="0"/>
              </a:rPr>
              <a:t> </a:t>
            </a:r>
          </a:p>
          <a:p>
            <a:pPr>
              <a:lnSpc>
                <a:spcPct val="90000"/>
              </a:lnSpc>
              <a:buNone/>
            </a:pPr>
            <a:endParaRPr lang="en-US" altLang="en-BG" b="1" dirty="0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bg-BG" altLang="en-BG" b="1" dirty="0">
                <a:latin typeface="Comic Sans MS" panose="030F0902030302020204" pitchFamily="66" charset="0"/>
              </a:rPr>
              <a:t>Обратната връзка към децата и родителите</a:t>
            </a:r>
            <a:endParaRPr lang="en-US" altLang="en-BG" b="1" dirty="0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en-BG" dirty="0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bg-BG" altLang="en-BG" b="1" dirty="0">
                <a:latin typeface="Comic Sans MS" panose="030F0902030302020204" pitchFamily="66" charset="0"/>
              </a:rPr>
              <a:t>       Театърът в образованието</a:t>
            </a:r>
          </a:p>
          <a:p>
            <a:pPr>
              <a:lnSpc>
                <a:spcPct val="90000"/>
              </a:lnSpc>
              <a:buNone/>
            </a:pPr>
            <a:r>
              <a:rPr lang="bg-BG" altLang="en-BG" b="1" dirty="0">
                <a:latin typeface="Comic Sans MS" panose="030F0902030302020204" pitchFamily="66" charset="0"/>
              </a:rPr>
              <a:t>				Технологиите в класната стая</a:t>
            </a:r>
          </a:p>
          <a:p>
            <a:pPr>
              <a:lnSpc>
                <a:spcPct val="90000"/>
              </a:lnSpc>
              <a:buNone/>
            </a:pPr>
            <a:r>
              <a:rPr lang="bg-BG" altLang="en-BG" b="1" dirty="0">
                <a:latin typeface="Comic Sans MS" panose="030F0902030302020204" pitchFamily="66" charset="0"/>
              </a:rPr>
              <a:t>               Образованието след </a:t>
            </a:r>
            <a:r>
              <a:rPr lang="bg-BG" altLang="en-BG" b="1" dirty="0" err="1">
                <a:latin typeface="Comic Sans MS" panose="030F0902030302020204" pitchFamily="66" charset="0"/>
              </a:rPr>
              <a:t>Ковид</a:t>
            </a:r>
            <a:endParaRPr lang="bg-BG" altLang="en-BG" b="1" dirty="0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bg-BG" altLang="en-BG" b="1" dirty="0">
                <a:latin typeface="Comic Sans MS" panose="030F0902030302020204" pitchFamily="66" charset="0"/>
              </a:rPr>
              <a:t>					</a:t>
            </a:r>
            <a:r>
              <a:rPr lang="bg-BG" altLang="en-BG" b="1" dirty="0" err="1">
                <a:latin typeface="Comic Sans MS" panose="030F0902030302020204" pitchFamily="66" charset="0"/>
              </a:rPr>
              <a:t>Метакогнитивните</a:t>
            </a:r>
            <a:r>
              <a:rPr lang="bg-BG" altLang="en-BG" b="1" dirty="0">
                <a:latin typeface="Comic Sans MS" panose="030F0902030302020204" pitchFamily="66" charset="0"/>
              </a:rPr>
              <a:t> умения </a:t>
            </a:r>
            <a:endParaRPr lang="en-US" altLang="en-BG" b="1" dirty="0">
              <a:latin typeface="Comic Sans MS" panose="030F0902030302020204" pitchFamily="66" charset="0"/>
            </a:endParaRPr>
          </a:p>
          <a:p>
            <a:endParaRPr lang="en-BG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D2BFE-DA53-174A-8427-1E990D6D1DBA}"/>
              </a:ext>
            </a:extLst>
          </p:cNvPr>
          <p:cNvSpPr txBox="1"/>
          <p:nvPr/>
        </p:nvSpPr>
        <p:spPr>
          <a:xfrm>
            <a:off x="3050381" y="3244334"/>
            <a:ext cx="510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-BG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Педагогическа съкровищница</a:t>
            </a:r>
            <a:endParaRPr lang="en-BG" sz="1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1BD46-8C81-7B43-866D-77C3F9FB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927" y="3889094"/>
            <a:ext cx="2640621" cy="18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B982C-2CB9-5846-8999-6A8B3E94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0" y="3234481"/>
            <a:ext cx="2730500" cy="177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4C80D-1009-0D45-9333-1574E94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Фестивали на клубовете Активно учителство</a:t>
            </a:r>
            <a:br>
              <a:rPr lang="en-BG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3CC2-04A1-3D47-9A8A-93E3F08A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332162" cy="47548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2013г. Велико Търново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 Ние не чакаме супермен“</a:t>
            </a:r>
            <a:endParaRPr lang="en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2014г. Варна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„Образованието е това, което ни прави свободни“</a:t>
            </a:r>
            <a:endParaRPr lang="en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2015г. Враца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„Защо/то съм учител“</a:t>
            </a:r>
            <a:endParaRPr lang="en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2016г Лясковец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 Активността е ключът“</a:t>
            </a:r>
            <a:endParaRPr lang="en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2017г. Велико Търново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 Ефективният учител – нагласи и развитие“</a:t>
            </a:r>
            <a:endParaRPr lang="en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defRPr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2019г. Варна „ Театърът в образованието. Учене чрез преживяване.“</a:t>
            </a:r>
            <a:endParaRPr lang="en-US" altLang="en-B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157485851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1C2F31"/>
      </a:dk2>
      <a:lt2>
        <a:srgbClr val="F0F1F3"/>
      </a:lt2>
      <a:accent1>
        <a:srgbClr val="B1833B"/>
      </a:accent1>
      <a:accent2>
        <a:srgbClr val="C3644D"/>
      </a:accent2>
      <a:accent3>
        <a:srgbClr val="A3A541"/>
      </a:accent3>
      <a:accent4>
        <a:srgbClr val="3BB1AB"/>
      </a:accent4>
      <a:accent5>
        <a:srgbClr val="4D98C3"/>
      </a:accent5>
      <a:accent6>
        <a:srgbClr val="3B55B1"/>
      </a:accent6>
      <a:hlink>
        <a:srgbClr val="4475C0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634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Comic Sans MS</vt:lpstr>
      <vt:lpstr>Sitka Banner</vt:lpstr>
      <vt:lpstr>Times New Roman</vt:lpstr>
      <vt:lpstr>HeadlinesVTI</vt:lpstr>
      <vt:lpstr>Моделът Активно учителство в България </vt:lpstr>
      <vt:lpstr>International teachers leadership</vt:lpstr>
      <vt:lpstr>АКТИВНО УЧИТЕЛСТВО</vt:lpstr>
      <vt:lpstr>Моделът на  Проф. Дейвид Фрост   </vt:lpstr>
      <vt:lpstr>Активното учителство </vt:lpstr>
      <vt:lpstr>Кой участва?</vt:lpstr>
      <vt:lpstr>Предимства на модела </vt:lpstr>
      <vt:lpstr>Педагогическа съкровищница</vt:lpstr>
      <vt:lpstr>Фестивали на клубовете Активно учителство </vt:lpstr>
      <vt:lpstr>   Някои въпроси … </vt:lpstr>
      <vt:lpstr>Издания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Моделът Активно учителство в България </dc:title>
  <dc:creator>Stefan Bogdanov</dc:creator>
  <cp:lastModifiedBy>Stefan Bogdanov</cp:lastModifiedBy>
  <cp:revision>7</cp:revision>
  <dcterms:created xsi:type="dcterms:W3CDTF">2021-11-14T06:38:51Z</dcterms:created>
  <dcterms:modified xsi:type="dcterms:W3CDTF">2022-07-17T13:53:14Z</dcterms:modified>
</cp:coreProperties>
</file>