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Default Extension="pptx" ContentType="application/vnd.openxmlformats-officedocument.presentationml.presentation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5" r:id="rId3"/>
  </p:sldMasterIdLst>
  <p:notesMasterIdLst>
    <p:notesMasterId r:id="rId15"/>
  </p:notesMasterIdLst>
  <p:sldIdLst>
    <p:sldId id="260" r:id="rId4"/>
    <p:sldId id="306" r:id="rId5"/>
    <p:sldId id="322" r:id="rId6"/>
    <p:sldId id="256" r:id="rId7"/>
    <p:sldId id="268" r:id="rId8"/>
    <p:sldId id="258" r:id="rId9"/>
    <p:sldId id="285" r:id="rId10"/>
    <p:sldId id="270" r:id="rId11"/>
    <p:sldId id="317" r:id="rId12"/>
    <p:sldId id="323" r:id="rId13"/>
    <p:sldId id="302" r:id="rId14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676" autoAdjust="0"/>
    <p:restoredTop sz="94265" autoAdjust="0"/>
  </p:normalViewPr>
  <p:slideViewPr>
    <p:cSldViewPr snapToGrid="0">
      <p:cViewPr varScale="1">
        <p:scale>
          <a:sx n="69" d="100"/>
          <a:sy n="69" d="100"/>
        </p:scale>
        <p:origin x="-83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A1942C-4441-4B0E-A1DF-5C1CB3BE7A25}" type="datetimeFigureOut">
              <a:rPr lang="bg-BG" smtClean="0"/>
              <a:pPr/>
              <a:t>31.8.2022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0589E-D3D6-461C-B1AF-20D635B01859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1722760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0589E-D3D6-461C-B1AF-20D635B01859}" type="slidenum">
              <a:rPr lang="bg-BG" smtClean="0"/>
              <a:pPr/>
              <a:t>10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922730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34BDD-9A77-4A08-B052-F2982D4A15C4}" type="datetimeFigureOut">
              <a:rPr lang="bg-BG" smtClean="0"/>
              <a:pPr/>
              <a:t>31.8.2022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2B461-AF1A-4D6D-92D0-78F74163AF05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3014180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34BDD-9A77-4A08-B052-F2982D4A15C4}" type="datetimeFigureOut">
              <a:rPr lang="bg-BG" smtClean="0"/>
              <a:pPr/>
              <a:t>31.8.2022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2B461-AF1A-4D6D-92D0-78F74163AF05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2585772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34BDD-9A77-4A08-B052-F2982D4A15C4}" type="datetimeFigureOut">
              <a:rPr lang="bg-BG" smtClean="0"/>
              <a:pPr/>
              <a:t>31.8.2022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2B461-AF1A-4D6D-92D0-78F74163AF05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2979063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xmlns="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04E684-10F4-4CC3-A0B9-F03AA7BE37C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8/31/2022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845F5A-061D-4825-9AE9-D7794091C6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2289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00"/>
    </mc:Choice>
    <mc:Fallback>
      <p:transition spd="slow" advTm="5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xmlns="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04E684-10F4-4CC3-A0B9-F03AA7BE37C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8/31/2022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845F5A-061D-4825-9AE9-D7794091C6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4097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00"/>
    </mc:Choice>
    <mc:Fallback>
      <p:transition spd="slow" advTm="5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xmlns="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04E684-10F4-4CC3-A0B9-F03AA7BE37C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8/31/2022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845F5A-061D-4825-9AE9-D7794091C6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8067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00"/>
    </mc:Choice>
    <mc:Fallback>
      <p:transition spd="slow" advTm="5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xmlns="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04E684-10F4-4CC3-A0B9-F03AA7BE37C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8/31/2022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845F5A-061D-4825-9AE9-D7794091C6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1368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00"/>
    </mc:Choice>
    <mc:Fallback>
      <p:transition spd="slow" advTm="5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xmlns="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04E684-10F4-4CC3-A0B9-F03AA7BE37C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8/31/2022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845F5A-061D-4825-9AE9-D7794091C6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150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00"/>
    </mc:Choice>
    <mc:Fallback>
      <p:transition spd="slow" advTm="5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xmlns="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04E684-10F4-4CC3-A0B9-F03AA7BE37C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8/31/2022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845F5A-061D-4825-9AE9-D7794091C6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9619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00"/>
    </mc:Choice>
    <mc:Fallback>
      <p:transition spd="slow" advTm="5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04E684-10F4-4CC3-A0B9-F03AA7BE37C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8/31/2022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845F5A-061D-4825-9AE9-D7794091C6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1858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00"/>
    </mc:Choice>
    <mc:Fallback>
      <p:transition spd="slow" advTm="5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xmlns="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04E684-10F4-4CC3-A0B9-F03AA7BE37C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8/31/2022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845F5A-061D-4825-9AE9-D7794091C6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1586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00"/>
    </mc:Choice>
    <mc:Fallback>
      <p:transition spd="slow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34BDD-9A77-4A08-B052-F2982D4A15C4}" type="datetimeFigureOut">
              <a:rPr lang="bg-BG" smtClean="0"/>
              <a:pPr/>
              <a:t>31.8.2022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2B461-AF1A-4D6D-92D0-78F74163AF05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31836307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xmlns="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04E684-10F4-4CC3-A0B9-F03AA7BE37C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8/31/2022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845F5A-061D-4825-9AE9-D7794091C6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6186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00"/>
    </mc:Choice>
    <mc:Fallback>
      <p:transition spd="slow" advTm="5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xmlns="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04E684-10F4-4CC3-A0B9-F03AA7BE37C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8/31/2022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845F5A-061D-4825-9AE9-D7794091C6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5844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00"/>
    </mc:Choice>
    <mc:Fallback>
      <p:transition spd="slow" advTm="5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04E684-10F4-4CC3-A0B9-F03AA7BE37C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8/31/2022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845F5A-061D-4825-9AE9-D7794091C6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9475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00"/>
    </mc:Choice>
    <mc:Fallback>
      <p:transition spd="slow" advTm="5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04E684-10F4-4CC3-A0B9-F03AA7BE37C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8/31/2022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845F5A-061D-4825-9AE9-D7794091C6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7463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00"/>
    </mc:Choice>
    <mc:Fallback>
      <p:transition spd="slow" advTm="5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C9DA1C-A2B8-4A92-84DF-B398CB9CFC18}" type="datetimeFigureOut">
              <a:rPr kumimoji="0" lang="bg-B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31.8.2022 г.</a:t>
            </a:fld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EF96E5-3E2E-4CB2-9F7E-6C5001A55059}" type="slidenum">
              <a:rPr kumimoji="0" lang="bg-B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53858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C9DA1C-A2B8-4A92-84DF-B398CB9CFC18}" type="datetimeFigureOut">
              <a:rPr kumimoji="0" lang="bg-B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31.8.2022 г.</a:t>
            </a:fld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EF96E5-3E2E-4CB2-9F7E-6C5001A55059}" type="slidenum">
              <a:rPr kumimoji="0" lang="bg-B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07679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C9DA1C-A2B8-4A92-84DF-B398CB9CFC18}" type="datetimeFigureOut">
              <a:rPr kumimoji="0" lang="bg-B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31.8.2022 г.</a:t>
            </a:fld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EF96E5-3E2E-4CB2-9F7E-6C5001A55059}" type="slidenum">
              <a:rPr kumimoji="0" lang="bg-B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39652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C9DA1C-A2B8-4A92-84DF-B398CB9CFC18}" type="datetimeFigureOut">
              <a:rPr kumimoji="0" lang="bg-B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31.8.2022 г.</a:t>
            </a:fld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EF96E5-3E2E-4CB2-9F7E-6C5001A55059}" type="slidenum">
              <a:rPr kumimoji="0" lang="bg-B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27120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C9DA1C-A2B8-4A92-84DF-B398CB9CFC18}" type="datetimeFigureOut">
              <a:rPr kumimoji="0" lang="bg-B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31.8.2022 г.</a:t>
            </a:fld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EF96E5-3E2E-4CB2-9F7E-6C5001A55059}" type="slidenum">
              <a:rPr kumimoji="0" lang="bg-B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08124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C9DA1C-A2B8-4A92-84DF-B398CB9CFC18}" type="datetimeFigureOut">
              <a:rPr kumimoji="0" lang="bg-B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31.8.2022 г.</a:t>
            </a:fld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EF96E5-3E2E-4CB2-9F7E-6C5001A55059}" type="slidenum">
              <a:rPr kumimoji="0" lang="bg-B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2109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34BDD-9A77-4A08-B052-F2982D4A15C4}" type="datetimeFigureOut">
              <a:rPr lang="bg-BG" smtClean="0"/>
              <a:pPr/>
              <a:t>31.8.2022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2B461-AF1A-4D6D-92D0-78F74163AF05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17783689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C9DA1C-A2B8-4A92-84DF-B398CB9CFC18}" type="datetimeFigureOut">
              <a:rPr kumimoji="0" lang="bg-B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31.8.2022 г.</a:t>
            </a:fld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EF96E5-3E2E-4CB2-9F7E-6C5001A55059}" type="slidenum">
              <a:rPr kumimoji="0" lang="bg-B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01870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C9DA1C-A2B8-4A92-84DF-B398CB9CFC18}" type="datetimeFigureOut">
              <a:rPr kumimoji="0" lang="bg-B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31.8.2022 г.</a:t>
            </a:fld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EF96E5-3E2E-4CB2-9F7E-6C5001A55059}" type="slidenum">
              <a:rPr kumimoji="0" lang="bg-B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40265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C9DA1C-A2B8-4A92-84DF-B398CB9CFC18}" type="datetimeFigureOut">
              <a:rPr kumimoji="0" lang="bg-B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31.8.2022 г.</a:t>
            </a:fld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EF96E5-3E2E-4CB2-9F7E-6C5001A55059}" type="slidenum">
              <a:rPr kumimoji="0" lang="bg-B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37823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C9DA1C-A2B8-4A92-84DF-B398CB9CFC18}" type="datetimeFigureOut">
              <a:rPr kumimoji="0" lang="bg-B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31.8.2022 г.</a:t>
            </a:fld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EF96E5-3E2E-4CB2-9F7E-6C5001A55059}" type="slidenum">
              <a:rPr kumimoji="0" lang="bg-B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27589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C9DA1C-A2B8-4A92-84DF-B398CB9CFC18}" type="datetimeFigureOut">
              <a:rPr kumimoji="0" lang="bg-B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31.8.2022 г.</a:t>
            </a:fld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EF96E5-3E2E-4CB2-9F7E-6C5001A55059}" type="slidenum">
              <a:rPr kumimoji="0" lang="bg-B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8571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34BDD-9A77-4A08-B052-F2982D4A15C4}" type="datetimeFigureOut">
              <a:rPr lang="bg-BG" smtClean="0"/>
              <a:pPr/>
              <a:t>31.8.2022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2B461-AF1A-4D6D-92D0-78F74163AF05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2497402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34BDD-9A77-4A08-B052-F2982D4A15C4}" type="datetimeFigureOut">
              <a:rPr lang="bg-BG" smtClean="0"/>
              <a:pPr/>
              <a:t>31.8.2022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2B461-AF1A-4D6D-92D0-78F74163AF05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402958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34BDD-9A77-4A08-B052-F2982D4A15C4}" type="datetimeFigureOut">
              <a:rPr lang="bg-BG" smtClean="0"/>
              <a:pPr/>
              <a:t>31.8.2022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2B461-AF1A-4D6D-92D0-78F74163AF05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4233701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34BDD-9A77-4A08-B052-F2982D4A15C4}" type="datetimeFigureOut">
              <a:rPr lang="bg-BG" smtClean="0"/>
              <a:pPr/>
              <a:t>31.8.2022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2B461-AF1A-4D6D-92D0-78F74163AF05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3498143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34BDD-9A77-4A08-B052-F2982D4A15C4}" type="datetimeFigureOut">
              <a:rPr lang="bg-BG" smtClean="0"/>
              <a:pPr/>
              <a:t>31.8.2022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2B461-AF1A-4D6D-92D0-78F74163AF05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1137455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34BDD-9A77-4A08-B052-F2982D4A15C4}" type="datetimeFigureOut">
              <a:rPr lang="bg-BG" smtClean="0"/>
              <a:pPr/>
              <a:t>31.8.2022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2B461-AF1A-4D6D-92D0-78F74163AF05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1404557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34BDD-9A77-4A08-B052-F2982D4A15C4}" type="datetimeFigureOut">
              <a:rPr lang="bg-BG" smtClean="0"/>
              <a:pPr/>
              <a:t>31.8.2022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2B461-AF1A-4D6D-92D0-78F74163AF05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1185488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04E684-10F4-4CC3-A0B9-F03AA7BE37C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8/31/2022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845F5A-061D-4825-9AE9-D7794091C6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0551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>
    <mc:Choice xmlns:p14="http://schemas.microsoft.com/office/powerpoint/2010/main" xmlns="" Requires="p14">
      <p:transition spd="slow" p14:dur="2000" advTm="5000"/>
    </mc:Choice>
    <mc:Fallback>
      <p:transition spd="slow" advTm="5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C9DA1C-A2B8-4A92-84DF-B398CB9CFC18}" type="datetimeFigureOut">
              <a:rPr kumimoji="0" lang="bg-B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31.8.2022 г.</a:t>
            </a:fld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EF96E5-3E2E-4CB2-9F7E-6C5001A55059}" type="slidenum">
              <a:rPr kumimoji="0" lang="bg-B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4870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orientirane.mon.bg/?m=4&amp;cko=3600" TargetMode="External"/><Relationship Id="rId3" Type="http://schemas.openxmlformats.org/officeDocument/2006/relationships/image" Target="../media/image7.png"/><Relationship Id="rId7" Type="http://schemas.openxmlformats.org/officeDocument/2006/relationships/hyperlink" Target="http://orientirane.mon.bg/?m=1" TargetMode="Externa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package" Target="../embeddings/Microsoft_Office_PowerPoint_Presentation1.pptx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532343">
            <a:off x="7590920" y="2277486"/>
            <a:ext cx="4192628" cy="3530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ов контейнер 4"/>
          <p:cNvSpPr>
            <a:spLocks noGrp="1"/>
          </p:cNvSpPr>
          <p:nvPr>
            <p:ph type="body" sz="half" idx="2"/>
          </p:nvPr>
        </p:nvSpPr>
        <p:spPr>
          <a:xfrm>
            <a:off x="73890" y="2646219"/>
            <a:ext cx="7269019" cy="2573456"/>
          </a:xfrm>
        </p:spPr>
        <p:txBody>
          <a:bodyPr>
            <a:noAutofit/>
          </a:bodyPr>
          <a:lstStyle/>
          <a:p>
            <a:r>
              <a:rPr lang="bg-BG" sz="3600" b="1" dirty="0" smtClean="0">
                <a:latin typeface="+mj-lt"/>
              </a:rPr>
              <a:t>ДИГИТАЛНАТА ТРАНСФОРМАЦИЯ, СПЕЦИФИКАТА НА ПОКОЛЕНИЯТА И РОЛЯТА НА КАРИЕРНИЯ КОНСУЛТАНТ ЗА ПОСТИГАНЕ НА КАЧЕСТВЕНО ОБРАЗОВАНИЕ</a:t>
            </a:r>
            <a:endParaRPr lang="bg-BG" sz="3600" b="1" dirty="0">
              <a:latin typeface="+mj-lt"/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673" y="201961"/>
            <a:ext cx="1930400" cy="17587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Obstin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86336" y="277462"/>
            <a:ext cx="902566" cy="1174257"/>
          </a:xfrm>
          <a:prstGeom prst="rect">
            <a:avLst/>
          </a:prstGeom>
          <a:gradFill rotWithShape="0">
            <a:gsLst>
              <a:gs pos="0">
                <a:srgbClr val="000080"/>
              </a:gs>
              <a:gs pos="100000">
                <a:srgbClr val="00008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EDU FORUM 2021 3-01 - Copy (3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2073" y="201962"/>
            <a:ext cx="5033818" cy="18980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73890" y="5634182"/>
            <a:ext cx="8793019" cy="905163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g-BG" dirty="0"/>
              <a:t>Цвета Стоянова – кариерен, трудов и организационен психолог и  </a:t>
            </a:r>
            <a:r>
              <a:rPr lang="bg-BG" dirty="0" smtClean="0"/>
              <a:t>кариерен консултант, сертифициран </a:t>
            </a:r>
            <a:r>
              <a:rPr lang="bg-BG" dirty="0"/>
              <a:t>на ниво </a:t>
            </a:r>
            <a:r>
              <a:rPr lang="bg-BG" dirty="0" smtClean="0"/>
              <a:t>GCDF</a:t>
            </a:r>
          </a:p>
          <a:p>
            <a:pPr algn="just"/>
            <a:r>
              <a:rPr lang="bg-BG" dirty="0" smtClean="0"/>
              <a:t>Дияна Янева – директор на ЦПЛР – Център за кариерно ориентиране - Варна</a:t>
            </a:r>
            <a:endParaRPr lang="bg-BG" dirty="0"/>
          </a:p>
          <a:p>
            <a:pPr algn="ctr"/>
            <a:endParaRPr lang="bg-BG" sz="20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8998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418" y="328549"/>
            <a:ext cx="10044546" cy="1325563"/>
          </a:xfrm>
        </p:spPr>
        <p:txBody>
          <a:bodyPr>
            <a:normAutofit/>
          </a:bodyPr>
          <a:lstStyle/>
          <a:p>
            <a:pPr algn="ctr"/>
            <a:r>
              <a:rPr lang="bg-BG" b="1" dirty="0" smtClean="0"/>
              <a:t>РАЗВИВАНЕ НА ПРОФЕСИОНАЛНИ ОБЩНОСТИ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64356"/>
            <a:ext cx="7502236" cy="4590262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bg-BG" sz="3500" dirty="0"/>
              <a:t> </a:t>
            </a:r>
            <a:r>
              <a:rPr lang="bg-BG" sz="3800" dirty="0"/>
              <a:t>у</a:t>
            </a:r>
            <a:r>
              <a:rPr lang="bg-BG" sz="3800" dirty="0" smtClean="0"/>
              <a:t>твърждаване </a:t>
            </a:r>
            <a:r>
              <a:rPr lang="bg-BG" sz="3800" dirty="0"/>
              <a:t>на междуинституционалните връзки </a:t>
            </a:r>
            <a:r>
              <a:rPr lang="bg-BG" sz="3800" dirty="0" smtClean="0"/>
              <a:t>със средните и висшите училищата </a:t>
            </a:r>
            <a:r>
              <a:rPr lang="bg-BG" sz="3800" dirty="0"/>
              <a:t>на територията на </a:t>
            </a:r>
            <a:r>
              <a:rPr lang="bg-BG" sz="3800" dirty="0" smtClean="0"/>
              <a:t>града и областта;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bg-BG" sz="3800" dirty="0" smtClean="0"/>
              <a:t>методическа подкрепа за психолози и педагогически специалисти в областта на кариерното ориентиране; 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bg-BG" sz="3800" dirty="0" smtClean="0"/>
              <a:t> кариерна практика „Емпатия“ в общински център за психологична подкрепа</a:t>
            </a:r>
            <a:r>
              <a:rPr lang="bg-BG" sz="3800" dirty="0"/>
              <a:t> </a:t>
            </a:r>
            <a:r>
              <a:rPr lang="bg-BG" sz="3800" dirty="0" smtClean="0"/>
              <a:t>на Община Варна; 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bg-BG" sz="3800" dirty="0" smtClean="0"/>
              <a:t>развиване на професионални мрежи за подобряване на качеството на образованието чрез кариерното ориентиране.</a:t>
            </a:r>
            <a:endParaRPr lang="bg-BG" sz="3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818305">
            <a:off x="8311146" y="2824562"/>
            <a:ext cx="3545813" cy="2288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5391611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794327"/>
            <a:ext cx="10515600" cy="1330037"/>
          </a:xfrm>
        </p:spPr>
        <p:txBody>
          <a:bodyPr>
            <a:normAutofit/>
          </a:bodyPr>
          <a:lstStyle/>
          <a:p>
            <a:pPr algn="ctr"/>
            <a:r>
              <a:rPr lang="bg-BG" sz="4400" b="1" dirty="0" smtClean="0"/>
              <a:t>БЛАГОДАРИМ ЗА ВНИМАНИЕТО!</a:t>
            </a:r>
            <a:endParaRPr lang="bg-BG" sz="4400" b="1" dirty="0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idx="1"/>
          </p:nvPr>
        </p:nvSpPr>
        <p:spPr>
          <a:xfrm>
            <a:off x="839788" y="4765964"/>
            <a:ext cx="5157787" cy="1126835"/>
          </a:xfrm>
        </p:spPr>
        <p:txBody>
          <a:bodyPr/>
          <a:lstStyle/>
          <a:p>
            <a:pPr algn="ctr"/>
            <a:r>
              <a:rPr lang="bg-BG" dirty="0" smtClean="0"/>
              <a:t>ЦВЕТА СТОЯНОВА</a:t>
            </a:r>
            <a:endParaRPr lang="bg-BG" dirty="0"/>
          </a:p>
        </p:txBody>
      </p:sp>
      <p:sp>
        <p:nvSpPr>
          <p:cNvPr id="7" name="Текстов контейнер 6"/>
          <p:cNvSpPr>
            <a:spLocks noGrp="1"/>
          </p:cNvSpPr>
          <p:nvPr>
            <p:ph type="body" sz="quarter" idx="3"/>
          </p:nvPr>
        </p:nvSpPr>
        <p:spPr>
          <a:xfrm>
            <a:off x="6172200" y="4765964"/>
            <a:ext cx="5183188" cy="1126835"/>
          </a:xfrm>
        </p:spPr>
        <p:txBody>
          <a:bodyPr/>
          <a:lstStyle/>
          <a:p>
            <a:pPr algn="ctr"/>
            <a:r>
              <a:rPr lang="bg-BG" dirty="0" smtClean="0"/>
              <a:t>ДИЯНА ЯНЕВА</a:t>
            </a:r>
            <a:endParaRPr lang="bg-BG" dirty="0"/>
          </a:p>
        </p:txBody>
      </p:sp>
      <p:pic>
        <p:nvPicPr>
          <p:cNvPr id="9" name="Картина 3">
            <a:extLst>
              <a:ext uri="{FF2B5EF4-FFF2-40B4-BE49-F238E27FC236}">
                <a16:creationId xmlns:a16="http://schemas.microsoft.com/office/drawing/2014/main" xmlns="" id="{5995B5CB-C5A7-4CF9-BFBE-25970E651C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581" y="1892194"/>
            <a:ext cx="4578531" cy="412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95534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91627"/>
            <a:ext cx="12192000" cy="5272718"/>
          </a:xfrm>
          <a:prstGeom prst="rect">
            <a:avLst/>
          </a:prstGeom>
        </p:spPr>
      </p:pic>
      <p:graphicFrame>
        <p:nvGraphicFramePr>
          <p:cNvPr id="12" name="Обект 11">
            <a:hlinkClick r:id="" action="ppaction://ole?verb=0"/>
          </p:cNvPr>
          <p:cNvGraphicFramePr>
            <a:graphicFrameLocks noChangeAspect="1"/>
          </p:cNvGraphicFramePr>
          <p:nvPr>
            <p:extLst/>
          </p:nvPr>
        </p:nvGraphicFramePr>
        <p:xfrm>
          <a:off x="11298658" y="1917113"/>
          <a:ext cx="869920" cy="489231"/>
        </p:xfrm>
        <a:graphic>
          <a:graphicData uri="http://schemas.openxmlformats.org/presentationml/2006/ole">
            <p:oleObj spid="_x0000_s1092" name="Presentation" r:id="rId4" imgW="6094361" imgH="3427618" progId="PowerPoint.Show.12">
              <p:embed/>
            </p:oleObj>
          </a:graphicData>
        </a:graphic>
      </p:graphicFrame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591628"/>
          </a:xfrm>
          <a:solidFill>
            <a:schemeClr val="accent1"/>
          </a:solidFill>
        </p:spPr>
        <p:txBody>
          <a:bodyPr>
            <a:noAutofit/>
          </a:bodyPr>
          <a:lstStyle/>
          <a:p>
            <a:r>
              <a:rPr lang="bg-BG" sz="4200" b="1" spc="300" dirty="0" smtClean="0"/>
              <a:t>ЦПЛР – ЦЕНТЪР ЗА КАРИЕРНО ОРИЕНТИРАНЕ  ВАРНА</a:t>
            </a:r>
            <a:endParaRPr lang="bg-BG" sz="4200" b="1" spc="300" dirty="0"/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66294" y="5178628"/>
            <a:ext cx="668086" cy="1390934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98194" y="1211920"/>
            <a:ext cx="668086" cy="1390934"/>
          </a:xfrm>
          <a:prstGeom prst="rect">
            <a:avLst/>
          </a:prstGeom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7655" y="3429000"/>
            <a:ext cx="591030" cy="131341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8" name="Картина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46700" y="5497691"/>
            <a:ext cx="465030" cy="999838"/>
          </a:xfrm>
          <a:prstGeom prst="rect">
            <a:avLst/>
          </a:prstGeom>
          <a:effectLst>
            <a:glow rad="101600">
              <a:srgbClr val="00B0F0">
                <a:alpha val="60000"/>
              </a:srgbClr>
            </a:glow>
          </a:effectLst>
          <a:scene3d>
            <a:camera prst="obliqueBottomRight"/>
            <a:lightRig rig="threePt" dir="t"/>
          </a:scene3d>
        </p:spPr>
      </p:pic>
      <p:pic>
        <p:nvPicPr>
          <p:cNvPr id="9" name="Картина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67997" y="548938"/>
            <a:ext cx="664522" cy="1396105"/>
          </a:xfrm>
          <a:prstGeom prst="rect">
            <a:avLst/>
          </a:prstGeom>
        </p:spPr>
      </p:pic>
      <p:pic>
        <p:nvPicPr>
          <p:cNvPr id="10" name="Картина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703" y="1099349"/>
            <a:ext cx="664522" cy="1396105"/>
          </a:xfrm>
          <a:prstGeom prst="rect">
            <a:avLst/>
          </a:prstGeom>
        </p:spPr>
      </p:pic>
      <p:sp>
        <p:nvSpPr>
          <p:cNvPr id="11" name="Облаковидно изнесено означение 10"/>
          <p:cNvSpPr/>
          <p:nvPr/>
        </p:nvSpPr>
        <p:spPr>
          <a:xfrm rot="21388561">
            <a:off x="2269414" y="1884484"/>
            <a:ext cx="9566018" cy="1204099"/>
          </a:xfrm>
          <a:prstGeom prst="cloudCallou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 rot="21363741">
            <a:off x="909083" y="2226452"/>
            <a:ext cx="10414353" cy="599057"/>
          </a:xfrm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/>
          </a:bodyPr>
          <a:lstStyle/>
          <a:p>
            <a:r>
              <a:rPr lang="bg-BG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bg-BG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„АЗ“ </a:t>
            </a:r>
            <a:r>
              <a:rPr lang="bg-BG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ИСКАМ ДА ОТКРИЯ </a:t>
            </a:r>
            <a:r>
              <a:rPr lang="bg-BG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/>
              </a:rPr>
              <a:t>СВОЯ ПЪТ </a:t>
            </a:r>
            <a:r>
              <a:rPr lang="bg-BG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ЖИВОТА</a:t>
            </a:r>
            <a:endParaRPr lang="bg-BG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Картина 12">
            <a:hlinkClick r:id="rId8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18722" y="6388026"/>
            <a:ext cx="363071" cy="363071"/>
          </a:xfrm>
          <a:prstGeom prst="rect">
            <a:avLst/>
          </a:prstGeom>
        </p:spPr>
      </p:pic>
      <p:sp>
        <p:nvSpPr>
          <p:cNvPr id="14" name="Текстово поле 13"/>
          <p:cNvSpPr txBox="1"/>
          <p:nvPr/>
        </p:nvSpPr>
        <p:spPr>
          <a:xfrm>
            <a:off x="11624955" y="6188790"/>
            <a:ext cx="50562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QR Code:</a:t>
            </a:r>
            <a:endParaRPr kumimoji="0" lang="bg-BG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Текстово поле 16">
            <a:hlinkClick r:id="rId8"/>
          </p:cNvPr>
          <p:cNvSpPr txBox="1"/>
          <p:nvPr/>
        </p:nvSpPr>
        <p:spPr>
          <a:xfrm>
            <a:off x="10544858" y="6490880"/>
            <a:ext cx="1173864" cy="230832"/>
          </a:xfrm>
          <a:prstGeom prst="rect">
            <a:avLst/>
          </a:prstGeom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Консултирай се с КК</a:t>
            </a:r>
            <a:endParaRPr kumimoji="0" lang="bg-BG" sz="9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 smtClean="0"/>
              <a:t> </a:t>
            </a:r>
            <a:endParaRPr lang="bg-BG" dirty="0"/>
          </a:p>
        </p:txBody>
      </p:sp>
      <p:sp>
        <p:nvSpPr>
          <p:cNvPr id="18" name="Rectangle 17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 smtClean="0"/>
              <a:t> 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427981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Multidocument 3"/>
          <p:cNvSpPr/>
          <p:nvPr/>
        </p:nvSpPr>
        <p:spPr>
          <a:xfrm>
            <a:off x="249383" y="1440873"/>
            <a:ext cx="6188362" cy="498763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val 20782"/>
              <a:gd name="f8" fmla="val 9298"/>
              <a:gd name="f9" fmla="val 23542"/>
              <a:gd name="f10" fmla="val 18022"/>
              <a:gd name="f11" fmla="val 18595"/>
              <a:gd name="f12" fmla="val 3675"/>
              <a:gd name="f13" fmla="val 1532"/>
              <a:gd name="f14" fmla="val 1815"/>
              <a:gd name="f15" fmla="val 20000"/>
              <a:gd name="f16" fmla="val 16252"/>
              <a:gd name="f17" fmla="val 19298"/>
              <a:gd name="f18" fmla="val 16352"/>
              <a:gd name="f19" fmla="val 2972"/>
              <a:gd name="f20" fmla="val 14392"/>
              <a:gd name="f21" fmla="val 20800"/>
              <a:gd name="f22" fmla="val 14467"/>
              <a:gd name="f23" fmla="+- 0 0 -360"/>
              <a:gd name="f24" fmla="+- 0 0 -180"/>
              <a:gd name="f25" fmla="*/ f3 1 21600"/>
              <a:gd name="f26" fmla="*/ f4 1 21600"/>
              <a:gd name="f27" fmla="+- f6 0 f5"/>
              <a:gd name="f28" fmla="*/ f23 f0 1"/>
              <a:gd name="f29" fmla="*/ f24 f0 1"/>
              <a:gd name="f30" fmla="*/ f27 1 21600"/>
              <a:gd name="f31" fmla="*/ f27 3675 1"/>
              <a:gd name="f32" fmla="*/ f27 20782 1"/>
              <a:gd name="f33" fmla="*/ f27 9298 1"/>
              <a:gd name="f34" fmla="*/ f27 12286 1"/>
              <a:gd name="f35" fmla="*/ f27 18595 1"/>
              <a:gd name="f36" fmla="*/ f28 1 f2"/>
              <a:gd name="f37" fmla="*/ f29 1 f2"/>
              <a:gd name="f38" fmla="*/ f31 1 21600"/>
              <a:gd name="f39" fmla="*/ f32 1 21600"/>
              <a:gd name="f40" fmla="*/ f33 1 21600"/>
              <a:gd name="f41" fmla="*/ f34 1 21600"/>
              <a:gd name="f42" fmla="*/ f35 1 21600"/>
              <a:gd name="f43" fmla="*/ f5 1 f30"/>
              <a:gd name="f44" fmla="+- f36 0 f1"/>
              <a:gd name="f45" fmla="+- f37 0 f1"/>
              <a:gd name="f46" fmla="*/ f41 1 f30"/>
              <a:gd name="f47" fmla="*/ f40 1 f30"/>
              <a:gd name="f48" fmla="*/ f39 1 f30"/>
              <a:gd name="f49" fmla="*/ f42 1 f30"/>
              <a:gd name="f50" fmla="*/ f38 1 f30"/>
              <a:gd name="f51" fmla="*/ f43 f25 1"/>
              <a:gd name="f52" fmla="*/ f43 f26 1"/>
              <a:gd name="f53" fmla="*/ f49 f25 1"/>
              <a:gd name="f54" fmla="*/ f48 f26 1"/>
              <a:gd name="f55" fmla="*/ f50 f26 1"/>
              <a:gd name="f56" fmla="*/ f46 f25 1"/>
              <a:gd name="f57" fmla="*/ f47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4">
                <a:pos x="f56" y="f52"/>
              </a:cxn>
              <a:cxn ang="f45">
                <a:pos x="f57" y="f54"/>
              </a:cxn>
            </a:cxnLst>
            <a:rect l="f51" t="f55" r="f53" b="f54"/>
            <a:pathLst>
              <a:path w="21600" h="21600" stroke="0">
                <a:moveTo>
                  <a:pt x="f5" y="f7"/>
                </a:moveTo>
                <a:cubicBezTo>
                  <a:pt x="f8" y="f9"/>
                  <a:pt x="f8" y="f10"/>
                  <a:pt x="f11" y="f10"/>
                </a:cubicBezTo>
                <a:lnTo>
                  <a:pt x="f11" y="f12"/>
                </a:lnTo>
                <a:lnTo>
                  <a:pt x="f5" y="f12"/>
                </a:lnTo>
                <a:close/>
                <a:moveTo>
                  <a:pt x="f13" y="f12"/>
                </a:moveTo>
                <a:lnTo>
                  <a:pt x="f13" y="f14"/>
                </a:lnTo>
                <a:lnTo>
                  <a:pt x="f15" y="f14"/>
                </a:lnTo>
                <a:lnTo>
                  <a:pt x="f15" y="f16"/>
                </a:lnTo>
                <a:cubicBezTo>
                  <a:pt x="f17" y="f16"/>
                  <a:pt x="f11" y="f18"/>
                  <a:pt x="f11" y="f18"/>
                </a:cubicBezTo>
                <a:lnTo>
                  <a:pt x="f11" y="f12"/>
                </a:lnTo>
                <a:close/>
                <a:moveTo>
                  <a:pt x="f19" y="f14"/>
                </a:moveTo>
                <a:lnTo>
                  <a:pt x="f19" y="f5"/>
                </a:lnTo>
                <a:lnTo>
                  <a:pt x="f6" y="f5"/>
                </a:lnTo>
                <a:lnTo>
                  <a:pt x="f6" y="f20"/>
                </a:lnTo>
                <a:cubicBezTo>
                  <a:pt x="f21" y="f20"/>
                  <a:pt x="f15" y="f22"/>
                  <a:pt x="f15" y="f22"/>
                </a:cubicBezTo>
                <a:lnTo>
                  <a:pt x="f15" y="f14"/>
                </a:lnTo>
                <a:close/>
              </a:path>
              <a:path w="21600" h="21600" fill="none">
                <a:moveTo>
                  <a:pt x="f5" y="f12"/>
                </a:moveTo>
                <a:lnTo>
                  <a:pt x="f11" y="f12"/>
                </a:lnTo>
                <a:lnTo>
                  <a:pt x="f11" y="f10"/>
                </a:lnTo>
                <a:cubicBezTo>
                  <a:pt x="f8" y="f10"/>
                  <a:pt x="f8" y="f9"/>
                  <a:pt x="f5" y="f7"/>
                </a:cubicBezTo>
                <a:close/>
                <a:moveTo>
                  <a:pt x="f13" y="f12"/>
                </a:moveTo>
                <a:lnTo>
                  <a:pt x="f13" y="f14"/>
                </a:lnTo>
                <a:lnTo>
                  <a:pt x="f15" y="f14"/>
                </a:lnTo>
                <a:lnTo>
                  <a:pt x="f15" y="f16"/>
                </a:lnTo>
                <a:cubicBezTo>
                  <a:pt x="f17" y="f16"/>
                  <a:pt x="f11" y="f18"/>
                  <a:pt x="f11" y="f18"/>
                </a:cubicBezTo>
                <a:moveTo>
                  <a:pt x="f19" y="f14"/>
                </a:moveTo>
                <a:lnTo>
                  <a:pt x="f19" y="f5"/>
                </a:lnTo>
                <a:lnTo>
                  <a:pt x="f6" y="f5"/>
                </a:lnTo>
                <a:lnTo>
                  <a:pt x="f6" y="f20"/>
                </a:lnTo>
                <a:cubicBezTo>
                  <a:pt x="f21" y="f20"/>
                  <a:pt x="f15" y="f22"/>
                  <a:pt x="f15" y="f22"/>
                </a:cubicBezTo>
              </a:path>
              <a:path w="21600" h="21600" fill="none" stroke="0">
                <a:moveTo>
                  <a:pt x="f5" y="f7"/>
                </a:moveTo>
                <a:cubicBezTo>
                  <a:pt x="f8" y="f9"/>
                  <a:pt x="f8" y="f10"/>
                  <a:pt x="f11" y="f10"/>
                </a:cubicBezTo>
                <a:lnTo>
                  <a:pt x="f11" y="f18"/>
                </a:lnTo>
                <a:cubicBezTo>
                  <a:pt x="f11" y="f18"/>
                  <a:pt x="f17" y="f16"/>
                  <a:pt x="f15" y="f16"/>
                </a:cubicBezTo>
                <a:lnTo>
                  <a:pt x="f15" y="f22"/>
                </a:lnTo>
                <a:cubicBezTo>
                  <a:pt x="f15" y="f22"/>
                  <a:pt x="f21" y="f20"/>
                  <a:pt x="f6" y="f20"/>
                </a:cubicBezTo>
                <a:lnTo>
                  <a:pt x="f6" y="f5"/>
                </a:lnTo>
                <a:lnTo>
                  <a:pt x="f19" y="f5"/>
                </a:lnTo>
                <a:lnTo>
                  <a:pt x="f19" y="f14"/>
                </a:lnTo>
                <a:lnTo>
                  <a:pt x="f13" y="f14"/>
                </a:lnTo>
                <a:lnTo>
                  <a:pt x="f13" y="f12"/>
                </a:lnTo>
                <a:lnTo>
                  <a:pt x="f5" y="f12"/>
                </a:lnTo>
                <a:close/>
              </a:path>
            </a:pathLst>
          </a:custGeom>
          <a:solidFill>
            <a:srgbClr val="B9CDE5">
              <a:alpha val="55000"/>
            </a:srgbClr>
          </a:solidFill>
          <a:ln w="25402" cap="flat">
            <a:solidFill>
              <a:schemeClr val="accent5">
                <a:lumMod val="50000"/>
              </a:schemeClr>
            </a:solidFill>
            <a:prstDash val="solid"/>
            <a:miter/>
          </a:ln>
        </p:spPr>
        <p:txBody>
          <a:bodyPr/>
          <a:lstStyle/>
          <a:p>
            <a:pPr marL="457200" indent="-457200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g-BG" sz="2400" dirty="0" smtClean="0"/>
              <a:t>подпомагане </a:t>
            </a:r>
            <a:r>
              <a:rPr lang="bg-BG" sz="2400" dirty="0"/>
              <a:t>на учениците в техния самостоятелен и осъзнат избор на образование </a:t>
            </a:r>
            <a:r>
              <a:rPr lang="bg-BG" sz="2400" dirty="0" smtClean="0"/>
              <a:t>или </a:t>
            </a:r>
            <a:r>
              <a:rPr lang="bg-BG" sz="2400" dirty="0"/>
              <a:t>професия и осъществяване на връзка между училището и пазара на </a:t>
            </a:r>
            <a:r>
              <a:rPr lang="bg-BG" sz="2400" dirty="0" smtClean="0"/>
              <a:t>труда</a:t>
            </a:r>
            <a:r>
              <a:rPr lang="bg-BG" sz="2400" dirty="0" smtClean="0"/>
              <a:t>;</a:t>
            </a:r>
          </a:p>
          <a:p>
            <a:pPr marL="457200" indent="-457200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g-BG" sz="2400" dirty="0" smtClean="0"/>
              <a:t>информиране </a:t>
            </a:r>
            <a:r>
              <a:rPr lang="bg-BG" sz="2400" dirty="0" smtClean="0"/>
              <a:t>и консултиране на родители; </a:t>
            </a:r>
            <a:endParaRPr lang="bg-BG" sz="2400" dirty="0" smtClean="0"/>
          </a:p>
          <a:p>
            <a:pPr marL="457200" indent="-457200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g-BG" sz="2400" dirty="0" smtClean="0"/>
              <a:t>м</a:t>
            </a:r>
            <a:r>
              <a:rPr lang="bg-BG" sz="2400" dirty="0" smtClean="0"/>
              <a:t>етодическа подкрепа за педагогически специалисти.           </a:t>
            </a:r>
            <a:endParaRPr lang="bg-BG" sz="2400" dirty="0" smtClean="0"/>
          </a:p>
          <a:p>
            <a:pPr marL="457200" indent="-457200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1" kern="0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b="1" dirty="0" smtClean="0"/>
              <a:t>КАРИЕРНО ОРИЕНТИРАНЕ И КОНСУЛТИРАНЕ</a:t>
            </a:r>
            <a:endParaRPr lang="bg-BG" b="1" dirty="0"/>
          </a:p>
        </p:txBody>
      </p:sp>
      <p:sp>
        <p:nvSpPr>
          <p:cNvPr id="7" name="Flowchart: Multidocument 3"/>
          <p:cNvSpPr/>
          <p:nvPr/>
        </p:nvSpPr>
        <p:spPr>
          <a:xfrm>
            <a:off x="6687126" y="1801091"/>
            <a:ext cx="5366329" cy="477981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val 20782"/>
              <a:gd name="f8" fmla="val 9298"/>
              <a:gd name="f9" fmla="val 23542"/>
              <a:gd name="f10" fmla="val 18022"/>
              <a:gd name="f11" fmla="val 18595"/>
              <a:gd name="f12" fmla="val 3675"/>
              <a:gd name="f13" fmla="val 1532"/>
              <a:gd name="f14" fmla="val 1815"/>
              <a:gd name="f15" fmla="val 20000"/>
              <a:gd name="f16" fmla="val 16252"/>
              <a:gd name="f17" fmla="val 19298"/>
              <a:gd name="f18" fmla="val 16352"/>
              <a:gd name="f19" fmla="val 2972"/>
              <a:gd name="f20" fmla="val 14392"/>
              <a:gd name="f21" fmla="val 20800"/>
              <a:gd name="f22" fmla="val 14467"/>
              <a:gd name="f23" fmla="+- 0 0 -360"/>
              <a:gd name="f24" fmla="+- 0 0 -180"/>
              <a:gd name="f25" fmla="*/ f3 1 21600"/>
              <a:gd name="f26" fmla="*/ f4 1 21600"/>
              <a:gd name="f27" fmla="+- f6 0 f5"/>
              <a:gd name="f28" fmla="*/ f23 f0 1"/>
              <a:gd name="f29" fmla="*/ f24 f0 1"/>
              <a:gd name="f30" fmla="*/ f27 1 21600"/>
              <a:gd name="f31" fmla="*/ f27 3675 1"/>
              <a:gd name="f32" fmla="*/ f27 20782 1"/>
              <a:gd name="f33" fmla="*/ f27 9298 1"/>
              <a:gd name="f34" fmla="*/ f27 12286 1"/>
              <a:gd name="f35" fmla="*/ f27 18595 1"/>
              <a:gd name="f36" fmla="*/ f28 1 f2"/>
              <a:gd name="f37" fmla="*/ f29 1 f2"/>
              <a:gd name="f38" fmla="*/ f31 1 21600"/>
              <a:gd name="f39" fmla="*/ f32 1 21600"/>
              <a:gd name="f40" fmla="*/ f33 1 21600"/>
              <a:gd name="f41" fmla="*/ f34 1 21600"/>
              <a:gd name="f42" fmla="*/ f35 1 21600"/>
              <a:gd name="f43" fmla="*/ f5 1 f30"/>
              <a:gd name="f44" fmla="+- f36 0 f1"/>
              <a:gd name="f45" fmla="+- f37 0 f1"/>
              <a:gd name="f46" fmla="*/ f41 1 f30"/>
              <a:gd name="f47" fmla="*/ f40 1 f30"/>
              <a:gd name="f48" fmla="*/ f39 1 f30"/>
              <a:gd name="f49" fmla="*/ f42 1 f30"/>
              <a:gd name="f50" fmla="*/ f38 1 f30"/>
              <a:gd name="f51" fmla="*/ f43 f25 1"/>
              <a:gd name="f52" fmla="*/ f43 f26 1"/>
              <a:gd name="f53" fmla="*/ f49 f25 1"/>
              <a:gd name="f54" fmla="*/ f48 f26 1"/>
              <a:gd name="f55" fmla="*/ f50 f26 1"/>
              <a:gd name="f56" fmla="*/ f46 f25 1"/>
              <a:gd name="f57" fmla="*/ f47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4">
                <a:pos x="f56" y="f52"/>
              </a:cxn>
              <a:cxn ang="f45">
                <a:pos x="f57" y="f54"/>
              </a:cxn>
            </a:cxnLst>
            <a:rect l="f51" t="f55" r="f53" b="f54"/>
            <a:pathLst>
              <a:path w="21600" h="21600" stroke="0">
                <a:moveTo>
                  <a:pt x="f5" y="f7"/>
                </a:moveTo>
                <a:cubicBezTo>
                  <a:pt x="f8" y="f9"/>
                  <a:pt x="f8" y="f10"/>
                  <a:pt x="f11" y="f10"/>
                </a:cubicBezTo>
                <a:lnTo>
                  <a:pt x="f11" y="f12"/>
                </a:lnTo>
                <a:lnTo>
                  <a:pt x="f5" y="f12"/>
                </a:lnTo>
                <a:close/>
                <a:moveTo>
                  <a:pt x="f13" y="f12"/>
                </a:moveTo>
                <a:lnTo>
                  <a:pt x="f13" y="f14"/>
                </a:lnTo>
                <a:lnTo>
                  <a:pt x="f15" y="f14"/>
                </a:lnTo>
                <a:lnTo>
                  <a:pt x="f15" y="f16"/>
                </a:lnTo>
                <a:cubicBezTo>
                  <a:pt x="f17" y="f16"/>
                  <a:pt x="f11" y="f18"/>
                  <a:pt x="f11" y="f18"/>
                </a:cubicBezTo>
                <a:lnTo>
                  <a:pt x="f11" y="f12"/>
                </a:lnTo>
                <a:close/>
                <a:moveTo>
                  <a:pt x="f19" y="f14"/>
                </a:moveTo>
                <a:lnTo>
                  <a:pt x="f19" y="f5"/>
                </a:lnTo>
                <a:lnTo>
                  <a:pt x="f6" y="f5"/>
                </a:lnTo>
                <a:lnTo>
                  <a:pt x="f6" y="f20"/>
                </a:lnTo>
                <a:cubicBezTo>
                  <a:pt x="f21" y="f20"/>
                  <a:pt x="f15" y="f22"/>
                  <a:pt x="f15" y="f22"/>
                </a:cubicBezTo>
                <a:lnTo>
                  <a:pt x="f15" y="f14"/>
                </a:lnTo>
                <a:close/>
              </a:path>
              <a:path w="21600" h="21600" fill="none">
                <a:moveTo>
                  <a:pt x="f5" y="f12"/>
                </a:moveTo>
                <a:lnTo>
                  <a:pt x="f11" y="f12"/>
                </a:lnTo>
                <a:lnTo>
                  <a:pt x="f11" y="f10"/>
                </a:lnTo>
                <a:cubicBezTo>
                  <a:pt x="f8" y="f10"/>
                  <a:pt x="f8" y="f9"/>
                  <a:pt x="f5" y="f7"/>
                </a:cubicBezTo>
                <a:close/>
                <a:moveTo>
                  <a:pt x="f13" y="f12"/>
                </a:moveTo>
                <a:lnTo>
                  <a:pt x="f13" y="f14"/>
                </a:lnTo>
                <a:lnTo>
                  <a:pt x="f15" y="f14"/>
                </a:lnTo>
                <a:lnTo>
                  <a:pt x="f15" y="f16"/>
                </a:lnTo>
                <a:cubicBezTo>
                  <a:pt x="f17" y="f16"/>
                  <a:pt x="f11" y="f18"/>
                  <a:pt x="f11" y="f18"/>
                </a:cubicBezTo>
                <a:moveTo>
                  <a:pt x="f19" y="f14"/>
                </a:moveTo>
                <a:lnTo>
                  <a:pt x="f19" y="f5"/>
                </a:lnTo>
                <a:lnTo>
                  <a:pt x="f6" y="f5"/>
                </a:lnTo>
                <a:lnTo>
                  <a:pt x="f6" y="f20"/>
                </a:lnTo>
                <a:cubicBezTo>
                  <a:pt x="f21" y="f20"/>
                  <a:pt x="f15" y="f22"/>
                  <a:pt x="f15" y="f22"/>
                </a:cubicBezTo>
              </a:path>
              <a:path w="21600" h="21600" fill="none" stroke="0">
                <a:moveTo>
                  <a:pt x="f5" y="f7"/>
                </a:moveTo>
                <a:cubicBezTo>
                  <a:pt x="f8" y="f9"/>
                  <a:pt x="f8" y="f10"/>
                  <a:pt x="f11" y="f10"/>
                </a:cubicBezTo>
                <a:lnTo>
                  <a:pt x="f11" y="f18"/>
                </a:lnTo>
                <a:cubicBezTo>
                  <a:pt x="f11" y="f18"/>
                  <a:pt x="f17" y="f16"/>
                  <a:pt x="f15" y="f16"/>
                </a:cubicBezTo>
                <a:lnTo>
                  <a:pt x="f15" y="f22"/>
                </a:lnTo>
                <a:cubicBezTo>
                  <a:pt x="f15" y="f22"/>
                  <a:pt x="f21" y="f20"/>
                  <a:pt x="f6" y="f20"/>
                </a:cubicBezTo>
                <a:lnTo>
                  <a:pt x="f6" y="f5"/>
                </a:lnTo>
                <a:lnTo>
                  <a:pt x="f19" y="f5"/>
                </a:lnTo>
                <a:lnTo>
                  <a:pt x="f19" y="f14"/>
                </a:lnTo>
                <a:lnTo>
                  <a:pt x="f13" y="f14"/>
                </a:lnTo>
                <a:lnTo>
                  <a:pt x="f13" y="f12"/>
                </a:lnTo>
                <a:lnTo>
                  <a:pt x="f5" y="f12"/>
                </a:lnTo>
                <a:close/>
              </a:path>
            </a:pathLst>
          </a:custGeom>
          <a:solidFill>
            <a:srgbClr val="B9CDE5">
              <a:alpha val="55000"/>
            </a:srgbClr>
          </a:solidFill>
          <a:ln w="25402" cap="flat">
            <a:solidFill>
              <a:schemeClr val="accent5">
                <a:lumMod val="50000"/>
              </a:schemeClr>
            </a:solidFill>
            <a:prstDash val="solid"/>
            <a:miter/>
          </a:ln>
        </p:spPr>
        <p:txBody>
          <a:bodyPr/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g-BG" sz="2400" kern="0" dirty="0">
                <a:solidFill>
                  <a:srgbClr val="000000"/>
                </a:solidFill>
              </a:rPr>
              <a:t>групови обучения;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g-BG" sz="2400" kern="0" dirty="0">
                <a:solidFill>
                  <a:srgbClr val="000000"/>
                </a:solidFill>
              </a:rPr>
              <a:t>индивидуално консултиране</a:t>
            </a:r>
            <a:r>
              <a:rPr lang="bg-BG" sz="2400" kern="0" dirty="0" smtClean="0">
                <a:solidFill>
                  <a:srgbClr val="000000"/>
                </a:solidFill>
              </a:rPr>
              <a:t>;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g-BG" sz="2400" kern="0" dirty="0">
                <a:solidFill>
                  <a:srgbClr val="000000"/>
                </a:solidFill>
              </a:rPr>
              <a:t>и</a:t>
            </a:r>
            <a:r>
              <a:rPr lang="bg-BG" sz="2400" kern="0" dirty="0" smtClean="0">
                <a:solidFill>
                  <a:srgbClr val="000000"/>
                </a:solidFill>
              </a:rPr>
              <a:t>нформиране;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g-BG" sz="2400" kern="0" dirty="0">
                <a:solidFill>
                  <a:srgbClr val="000000"/>
                </a:solidFill>
              </a:rPr>
              <a:t>д</a:t>
            </a:r>
            <a:r>
              <a:rPr lang="bg-BG" sz="2400" kern="0" dirty="0" smtClean="0">
                <a:solidFill>
                  <a:srgbClr val="000000"/>
                </a:solidFill>
              </a:rPr>
              <a:t>иагностична работа;</a:t>
            </a:r>
            <a:endParaRPr lang="bg-BG" sz="2400" kern="0" dirty="0">
              <a:solidFill>
                <a:srgbClr val="000000"/>
              </a:solidFill>
            </a:endParaRPr>
          </a:p>
          <a:p>
            <a:pPr marL="457200" indent="-457200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g-BG" sz="2400" dirty="0" smtClean="0"/>
              <a:t>кариерни форуми</a:t>
            </a:r>
            <a:r>
              <a:rPr lang="bg-BG" sz="2400" dirty="0"/>
              <a:t>, семинари, </a:t>
            </a:r>
            <a:r>
              <a:rPr lang="bg-BG" sz="2400" dirty="0" err="1"/>
              <a:t>професиографски</a:t>
            </a:r>
            <a:r>
              <a:rPr lang="bg-BG" sz="2400" dirty="0"/>
              <a:t> екскурзии, състезания, изложения и др.</a:t>
            </a:r>
            <a:endParaRPr lang="bg-BG" sz="2400" kern="0" dirty="0">
              <a:solidFill>
                <a:srgbClr val="000000"/>
              </a:solidFill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g-BG" sz="2400" kern="0" dirty="0">
                <a:solidFill>
                  <a:srgbClr val="000000"/>
                </a:solidFill>
              </a:rPr>
              <a:t>с</a:t>
            </a:r>
            <a:r>
              <a:rPr lang="bg-BG" sz="2400" kern="0" dirty="0" smtClean="0">
                <a:solidFill>
                  <a:srgbClr val="000000"/>
                </a:solidFill>
              </a:rPr>
              <a:t>рещи с  </a:t>
            </a:r>
            <a:r>
              <a:rPr lang="bg-BG" sz="2400" kern="0" dirty="0">
                <a:solidFill>
                  <a:srgbClr val="000000"/>
                </a:solidFill>
              </a:rPr>
              <a:t>успешни </a:t>
            </a:r>
            <a:r>
              <a:rPr lang="bg-BG" sz="2400" kern="0" dirty="0" smtClean="0">
                <a:solidFill>
                  <a:srgbClr val="000000"/>
                </a:solidFill>
              </a:rPr>
              <a:t>професионалисти</a:t>
            </a:r>
            <a:endParaRPr lang="bg-BG" sz="3200" kern="0" dirty="0" smtClean="0">
              <a:solidFill>
                <a:srgbClr val="000000"/>
              </a:solidFill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800" b="1" kern="0" dirty="0">
              <a:solidFill>
                <a:srgbClr val="C00000"/>
              </a:solidFill>
              <a:latin typeface="Calibri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bg-BG" sz="2800" b="1" kern="0" dirty="0">
              <a:solidFill>
                <a:srgbClr val="C00000"/>
              </a:solidFill>
              <a:latin typeface="Calibri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800" b="1" kern="0" dirty="0">
              <a:solidFill>
                <a:srgbClr val="C00000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382" y="263236"/>
            <a:ext cx="10806545" cy="1274619"/>
          </a:xfrm>
        </p:spPr>
        <p:txBody>
          <a:bodyPr>
            <a:noAutofit/>
          </a:bodyPr>
          <a:lstStyle/>
          <a:p>
            <a:pPr algn="ctr"/>
            <a:r>
              <a:rPr lang="ru-RU" sz="4400" b="1" i="0" dirty="0" smtClean="0">
                <a:solidFill>
                  <a:srgbClr val="212529"/>
                </a:solidFill>
                <a:effectLst/>
              </a:rPr>
              <a:t/>
            </a:r>
            <a:br>
              <a:rPr lang="ru-RU" sz="4400" b="1" i="0" dirty="0" smtClean="0">
                <a:solidFill>
                  <a:srgbClr val="212529"/>
                </a:solidFill>
                <a:effectLst/>
              </a:rPr>
            </a:br>
            <a:r>
              <a:rPr lang="ru-RU" sz="4400" b="1" dirty="0" smtClean="0">
                <a:solidFill>
                  <a:srgbClr val="212529"/>
                </a:solidFill>
              </a:rPr>
              <a:t/>
            </a:r>
            <a:br>
              <a:rPr lang="ru-RU" sz="4400" b="1" dirty="0" smtClean="0">
                <a:solidFill>
                  <a:srgbClr val="212529"/>
                </a:solidFill>
              </a:rPr>
            </a:br>
            <a:r>
              <a:rPr lang="ru-RU" sz="4400" b="1" i="0" dirty="0" smtClean="0">
                <a:solidFill>
                  <a:srgbClr val="212529"/>
                </a:solidFill>
                <a:effectLst/>
              </a:rPr>
              <a:t>ДИГИТАЛНА ТРАНСФОРМАЦИЯ В КАРИЕРНОТО ОРИЕНТИРАНЕ</a:t>
            </a:r>
            <a:endParaRPr lang="bg-BG" sz="4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766939">
            <a:off x="7342909" y="2490083"/>
            <a:ext cx="4087851" cy="3066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/>
          <p:cNvSpPr/>
          <p:nvPr/>
        </p:nvSpPr>
        <p:spPr>
          <a:xfrm>
            <a:off x="318654" y="2272146"/>
            <a:ext cx="816032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g-BG" sz="3200" dirty="0" smtClean="0"/>
              <a:t>потребителите на образователния продукт са в </a:t>
            </a:r>
            <a:r>
              <a:rPr lang="bg-BG" sz="3200" dirty="0"/>
              <a:t>интернет – </a:t>
            </a:r>
            <a:r>
              <a:rPr lang="en-US" sz="3200" dirty="0" smtClean="0"/>
              <a:t>Z</a:t>
            </a:r>
            <a:r>
              <a:rPr lang="bg-BG" sz="3200" dirty="0" smtClean="0"/>
              <a:t>;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g-BG" sz="3200" dirty="0" smtClean="0"/>
              <a:t>,,дигитално поколение“ – Алфа;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200" dirty="0" smtClean="0"/>
              <a:t>COVID – </a:t>
            </a:r>
            <a:r>
              <a:rPr lang="en-US" sz="3200" dirty="0" smtClean="0"/>
              <a:t>19;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g-BG" sz="3200" dirty="0" smtClean="0"/>
              <a:t>осъзнатата необходимост без алтернатива.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xmlns="" val="7609600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645700" y="1578844"/>
            <a:ext cx="7667027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2400" dirty="0" smtClean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37309" y="253281"/>
            <a:ext cx="111251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rgbClr val="212529"/>
                </a:solidFill>
              </a:rPr>
              <a:t>ДИГИТАЛНА ТРАНСФОРМАЦИЯ В КАРИЕРНОТО ОРИЕНТИРАНЕ</a:t>
            </a:r>
            <a:endParaRPr lang="bg-BG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140447">
            <a:off x="8335075" y="2571606"/>
            <a:ext cx="3478932" cy="2925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374073" y="1551709"/>
            <a:ext cx="821574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g-BG" sz="3200" dirty="0"/>
              <a:t>п</a:t>
            </a:r>
            <a:r>
              <a:rPr lang="bg-BG" sz="3200" dirty="0" smtClean="0"/>
              <a:t>овишаване на квалификацията на кариерните консултанти за работа в дигитална среда;</a:t>
            </a:r>
          </a:p>
          <a:p>
            <a:pPr marL="457200" lvl="0" indent="-457200">
              <a:buFont typeface="Wingdings" panose="05000000000000000000" pitchFamily="2" charset="2"/>
              <a:buChar char="q"/>
            </a:pPr>
            <a:r>
              <a:rPr lang="bg-BG" sz="3200" dirty="0"/>
              <a:t>р</a:t>
            </a:r>
            <a:r>
              <a:rPr lang="bg-BG" sz="3200" dirty="0" smtClean="0"/>
              <a:t>азвиване на уменията за консултиране в онлайн среда;</a:t>
            </a:r>
          </a:p>
          <a:p>
            <a:pPr marL="457200" lvl="0" indent="-457200">
              <a:buFont typeface="Wingdings" panose="05000000000000000000" pitchFamily="2" charset="2"/>
              <a:buChar char="q"/>
            </a:pPr>
            <a:r>
              <a:rPr lang="bg-BG" sz="3200" dirty="0"/>
              <a:t>у</a:t>
            </a:r>
            <a:r>
              <a:rPr lang="bg-BG" sz="3200" dirty="0" smtClean="0"/>
              <a:t>съвършенстване на уменията за разработка и използване на дигитално учебно съдържание;</a:t>
            </a:r>
          </a:p>
          <a:p>
            <a:pPr marL="457200" lvl="0" indent="-457200">
              <a:buFont typeface="Wingdings" panose="05000000000000000000" pitchFamily="2" charset="2"/>
              <a:buChar char="q"/>
            </a:pPr>
            <a:r>
              <a:rPr lang="bg-BG" sz="3200" dirty="0"/>
              <a:t>с</a:t>
            </a:r>
            <a:r>
              <a:rPr lang="bg-BG" sz="3200" dirty="0" smtClean="0"/>
              <a:t>ъздаване на условия за обучение с дигитални технологии в центъра.</a:t>
            </a:r>
          </a:p>
        </p:txBody>
      </p:sp>
    </p:spTree>
    <p:extLst>
      <p:ext uri="{BB962C8B-B14F-4D97-AF65-F5344CB8AC3E}">
        <p14:creationId xmlns:p14="http://schemas.microsoft.com/office/powerpoint/2010/main" xmlns="" val="3020254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418" y="328549"/>
            <a:ext cx="10044546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212529"/>
                </a:solidFill>
              </a:rPr>
              <a:t>ИНОВАЦИИ В КАРИЕРНОТО ОРИЕНТИРАНЕ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64356"/>
            <a:ext cx="7807036" cy="4987426"/>
          </a:xfrm>
        </p:spPr>
        <p:txBody>
          <a:bodyPr>
            <a:normAutofit fontScale="92500" lnSpcReduction="10000"/>
          </a:bodyPr>
          <a:lstStyle/>
          <a:p>
            <a:pPr lvl="0">
              <a:buFont typeface="Wingdings" panose="05000000000000000000" pitchFamily="2" charset="2"/>
              <a:buChar char="q"/>
            </a:pPr>
            <a:r>
              <a:rPr lang="bg-BG" dirty="0" smtClean="0"/>
              <a:t> </a:t>
            </a:r>
            <a:r>
              <a:rPr lang="bg-BG" sz="3500" dirty="0" smtClean="0"/>
              <a:t>прилагане на нови образователни модели, интерактивни методи и кариерни практики в обучението;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bg-BG" sz="3500" dirty="0" smtClean="0"/>
              <a:t> разработване на нови образователни </a:t>
            </a:r>
            <a:r>
              <a:rPr lang="en-US" sz="3500" dirty="0" smtClean="0"/>
              <a:t>   </a:t>
            </a:r>
            <a:r>
              <a:rPr lang="bg-BG" sz="3500" dirty="0" smtClean="0"/>
              <a:t>форми </a:t>
            </a:r>
            <a:r>
              <a:rPr lang="bg-BG" sz="3500" dirty="0" smtClean="0"/>
              <a:t>за повишаване равнището на успеваемостта на учениците;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bg-BG" sz="3500" dirty="0" smtClean="0"/>
              <a:t> изготвяне на интерактивни материали </a:t>
            </a:r>
            <a:r>
              <a:rPr lang="en-US" sz="3500" dirty="0" smtClean="0"/>
              <a:t>  </a:t>
            </a:r>
            <a:r>
              <a:rPr lang="bg-BG" sz="3500" dirty="0" smtClean="0"/>
              <a:t>по </a:t>
            </a:r>
            <a:r>
              <a:rPr lang="bg-BG" sz="3500" dirty="0" smtClean="0"/>
              <a:t>кариерно ориентиране;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bg-BG" sz="3500" dirty="0" smtClean="0"/>
              <a:t> обзавеждане на ЦКО със съвременно оборудване за работа с дигитално учебно съдържание.</a:t>
            </a:r>
            <a:endParaRPr lang="bg-BG" sz="3500" dirty="0"/>
          </a:p>
        </p:txBody>
      </p:sp>
      <p:pic>
        <p:nvPicPr>
          <p:cNvPr id="5" name="Picture 10" descr="A picture containing text, person&#10;&#10;Description automatically generated">
            <a:extLst>
              <a:ext uri="{FF2B5EF4-FFF2-40B4-BE49-F238E27FC236}">
                <a16:creationId xmlns:a16="http://schemas.microsoft.com/office/drawing/2014/main" xmlns="" id="{D1EB6999-DCBC-4A37-9984-8325E959DC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xmlns="" r:id=""/>
              </a:ext>
            </a:extLst>
          </a:blip>
          <a:srcRect l="20113" r="7722" b="-3"/>
          <a:stretch/>
        </p:blipFill>
        <p:spPr>
          <a:xfrm rot="1333111">
            <a:off x="8386697" y="2762704"/>
            <a:ext cx="3458023" cy="25157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5391611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364" y="166255"/>
            <a:ext cx="11388436" cy="1524433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/>
              <a:t>10 -те най-използвани платформи и социални мрежи за онлайн кариерно ориентиране</a:t>
            </a:r>
            <a:endParaRPr lang="bg-BG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50390" y="1620982"/>
            <a:ext cx="10870555" cy="49737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q"/>
            </a:pPr>
            <a:r>
              <a:rPr lang="ru-RU" dirty="0" smtClean="0"/>
              <a:t> НПКОУ- </a:t>
            </a:r>
            <a:r>
              <a:rPr lang="ru-RU" dirty="0" smtClean="0"/>
              <a:t>въпросници, интерактивни </a:t>
            </a:r>
            <a:r>
              <a:rPr lang="ru-RU" dirty="0" smtClean="0"/>
              <a:t>упражнени</a:t>
            </a:r>
            <a:r>
              <a:rPr lang="bg-BG" dirty="0" smtClean="0"/>
              <a:t>я</a:t>
            </a:r>
            <a:r>
              <a:rPr lang="ru-RU" dirty="0" smtClean="0"/>
              <a:t>, </a:t>
            </a:r>
            <a:r>
              <a:rPr lang="ru-RU" dirty="0" smtClean="0"/>
              <a:t>тематични филми; 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MS </a:t>
            </a:r>
            <a:r>
              <a:rPr lang="ru-RU" dirty="0" smtClean="0"/>
              <a:t>Teams; 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Facebook</a:t>
            </a:r>
            <a:r>
              <a:rPr lang="bg-BG" dirty="0" smtClean="0"/>
              <a:t>;</a:t>
            </a:r>
          </a:p>
          <a:p>
            <a:pPr>
              <a:buFont typeface="Wingdings" pitchFamily="2" charset="2"/>
              <a:buChar char="q"/>
            </a:pPr>
            <a:r>
              <a:rPr lang="bg-BG" dirty="0" smtClean="0"/>
              <a:t> </a:t>
            </a:r>
            <a:r>
              <a:rPr lang="en-US" dirty="0" err="1" smtClean="0"/>
              <a:t>Instagram</a:t>
            </a:r>
            <a:r>
              <a:rPr lang="bg-BG" dirty="0" smtClean="0"/>
              <a:t>;</a:t>
            </a:r>
          </a:p>
          <a:p>
            <a:pPr>
              <a:buFont typeface="Wingdings" pitchFamily="2" charset="2"/>
              <a:buChar char="q"/>
            </a:pPr>
            <a:r>
              <a:rPr lang="bg-BG" dirty="0" smtClean="0"/>
              <a:t> </a:t>
            </a:r>
            <a:r>
              <a:rPr lang="en-US" dirty="0" smtClean="0"/>
              <a:t>E-mail</a:t>
            </a:r>
            <a:r>
              <a:rPr lang="bg-BG" dirty="0" smtClean="0"/>
              <a:t>;</a:t>
            </a:r>
            <a:endParaRPr lang="ru-RU" dirty="0" smtClean="0"/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Zoom</a:t>
            </a:r>
            <a:r>
              <a:rPr lang="ru-RU" dirty="0" smtClean="0"/>
              <a:t>;</a:t>
            </a:r>
          </a:p>
          <a:p>
            <a:pPr>
              <a:buFont typeface="Wingdings" pitchFamily="2" charset="2"/>
              <a:buChar char="q"/>
            </a:pPr>
            <a:r>
              <a:rPr lang="bg-BG" dirty="0" smtClean="0"/>
              <a:t> </a:t>
            </a:r>
            <a:r>
              <a:rPr lang="en-US" dirty="0" err="1" smtClean="0"/>
              <a:t>Viber</a:t>
            </a:r>
            <a:r>
              <a:rPr lang="bg-BG" dirty="0" smtClean="0"/>
              <a:t>;</a:t>
            </a:r>
          </a:p>
          <a:p>
            <a:pPr>
              <a:buFont typeface="Wingdings" pitchFamily="2" charset="2"/>
              <a:buChar char="q"/>
            </a:pPr>
            <a:r>
              <a:rPr lang="bg-BG" dirty="0" smtClean="0"/>
              <a:t> </a:t>
            </a:r>
            <a:r>
              <a:rPr lang="en-US" dirty="0" smtClean="0"/>
              <a:t>You </a:t>
            </a:r>
            <a:r>
              <a:rPr lang="en-US" dirty="0" smtClean="0"/>
              <a:t>Tube</a:t>
            </a:r>
            <a:r>
              <a:rPr lang="bg-BG" dirty="0" smtClean="0"/>
              <a:t>;</a:t>
            </a:r>
          </a:p>
          <a:p>
            <a:pPr>
              <a:buFont typeface="Wingdings" pitchFamily="2" charset="2"/>
              <a:buChar char="q"/>
            </a:pPr>
            <a:r>
              <a:rPr lang="bg-BG" dirty="0" smtClean="0"/>
              <a:t> </a:t>
            </a:r>
            <a:r>
              <a:rPr lang="en-US" dirty="0" smtClean="0"/>
              <a:t>Google </a:t>
            </a:r>
            <a:r>
              <a:rPr lang="en-US" dirty="0" smtClean="0"/>
              <a:t>Apps</a:t>
            </a:r>
            <a:r>
              <a:rPr lang="bg-BG" dirty="0" smtClean="0"/>
              <a:t>;</a:t>
            </a: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bg-BG" dirty="0" smtClean="0"/>
              <a:t> </a:t>
            </a:r>
            <a:r>
              <a:rPr lang="en-US" dirty="0" err="1" smtClean="0"/>
              <a:t>Whats</a:t>
            </a:r>
            <a:r>
              <a:rPr lang="bg-BG" dirty="0" smtClean="0"/>
              <a:t> </a:t>
            </a:r>
            <a:r>
              <a:rPr lang="en-US" dirty="0" smtClean="0"/>
              <a:t>App</a:t>
            </a:r>
            <a:r>
              <a:rPr lang="bg-BG" dirty="0" smtClean="0"/>
              <a:t>.</a:t>
            </a:r>
            <a:endParaRPr lang="en-US" dirty="0" smtClean="0"/>
          </a:p>
        </p:txBody>
      </p:sp>
      <p:pic>
        <p:nvPicPr>
          <p:cNvPr id="7" name="Картина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7489" y="2189018"/>
            <a:ext cx="8582001" cy="43981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856420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891" y="157861"/>
            <a:ext cx="11180618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212529"/>
                </a:solidFill>
              </a:rPr>
              <a:t>ДИГИТАЛНА ТРАНСФОРМАЦИЯ В КАРИЕРНОТО ОРИЕНТИРАНЕ</a:t>
            </a:r>
            <a:endParaRPr lang="bg-BG" b="1" dirty="0"/>
          </a:p>
        </p:txBody>
      </p:sp>
      <p:cxnSp>
        <p:nvCxnSpPr>
          <p:cNvPr id="7" name="Google Shape;294;p34"/>
          <p:cNvCxnSpPr/>
          <p:nvPr/>
        </p:nvCxnSpPr>
        <p:spPr>
          <a:xfrm rot="10800000" flipH="1">
            <a:off x="7353067" y="3135975"/>
            <a:ext cx="1431232" cy="2335640"/>
          </a:xfrm>
          <a:prstGeom prst="straightConnector1">
            <a:avLst/>
          </a:prstGeom>
          <a:noFill/>
          <a:ln w="38100" cap="flat" cmpd="sng">
            <a:solidFill>
              <a:srgbClr val="797B4F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8" name="Google Shape;295;p34"/>
          <p:cNvCxnSpPr/>
          <p:nvPr/>
        </p:nvCxnSpPr>
        <p:spPr>
          <a:xfrm rot="10800000">
            <a:off x="7057984" y="3999353"/>
            <a:ext cx="295083" cy="1472264"/>
          </a:xfrm>
          <a:prstGeom prst="straightConnector1">
            <a:avLst/>
          </a:prstGeom>
          <a:noFill/>
          <a:ln w="38100" cap="flat" cmpd="sng">
            <a:solidFill>
              <a:srgbClr val="797B4F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9" name="Google Shape;296;p34"/>
          <p:cNvCxnSpPr/>
          <p:nvPr/>
        </p:nvCxnSpPr>
        <p:spPr>
          <a:xfrm rot="10800000">
            <a:off x="5739009" y="4694007"/>
            <a:ext cx="1542656" cy="777608"/>
          </a:xfrm>
          <a:prstGeom prst="straightConnector1">
            <a:avLst/>
          </a:prstGeom>
          <a:noFill/>
          <a:ln w="38100" cap="flat" cmpd="sng">
            <a:solidFill>
              <a:srgbClr val="797B4F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10" name="Google Shape;300;p34"/>
          <p:cNvSpPr/>
          <p:nvPr/>
        </p:nvSpPr>
        <p:spPr>
          <a:xfrm>
            <a:off x="6384032" y="4573984"/>
            <a:ext cx="1795264" cy="1795264"/>
          </a:xfrm>
          <a:prstGeom prst="ellipse">
            <a:avLst/>
          </a:prstGeom>
          <a:solidFill>
            <a:srgbClr val="797B4F"/>
          </a:solidFill>
          <a:ln>
            <a:noFill/>
          </a:ln>
        </p:spPr>
        <p:txBody>
          <a:bodyPr spcFirstLastPara="1" wrap="square" lIns="121897" tIns="60932" rIns="121897" bIns="60932" anchor="ctr" anchorCtr="0">
            <a:noAutofit/>
          </a:bodyPr>
          <a:lstStyle/>
          <a:p>
            <a:pPr algn="ctr"/>
            <a:endParaRPr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301;p34"/>
          <p:cNvSpPr/>
          <p:nvPr/>
        </p:nvSpPr>
        <p:spPr>
          <a:xfrm>
            <a:off x="8487465" y="1939780"/>
            <a:ext cx="1152128" cy="1152128"/>
          </a:xfrm>
          <a:prstGeom prst="ellipse">
            <a:avLst/>
          </a:prstGeom>
          <a:solidFill>
            <a:srgbClr val="797B4F">
              <a:alpha val="80000"/>
            </a:srgbClr>
          </a:solidFill>
          <a:ln>
            <a:noFill/>
          </a:ln>
        </p:spPr>
        <p:txBody>
          <a:bodyPr spcFirstLastPara="1" wrap="square" lIns="121897" tIns="60932" rIns="121897" bIns="60932" anchor="ctr" anchorCtr="0">
            <a:noAutofit/>
          </a:bodyPr>
          <a:lstStyle/>
          <a:p>
            <a:pPr algn="ctr"/>
            <a:endParaRPr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302;p34"/>
          <p:cNvSpPr/>
          <p:nvPr/>
        </p:nvSpPr>
        <p:spPr>
          <a:xfrm>
            <a:off x="4755607" y="3710604"/>
            <a:ext cx="1152128" cy="1152128"/>
          </a:xfrm>
          <a:prstGeom prst="ellipse">
            <a:avLst/>
          </a:prstGeom>
          <a:noFill/>
          <a:ln w="25400" cap="flat" cmpd="sng">
            <a:solidFill>
              <a:srgbClr val="797B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60932" rIns="121897" bIns="60932" anchor="ctr" anchorCtr="0">
            <a:noAutofit/>
          </a:bodyPr>
          <a:lstStyle/>
          <a:p>
            <a:pPr algn="ctr"/>
            <a:endParaRPr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303;p34"/>
          <p:cNvSpPr/>
          <p:nvPr/>
        </p:nvSpPr>
        <p:spPr>
          <a:xfrm>
            <a:off x="6481920" y="2847225"/>
            <a:ext cx="1152128" cy="1152128"/>
          </a:xfrm>
          <a:prstGeom prst="ellipse">
            <a:avLst/>
          </a:prstGeom>
          <a:solidFill>
            <a:srgbClr val="797B4F">
              <a:alpha val="80000"/>
            </a:srgbClr>
          </a:solidFill>
          <a:ln>
            <a:noFill/>
          </a:ln>
        </p:spPr>
        <p:txBody>
          <a:bodyPr spcFirstLastPara="1" wrap="square" lIns="121897" tIns="60932" rIns="121897" bIns="60932" anchor="ctr" anchorCtr="0">
            <a:noAutofit/>
          </a:bodyPr>
          <a:lstStyle/>
          <a:p>
            <a:pPr algn="ctr"/>
            <a:endParaRPr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305;p34"/>
          <p:cNvSpPr/>
          <p:nvPr/>
        </p:nvSpPr>
        <p:spPr>
          <a:xfrm rot="-5400000">
            <a:off x="6918532" y="5078538"/>
            <a:ext cx="726265" cy="786156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52114" y="23995"/>
                </a:moveTo>
                <a:lnTo>
                  <a:pt x="26681" y="59999"/>
                </a:lnTo>
                <a:lnTo>
                  <a:pt x="52114" y="96003"/>
                </a:lnTo>
                <a:lnTo>
                  <a:pt x="25433" y="96003"/>
                </a:lnTo>
                <a:lnTo>
                  <a:pt x="0" y="59999"/>
                </a:lnTo>
                <a:lnTo>
                  <a:pt x="25433" y="23995"/>
                </a:lnTo>
                <a:close/>
                <a:moveTo>
                  <a:pt x="119999" y="60000"/>
                </a:moveTo>
                <a:lnTo>
                  <a:pt x="76696" y="120000"/>
                </a:lnTo>
                <a:lnTo>
                  <a:pt x="71450" y="112731"/>
                </a:lnTo>
                <a:lnTo>
                  <a:pt x="44503" y="112731"/>
                </a:lnTo>
                <a:cubicBezTo>
                  <a:pt x="43660" y="114688"/>
                  <a:pt x="41587" y="116065"/>
                  <a:pt x="39167" y="116065"/>
                </a:cubicBezTo>
                <a:cubicBezTo>
                  <a:pt x="37038" y="116065"/>
                  <a:pt x="35178" y="115000"/>
                  <a:pt x="34259" y="113372"/>
                </a:cubicBezTo>
                <a:lnTo>
                  <a:pt x="12122" y="117398"/>
                </a:lnTo>
                <a:lnTo>
                  <a:pt x="12122" y="104063"/>
                </a:lnTo>
                <a:lnTo>
                  <a:pt x="34259" y="108089"/>
                </a:lnTo>
                <a:cubicBezTo>
                  <a:pt x="35178" y="106461"/>
                  <a:pt x="37038" y="105397"/>
                  <a:pt x="39167" y="105397"/>
                </a:cubicBezTo>
                <a:cubicBezTo>
                  <a:pt x="41587" y="105397"/>
                  <a:pt x="43660" y="106773"/>
                  <a:pt x="44503" y="108730"/>
                </a:cubicBezTo>
                <a:lnTo>
                  <a:pt x="68563" y="108730"/>
                </a:lnTo>
                <a:lnTo>
                  <a:pt x="33393" y="60000"/>
                </a:lnTo>
                <a:lnTo>
                  <a:pt x="7669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7" tIns="60932" rIns="121897" bIns="60932" anchor="ctr" anchorCtr="0">
            <a:noAutofit/>
          </a:bodyPr>
          <a:lstStyle/>
          <a:p>
            <a:pPr algn="ctr"/>
            <a:endParaRPr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311;p34"/>
          <p:cNvSpPr txBox="1"/>
          <p:nvPr/>
        </p:nvSpPr>
        <p:spPr>
          <a:xfrm>
            <a:off x="8265067" y="4636765"/>
            <a:ext cx="3425904" cy="1732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60932" rIns="121897" bIns="60932" anchor="t" anchorCtr="0">
            <a:noAutofit/>
          </a:bodyPr>
          <a:lstStyle/>
          <a:p>
            <a:endParaRPr lang="bg-BG" sz="2800" dirty="0" smtClean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bg-BG" sz="3200" b="1" dirty="0" smtClean="0">
                <a:solidFill>
                  <a:schemeClr val="tx2">
                    <a:lumMod val="10000"/>
                  </a:schemeClr>
                </a:solidFill>
              </a:rPr>
              <a:t>СРЕДНО ОБРАЗОВАНИЕ</a:t>
            </a:r>
            <a:endParaRPr lang="en-US" sz="32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6" name="Google Shape;314;p34"/>
          <p:cNvSpPr txBox="1"/>
          <p:nvPr/>
        </p:nvSpPr>
        <p:spPr>
          <a:xfrm>
            <a:off x="323274" y="5108483"/>
            <a:ext cx="4729018" cy="1260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60932" rIns="121897" bIns="60932" anchor="t" anchorCtr="0">
            <a:noAutofit/>
          </a:bodyPr>
          <a:lstStyle/>
          <a:p>
            <a:r>
              <a:rPr lang="bg-BG" sz="3200" dirty="0" smtClean="0"/>
              <a:t>Виртуална панорама на професиите и профилите в средното образование</a:t>
            </a:r>
            <a:endParaRPr lang="en-US" sz="3200" dirty="0"/>
          </a:p>
        </p:txBody>
      </p:sp>
      <p:sp>
        <p:nvSpPr>
          <p:cNvPr id="17" name="Google Shape;317;p34"/>
          <p:cNvSpPr txBox="1"/>
          <p:nvPr/>
        </p:nvSpPr>
        <p:spPr>
          <a:xfrm>
            <a:off x="1" y="2078182"/>
            <a:ext cx="6968836" cy="1504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60932" rIns="121897" bIns="60932" anchor="t" anchorCtr="0">
            <a:noAutofit/>
          </a:bodyPr>
          <a:lstStyle/>
          <a:p>
            <a:endParaRPr lang="ru-RU" sz="2100" dirty="0" smtClean="0"/>
          </a:p>
          <a:p>
            <a:pPr lvl="0"/>
            <a:r>
              <a:rPr lang="ru-RU" sz="3200" dirty="0" smtClean="0"/>
              <a:t>НП «Предоставяне на съвременни условия за работа на децата и учениците в институции на предучилищното и училищното образование»</a:t>
            </a:r>
            <a:endParaRPr lang="en-US" sz="3200" dirty="0"/>
          </a:p>
        </p:txBody>
      </p:sp>
      <p:sp>
        <p:nvSpPr>
          <p:cNvPr id="18" name="Google Shape;320;p34"/>
          <p:cNvSpPr txBox="1"/>
          <p:nvPr/>
        </p:nvSpPr>
        <p:spPr>
          <a:xfrm>
            <a:off x="1819564" y="1510145"/>
            <a:ext cx="6703808" cy="921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60932" rIns="121897" bIns="60932" anchor="t" anchorCtr="0">
            <a:noAutofit/>
          </a:bodyPr>
          <a:lstStyle/>
          <a:p>
            <a:r>
              <a:rPr lang="bg-BG" sz="3200" dirty="0" smtClean="0"/>
              <a:t>Професии на бъдещето – Варна 2022</a:t>
            </a:r>
            <a:endParaRPr lang="en-US" sz="3200" dirty="0"/>
          </a:p>
        </p:txBody>
      </p:sp>
      <p:sp>
        <p:nvSpPr>
          <p:cNvPr id="19" name="Google Shape;322;p34"/>
          <p:cNvSpPr/>
          <p:nvPr/>
        </p:nvSpPr>
        <p:spPr>
          <a:xfrm rot="-5400000">
            <a:off x="6785381" y="3128206"/>
            <a:ext cx="545207" cy="59016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52114" y="23995"/>
                </a:moveTo>
                <a:lnTo>
                  <a:pt x="26681" y="59999"/>
                </a:lnTo>
                <a:lnTo>
                  <a:pt x="52114" y="96003"/>
                </a:lnTo>
                <a:lnTo>
                  <a:pt x="25433" y="96003"/>
                </a:lnTo>
                <a:lnTo>
                  <a:pt x="0" y="59999"/>
                </a:lnTo>
                <a:lnTo>
                  <a:pt x="25433" y="23995"/>
                </a:lnTo>
                <a:close/>
                <a:moveTo>
                  <a:pt x="119999" y="60000"/>
                </a:moveTo>
                <a:lnTo>
                  <a:pt x="76696" y="120000"/>
                </a:lnTo>
                <a:lnTo>
                  <a:pt x="71450" y="112731"/>
                </a:lnTo>
                <a:lnTo>
                  <a:pt x="44503" y="112731"/>
                </a:lnTo>
                <a:cubicBezTo>
                  <a:pt x="43660" y="114688"/>
                  <a:pt x="41587" y="116065"/>
                  <a:pt x="39167" y="116065"/>
                </a:cubicBezTo>
                <a:cubicBezTo>
                  <a:pt x="37038" y="116065"/>
                  <a:pt x="35178" y="115000"/>
                  <a:pt x="34259" y="113372"/>
                </a:cubicBezTo>
                <a:lnTo>
                  <a:pt x="12122" y="117398"/>
                </a:lnTo>
                <a:lnTo>
                  <a:pt x="12122" y="104063"/>
                </a:lnTo>
                <a:lnTo>
                  <a:pt x="34259" y="108089"/>
                </a:lnTo>
                <a:cubicBezTo>
                  <a:pt x="35178" y="106461"/>
                  <a:pt x="37038" y="105397"/>
                  <a:pt x="39167" y="105397"/>
                </a:cubicBezTo>
                <a:cubicBezTo>
                  <a:pt x="41587" y="105397"/>
                  <a:pt x="43660" y="106773"/>
                  <a:pt x="44503" y="108730"/>
                </a:cubicBezTo>
                <a:lnTo>
                  <a:pt x="68563" y="108730"/>
                </a:lnTo>
                <a:lnTo>
                  <a:pt x="33393" y="60000"/>
                </a:lnTo>
                <a:lnTo>
                  <a:pt x="7669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7" tIns="60932" rIns="121897" bIns="60932" anchor="ctr" anchorCtr="0">
            <a:noAutofit/>
          </a:bodyPr>
          <a:lstStyle/>
          <a:p>
            <a:pPr algn="ctr"/>
            <a:endParaRPr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323;p34"/>
          <p:cNvSpPr/>
          <p:nvPr/>
        </p:nvSpPr>
        <p:spPr>
          <a:xfrm rot="2700000">
            <a:off x="5154389" y="3968838"/>
            <a:ext cx="354560" cy="63566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41" y="0"/>
                </a:moveTo>
                <a:cubicBezTo>
                  <a:pt x="68312" y="142"/>
                  <a:pt x="77049" y="3617"/>
                  <a:pt x="77802" y="9249"/>
                </a:cubicBezTo>
                <a:cubicBezTo>
                  <a:pt x="79731" y="16341"/>
                  <a:pt x="68983" y="18083"/>
                  <a:pt x="72034" y="26607"/>
                </a:cubicBezTo>
                <a:lnTo>
                  <a:pt x="120000" y="26607"/>
                </a:lnTo>
                <a:lnTo>
                  <a:pt x="120000" y="53320"/>
                </a:lnTo>
                <a:cubicBezTo>
                  <a:pt x="105180" y="54850"/>
                  <a:pt x="101982" y="49006"/>
                  <a:pt x="89415" y="50069"/>
                </a:cubicBezTo>
                <a:cubicBezTo>
                  <a:pt x="79319" y="50489"/>
                  <a:pt x="73089" y="55363"/>
                  <a:pt x="72833" y="59977"/>
                </a:cubicBezTo>
                <a:cubicBezTo>
                  <a:pt x="73004" y="64029"/>
                  <a:pt x="79442" y="70012"/>
                  <a:pt x="91464" y="70060"/>
                </a:cubicBezTo>
                <a:cubicBezTo>
                  <a:pt x="106013" y="69226"/>
                  <a:pt x="103877" y="65247"/>
                  <a:pt x="120000" y="65606"/>
                </a:cubicBezTo>
                <a:lnTo>
                  <a:pt x="120000" y="93541"/>
                </a:lnTo>
                <a:lnTo>
                  <a:pt x="70059" y="93541"/>
                </a:lnTo>
                <a:cubicBezTo>
                  <a:pt x="69329" y="102697"/>
                  <a:pt x="76533" y="101447"/>
                  <a:pt x="78036" y="109608"/>
                </a:cubicBezTo>
                <a:cubicBezTo>
                  <a:pt x="77950" y="116314"/>
                  <a:pt x="67224" y="119904"/>
                  <a:pt x="59959" y="120000"/>
                </a:cubicBezTo>
                <a:cubicBezTo>
                  <a:pt x="51687" y="119857"/>
                  <a:pt x="42950" y="116382"/>
                  <a:pt x="42197" y="110750"/>
                </a:cubicBezTo>
                <a:cubicBezTo>
                  <a:pt x="40279" y="103699"/>
                  <a:pt x="50892" y="101936"/>
                  <a:pt x="47995" y="93541"/>
                </a:cubicBezTo>
                <a:lnTo>
                  <a:pt x="0" y="93541"/>
                </a:lnTo>
                <a:lnTo>
                  <a:pt x="0" y="66075"/>
                </a:lnTo>
                <a:cubicBezTo>
                  <a:pt x="15368" y="64341"/>
                  <a:pt x="18478" y="70364"/>
                  <a:pt x="31219" y="69286"/>
                </a:cubicBezTo>
                <a:cubicBezTo>
                  <a:pt x="41315" y="68866"/>
                  <a:pt x="47545" y="63992"/>
                  <a:pt x="47801" y="59379"/>
                </a:cubicBezTo>
                <a:cubicBezTo>
                  <a:pt x="47631" y="55326"/>
                  <a:pt x="41193" y="49343"/>
                  <a:pt x="29171" y="49296"/>
                </a:cubicBezTo>
                <a:cubicBezTo>
                  <a:pt x="14433" y="50140"/>
                  <a:pt x="16816" y="54212"/>
                  <a:pt x="0" y="53739"/>
                </a:cubicBezTo>
                <a:lnTo>
                  <a:pt x="0" y="26607"/>
                </a:lnTo>
                <a:lnTo>
                  <a:pt x="49932" y="26607"/>
                </a:lnTo>
                <a:cubicBezTo>
                  <a:pt x="50748" y="17288"/>
                  <a:pt x="43474" y="18596"/>
                  <a:pt x="41963" y="10391"/>
                </a:cubicBezTo>
                <a:cubicBezTo>
                  <a:pt x="42049" y="3685"/>
                  <a:pt x="52775" y="95"/>
                  <a:pt x="60041" y="0"/>
                </a:cubicBezTo>
                <a:close/>
              </a:path>
            </a:pathLst>
          </a:custGeom>
          <a:solidFill>
            <a:srgbClr val="797B4F"/>
          </a:solidFill>
          <a:ln>
            <a:noFill/>
          </a:ln>
        </p:spPr>
        <p:txBody>
          <a:bodyPr spcFirstLastPara="1" wrap="square" lIns="121897" tIns="60932" rIns="121897" bIns="60932" anchor="ctr" anchorCtr="0">
            <a:noAutofit/>
          </a:bodyPr>
          <a:lstStyle/>
          <a:p>
            <a:pPr algn="ctr"/>
            <a:endParaRPr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324;p34"/>
          <p:cNvSpPr/>
          <p:nvPr/>
        </p:nvSpPr>
        <p:spPr>
          <a:xfrm>
            <a:off x="8823446" y="2290707"/>
            <a:ext cx="480167" cy="44947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58392" y="109921"/>
                </a:moveTo>
                <a:cubicBezTo>
                  <a:pt x="58392" y="109945"/>
                  <a:pt x="61607" y="110494"/>
                  <a:pt x="61607" y="109921"/>
                </a:cubicBezTo>
                <a:lnTo>
                  <a:pt x="61607" y="109851"/>
                </a:lnTo>
                <a:cubicBezTo>
                  <a:pt x="80929" y="103093"/>
                  <a:pt x="90538" y="98937"/>
                  <a:pt x="110790" y="107213"/>
                </a:cubicBezTo>
                <a:lnTo>
                  <a:pt x="111142" y="20850"/>
                </a:lnTo>
                <a:lnTo>
                  <a:pt x="105743" y="20850"/>
                </a:lnTo>
                <a:cubicBezTo>
                  <a:pt x="105821" y="46504"/>
                  <a:pt x="105899" y="72157"/>
                  <a:pt x="105976" y="97811"/>
                </a:cubicBezTo>
                <a:cubicBezTo>
                  <a:pt x="91995" y="91718"/>
                  <a:pt x="76016" y="96522"/>
                  <a:pt x="61607" y="109411"/>
                </a:cubicBezTo>
                <a:lnTo>
                  <a:pt x="61607" y="20850"/>
                </a:lnTo>
                <a:lnTo>
                  <a:pt x="61607" y="17030"/>
                </a:lnTo>
                <a:lnTo>
                  <a:pt x="61607" y="15907"/>
                </a:lnTo>
                <a:cubicBezTo>
                  <a:pt x="70238" y="5918"/>
                  <a:pt x="78364" y="83"/>
                  <a:pt x="89113" y="0"/>
                </a:cubicBezTo>
                <a:cubicBezTo>
                  <a:pt x="93999" y="-36"/>
                  <a:pt x="99427" y="1114"/>
                  <a:pt x="105691" y="3604"/>
                </a:cubicBezTo>
                <a:cubicBezTo>
                  <a:pt x="105705" y="8079"/>
                  <a:pt x="105718" y="12555"/>
                  <a:pt x="105732" y="17030"/>
                </a:cubicBezTo>
                <a:lnTo>
                  <a:pt x="115580" y="16954"/>
                </a:lnTo>
                <a:lnTo>
                  <a:pt x="115580" y="29213"/>
                </a:lnTo>
                <a:lnTo>
                  <a:pt x="120000" y="29213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29213"/>
                </a:lnTo>
                <a:lnTo>
                  <a:pt x="3795" y="29213"/>
                </a:lnTo>
                <a:lnTo>
                  <a:pt x="3795" y="16954"/>
                </a:lnTo>
                <a:lnTo>
                  <a:pt x="14267" y="17030"/>
                </a:lnTo>
                <a:cubicBezTo>
                  <a:pt x="14281" y="12555"/>
                  <a:pt x="14294" y="8079"/>
                  <a:pt x="14308" y="3604"/>
                </a:cubicBezTo>
                <a:cubicBezTo>
                  <a:pt x="20572" y="1114"/>
                  <a:pt x="26000" y="-36"/>
                  <a:pt x="30886" y="0"/>
                </a:cubicBezTo>
                <a:cubicBezTo>
                  <a:pt x="41635" y="83"/>
                  <a:pt x="49761" y="5918"/>
                  <a:pt x="58392" y="15907"/>
                </a:cubicBezTo>
                <a:lnTo>
                  <a:pt x="58392" y="17030"/>
                </a:lnTo>
                <a:lnTo>
                  <a:pt x="58392" y="20850"/>
                </a:lnTo>
                <a:lnTo>
                  <a:pt x="58392" y="109411"/>
                </a:lnTo>
                <a:cubicBezTo>
                  <a:pt x="43983" y="96522"/>
                  <a:pt x="28004" y="91718"/>
                  <a:pt x="14023" y="97811"/>
                </a:cubicBezTo>
                <a:lnTo>
                  <a:pt x="14256" y="20850"/>
                </a:lnTo>
                <a:lnTo>
                  <a:pt x="8857" y="20850"/>
                </a:lnTo>
                <a:lnTo>
                  <a:pt x="8504" y="106459"/>
                </a:lnTo>
                <a:cubicBezTo>
                  <a:pt x="28638" y="97578"/>
                  <a:pt x="40064" y="103903"/>
                  <a:pt x="58392" y="109851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7" tIns="60932" rIns="121897" bIns="60932" anchor="ctr" anchorCtr="0">
            <a:noAutofit/>
          </a:bodyPr>
          <a:lstStyle/>
          <a:p>
            <a:pPr algn="ctr"/>
            <a:endParaRPr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87194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7861"/>
            <a:ext cx="11720945" cy="1325563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212529"/>
                </a:solidFill>
              </a:rPr>
              <a:t>ДИГИТАЛНА ТРАНСФОРМАЦИЯ В КАРИЕРНОТО ОРИЕНТИРАНЕ</a:t>
            </a:r>
            <a:endParaRPr lang="bg-BG" b="1" dirty="0"/>
          </a:p>
        </p:txBody>
      </p:sp>
      <p:cxnSp>
        <p:nvCxnSpPr>
          <p:cNvPr id="7" name="Google Shape;294;p34"/>
          <p:cNvCxnSpPr/>
          <p:nvPr/>
        </p:nvCxnSpPr>
        <p:spPr>
          <a:xfrm rot="10800000" flipH="1">
            <a:off x="7353067" y="3135975"/>
            <a:ext cx="1431232" cy="2335640"/>
          </a:xfrm>
          <a:prstGeom prst="straightConnector1">
            <a:avLst/>
          </a:prstGeom>
          <a:noFill/>
          <a:ln w="38100" cap="flat" cmpd="sng">
            <a:solidFill>
              <a:srgbClr val="797B4F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8" name="Google Shape;295;p34"/>
          <p:cNvCxnSpPr/>
          <p:nvPr/>
        </p:nvCxnSpPr>
        <p:spPr>
          <a:xfrm rot="10800000">
            <a:off x="7057984" y="3999353"/>
            <a:ext cx="295083" cy="1472264"/>
          </a:xfrm>
          <a:prstGeom prst="straightConnector1">
            <a:avLst/>
          </a:prstGeom>
          <a:noFill/>
          <a:ln w="38100" cap="flat" cmpd="sng">
            <a:solidFill>
              <a:srgbClr val="797B4F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9" name="Google Shape;296;p34"/>
          <p:cNvCxnSpPr/>
          <p:nvPr/>
        </p:nvCxnSpPr>
        <p:spPr>
          <a:xfrm rot="10800000">
            <a:off x="5739009" y="4694007"/>
            <a:ext cx="1542656" cy="777608"/>
          </a:xfrm>
          <a:prstGeom prst="straightConnector1">
            <a:avLst/>
          </a:prstGeom>
          <a:noFill/>
          <a:ln w="38100" cap="flat" cmpd="sng">
            <a:solidFill>
              <a:srgbClr val="797B4F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10" name="Google Shape;300;p34"/>
          <p:cNvSpPr/>
          <p:nvPr/>
        </p:nvSpPr>
        <p:spPr>
          <a:xfrm>
            <a:off x="6384032" y="4573984"/>
            <a:ext cx="1795264" cy="1795264"/>
          </a:xfrm>
          <a:prstGeom prst="ellipse">
            <a:avLst/>
          </a:prstGeom>
          <a:solidFill>
            <a:srgbClr val="797B4F"/>
          </a:solidFill>
          <a:ln>
            <a:noFill/>
          </a:ln>
        </p:spPr>
        <p:txBody>
          <a:bodyPr spcFirstLastPara="1" wrap="square" lIns="121897" tIns="60932" rIns="121897" bIns="60932" anchor="ctr" anchorCtr="0">
            <a:noAutofit/>
          </a:bodyPr>
          <a:lstStyle/>
          <a:p>
            <a:pPr algn="ctr"/>
            <a:endParaRPr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301;p34"/>
          <p:cNvSpPr/>
          <p:nvPr/>
        </p:nvSpPr>
        <p:spPr>
          <a:xfrm>
            <a:off x="8487465" y="1939780"/>
            <a:ext cx="1152128" cy="1152128"/>
          </a:xfrm>
          <a:prstGeom prst="ellipse">
            <a:avLst/>
          </a:prstGeom>
          <a:solidFill>
            <a:srgbClr val="797B4F">
              <a:alpha val="80000"/>
            </a:srgbClr>
          </a:solidFill>
          <a:ln>
            <a:noFill/>
          </a:ln>
        </p:spPr>
        <p:txBody>
          <a:bodyPr spcFirstLastPara="1" wrap="square" lIns="121897" tIns="60932" rIns="121897" bIns="60932" anchor="ctr" anchorCtr="0">
            <a:noAutofit/>
          </a:bodyPr>
          <a:lstStyle/>
          <a:p>
            <a:pPr algn="ctr"/>
            <a:endParaRPr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302;p34"/>
          <p:cNvSpPr/>
          <p:nvPr/>
        </p:nvSpPr>
        <p:spPr>
          <a:xfrm>
            <a:off x="4755607" y="3710604"/>
            <a:ext cx="1152128" cy="1152128"/>
          </a:xfrm>
          <a:prstGeom prst="ellipse">
            <a:avLst/>
          </a:prstGeom>
          <a:noFill/>
          <a:ln w="25400" cap="flat" cmpd="sng">
            <a:solidFill>
              <a:srgbClr val="797B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60932" rIns="121897" bIns="60932" anchor="ctr" anchorCtr="0">
            <a:noAutofit/>
          </a:bodyPr>
          <a:lstStyle/>
          <a:p>
            <a:pPr algn="ctr"/>
            <a:endParaRPr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303;p34"/>
          <p:cNvSpPr/>
          <p:nvPr/>
        </p:nvSpPr>
        <p:spPr>
          <a:xfrm>
            <a:off x="6481920" y="2847225"/>
            <a:ext cx="1152128" cy="1152128"/>
          </a:xfrm>
          <a:prstGeom prst="ellipse">
            <a:avLst/>
          </a:prstGeom>
          <a:solidFill>
            <a:srgbClr val="797B4F">
              <a:alpha val="80000"/>
            </a:srgbClr>
          </a:solidFill>
          <a:ln>
            <a:noFill/>
          </a:ln>
        </p:spPr>
        <p:txBody>
          <a:bodyPr spcFirstLastPara="1" wrap="square" lIns="121897" tIns="60932" rIns="121897" bIns="60932" anchor="ctr" anchorCtr="0">
            <a:noAutofit/>
          </a:bodyPr>
          <a:lstStyle/>
          <a:p>
            <a:pPr algn="ctr"/>
            <a:endParaRPr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305;p34"/>
          <p:cNvSpPr/>
          <p:nvPr/>
        </p:nvSpPr>
        <p:spPr>
          <a:xfrm rot="-5400000">
            <a:off x="6918532" y="5078538"/>
            <a:ext cx="726265" cy="786156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52114" y="23995"/>
                </a:moveTo>
                <a:lnTo>
                  <a:pt x="26681" y="59999"/>
                </a:lnTo>
                <a:lnTo>
                  <a:pt x="52114" y="96003"/>
                </a:lnTo>
                <a:lnTo>
                  <a:pt x="25433" y="96003"/>
                </a:lnTo>
                <a:lnTo>
                  <a:pt x="0" y="59999"/>
                </a:lnTo>
                <a:lnTo>
                  <a:pt x="25433" y="23995"/>
                </a:lnTo>
                <a:close/>
                <a:moveTo>
                  <a:pt x="119999" y="60000"/>
                </a:moveTo>
                <a:lnTo>
                  <a:pt x="76696" y="120000"/>
                </a:lnTo>
                <a:lnTo>
                  <a:pt x="71450" y="112731"/>
                </a:lnTo>
                <a:lnTo>
                  <a:pt x="44503" y="112731"/>
                </a:lnTo>
                <a:cubicBezTo>
                  <a:pt x="43660" y="114688"/>
                  <a:pt x="41587" y="116065"/>
                  <a:pt x="39167" y="116065"/>
                </a:cubicBezTo>
                <a:cubicBezTo>
                  <a:pt x="37038" y="116065"/>
                  <a:pt x="35178" y="115000"/>
                  <a:pt x="34259" y="113372"/>
                </a:cubicBezTo>
                <a:lnTo>
                  <a:pt x="12122" y="117398"/>
                </a:lnTo>
                <a:lnTo>
                  <a:pt x="12122" y="104063"/>
                </a:lnTo>
                <a:lnTo>
                  <a:pt x="34259" y="108089"/>
                </a:lnTo>
                <a:cubicBezTo>
                  <a:pt x="35178" y="106461"/>
                  <a:pt x="37038" y="105397"/>
                  <a:pt x="39167" y="105397"/>
                </a:cubicBezTo>
                <a:cubicBezTo>
                  <a:pt x="41587" y="105397"/>
                  <a:pt x="43660" y="106773"/>
                  <a:pt x="44503" y="108730"/>
                </a:cubicBezTo>
                <a:lnTo>
                  <a:pt x="68563" y="108730"/>
                </a:lnTo>
                <a:lnTo>
                  <a:pt x="33393" y="60000"/>
                </a:lnTo>
                <a:lnTo>
                  <a:pt x="7669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7" tIns="60932" rIns="121897" bIns="60932" anchor="ctr" anchorCtr="0">
            <a:noAutofit/>
          </a:bodyPr>
          <a:lstStyle/>
          <a:p>
            <a:pPr algn="ctr"/>
            <a:endParaRPr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311;p34"/>
          <p:cNvSpPr txBox="1"/>
          <p:nvPr/>
        </p:nvSpPr>
        <p:spPr>
          <a:xfrm>
            <a:off x="8265067" y="4636765"/>
            <a:ext cx="3425904" cy="1732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60932" rIns="121897" bIns="60932" anchor="t" anchorCtr="0">
            <a:noAutofit/>
          </a:bodyPr>
          <a:lstStyle/>
          <a:p>
            <a:endParaRPr lang="bg-BG" sz="2800" dirty="0" smtClean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bg-BG" sz="3200" b="1" dirty="0" smtClean="0">
                <a:solidFill>
                  <a:schemeClr val="tx2">
                    <a:lumMod val="10000"/>
                  </a:schemeClr>
                </a:solidFill>
              </a:rPr>
              <a:t>ВИСШЕ ОБРАЗОВАНИЕ </a:t>
            </a:r>
            <a:endParaRPr lang="en-US" sz="32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6" name="Google Shape;314;p34"/>
          <p:cNvSpPr txBox="1"/>
          <p:nvPr/>
        </p:nvSpPr>
        <p:spPr>
          <a:xfrm>
            <a:off x="304800" y="4461165"/>
            <a:ext cx="4355100" cy="1644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60932" rIns="121897" bIns="60932" anchor="t" anchorCtr="0">
            <a:noAutofit/>
          </a:bodyPr>
          <a:lstStyle/>
          <a:p>
            <a:r>
              <a:rPr lang="bg-BG" sz="3200" dirty="0" smtClean="0"/>
              <a:t>Форум „Висше образование във Варна“</a:t>
            </a:r>
            <a:endParaRPr lang="en-US" sz="3200" dirty="0"/>
          </a:p>
        </p:txBody>
      </p:sp>
      <p:sp>
        <p:nvSpPr>
          <p:cNvPr id="17" name="Google Shape;317;p34"/>
          <p:cNvSpPr txBox="1"/>
          <p:nvPr/>
        </p:nvSpPr>
        <p:spPr>
          <a:xfrm>
            <a:off x="291291" y="2569475"/>
            <a:ext cx="6092741" cy="1013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60932" rIns="121897" bIns="60932" anchor="t" anchorCtr="0">
            <a:noAutofit/>
          </a:bodyPr>
          <a:lstStyle/>
          <a:p>
            <a:endParaRPr lang="ru-RU" sz="2100" dirty="0" smtClean="0"/>
          </a:p>
          <a:p>
            <a:r>
              <a:rPr lang="ru-RU" sz="3200" dirty="0" smtClean="0"/>
              <a:t>Рейтингова </a:t>
            </a:r>
            <a:r>
              <a:rPr lang="ru-RU" sz="3200" dirty="0"/>
              <a:t>система на висшите училища</a:t>
            </a:r>
            <a:endParaRPr lang="en-US" sz="3200" dirty="0"/>
          </a:p>
        </p:txBody>
      </p:sp>
      <p:sp>
        <p:nvSpPr>
          <p:cNvPr id="18" name="Google Shape;320;p34"/>
          <p:cNvSpPr txBox="1"/>
          <p:nvPr/>
        </p:nvSpPr>
        <p:spPr>
          <a:xfrm>
            <a:off x="2152074" y="1822907"/>
            <a:ext cx="6371298" cy="60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60932" rIns="121897" bIns="60932" anchor="t" anchorCtr="0">
            <a:noAutofit/>
          </a:bodyPr>
          <a:lstStyle/>
          <a:p>
            <a:r>
              <a:rPr lang="bg-BG" sz="3200" dirty="0" smtClean="0"/>
              <a:t>НПКОУ – висши училища и колежи</a:t>
            </a:r>
            <a:endParaRPr lang="en-US" sz="3200" dirty="0"/>
          </a:p>
        </p:txBody>
      </p:sp>
      <p:sp>
        <p:nvSpPr>
          <p:cNvPr id="19" name="Google Shape;322;p34"/>
          <p:cNvSpPr/>
          <p:nvPr/>
        </p:nvSpPr>
        <p:spPr>
          <a:xfrm rot="-5400000">
            <a:off x="6785381" y="3128206"/>
            <a:ext cx="545207" cy="59016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52114" y="23995"/>
                </a:moveTo>
                <a:lnTo>
                  <a:pt x="26681" y="59999"/>
                </a:lnTo>
                <a:lnTo>
                  <a:pt x="52114" y="96003"/>
                </a:lnTo>
                <a:lnTo>
                  <a:pt x="25433" y="96003"/>
                </a:lnTo>
                <a:lnTo>
                  <a:pt x="0" y="59999"/>
                </a:lnTo>
                <a:lnTo>
                  <a:pt x="25433" y="23995"/>
                </a:lnTo>
                <a:close/>
                <a:moveTo>
                  <a:pt x="119999" y="60000"/>
                </a:moveTo>
                <a:lnTo>
                  <a:pt x="76696" y="120000"/>
                </a:lnTo>
                <a:lnTo>
                  <a:pt x="71450" y="112731"/>
                </a:lnTo>
                <a:lnTo>
                  <a:pt x="44503" y="112731"/>
                </a:lnTo>
                <a:cubicBezTo>
                  <a:pt x="43660" y="114688"/>
                  <a:pt x="41587" y="116065"/>
                  <a:pt x="39167" y="116065"/>
                </a:cubicBezTo>
                <a:cubicBezTo>
                  <a:pt x="37038" y="116065"/>
                  <a:pt x="35178" y="115000"/>
                  <a:pt x="34259" y="113372"/>
                </a:cubicBezTo>
                <a:lnTo>
                  <a:pt x="12122" y="117398"/>
                </a:lnTo>
                <a:lnTo>
                  <a:pt x="12122" y="104063"/>
                </a:lnTo>
                <a:lnTo>
                  <a:pt x="34259" y="108089"/>
                </a:lnTo>
                <a:cubicBezTo>
                  <a:pt x="35178" y="106461"/>
                  <a:pt x="37038" y="105397"/>
                  <a:pt x="39167" y="105397"/>
                </a:cubicBezTo>
                <a:cubicBezTo>
                  <a:pt x="41587" y="105397"/>
                  <a:pt x="43660" y="106773"/>
                  <a:pt x="44503" y="108730"/>
                </a:cubicBezTo>
                <a:lnTo>
                  <a:pt x="68563" y="108730"/>
                </a:lnTo>
                <a:lnTo>
                  <a:pt x="33393" y="60000"/>
                </a:lnTo>
                <a:lnTo>
                  <a:pt x="7669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7" tIns="60932" rIns="121897" bIns="60932" anchor="ctr" anchorCtr="0">
            <a:noAutofit/>
          </a:bodyPr>
          <a:lstStyle/>
          <a:p>
            <a:pPr algn="ctr"/>
            <a:endParaRPr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323;p34"/>
          <p:cNvSpPr/>
          <p:nvPr/>
        </p:nvSpPr>
        <p:spPr>
          <a:xfrm rot="2700000">
            <a:off x="5154389" y="3968838"/>
            <a:ext cx="354560" cy="63566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41" y="0"/>
                </a:moveTo>
                <a:cubicBezTo>
                  <a:pt x="68312" y="142"/>
                  <a:pt x="77049" y="3617"/>
                  <a:pt x="77802" y="9249"/>
                </a:cubicBezTo>
                <a:cubicBezTo>
                  <a:pt x="79731" y="16341"/>
                  <a:pt x="68983" y="18083"/>
                  <a:pt x="72034" y="26607"/>
                </a:cubicBezTo>
                <a:lnTo>
                  <a:pt x="120000" y="26607"/>
                </a:lnTo>
                <a:lnTo>
                  <a:pt x="120000" y="53320"/>
                </a:lnTo>
                <a:cubicBezTo>
                  <a:pt x="105180" y="54850"/>
                  <a:pt x="101982" y="49006"/>
                  <a:pt x="89415" y="50069"/>
                </a:cubicBezTo>
                <a:cubicBezTo>
                  <a:pt x="79319" y="50489"/>
                  <a:pt x="73089" y="55363"/>
                  <a:pt x="72833" y="59977"/>
                </a:cubicBezTo>
                <a:cubicBezTo>
                  <a:pt x="73004" y="64029"/>
                  <a:pt x="79442" y="70012"/>
                  <a:pt x="91464" y="70060"/>
                </a:cubicBezTo>
                <a:cubicBezTo>
                  <a:pt x="106013" y="69226"/>
                  <a:pt x="103877" y="65247"/>
                  <a:pt x="120000" y="65606"/>
                </a:cubicBezTo>
                <a:lnTo>
                  <a:pt x="120000" y="93541"/>
                </a:lnTo>
                <a:lnTo>
                  <a:pt x="70059" y="93541"/>
                </a:lnTo>
                <a:cubicBezTo>
                  <a:pt x="69329" y="102697"/>
                  <a:pt x="76533" y="101447"/>
                  <a:pt x="78036" y="109608"/>
                </a:cubicBezTo>
                <a:cubicBezTo>
                  <a:pt x="77950" y="116314"/>
                  <a:pt x="67224" y="119904"/>
                  <a:pt x="59959" y="120000"/>
                </a:cubicBezTo>
                <a:cubicBezTo>
                  <a:pt x="51687" y="119857"/>
                  <a:pt x="42950" y="116382"/>
                  <a:pt x="42197" y="110750"/>
                </a:cubicBezTo>
                <a:cubicBezTo>
                  <a:pt x="40279" y="103699"/>
                  <a:pt x="50892" y="101936"/>
                  <a:pt x="47995" y="93541"/>
                </a:cubicBezTo>
                <a:lnTo>
                  <a:pt x="0" y="93541"/>
                </a:lnTo>
                <a:lnTo>
                  <a:pt x="0" y="66075"/>
                </a:lnTo>
                <a:cubicBezTo>
                  <a:pt x="15368" y="64341"/>
                  <a:pt x="18478" y="70364"/>
                  <a:pt x="31219" y="69286"/>
                </a:cubicBezTo>
                <a:cubicBezTo>
                  <a:pt x="41315" y="68866"/>
                  <a:pt x="47545" y="63992"/>
                  <a:pt x="47801" y="59379"/>
                </a:cubicBezTo>
                <a:cubicBezTo>
                  <a:pt x="47631" y="55326"/>
                  <a:pt x="41193" y="49343"/>
                  <a:pt x="29171" y="49296"/>
                </a:cubicBezTo>
                <a:cubicBezTo>
                  <a:pt x="14433" y="50140"/>
                  <a:pt x="16816" y="54212"/>
                  <a:pt x="0" y="53739"/>
                </a:cubicBezTo>
                <a:lnTo>
                  <a:pt x="0" y="26607"/>
                </a:lnTo>
                <a:lnTo>
                  <a:pt x="49932" y="26607"/>
                </a:lnTo>
                <a:cubicBezTo>
                  <a:pt x="50748" y="17288"/>
                  <a:pt x="43474" y="18596"/>
                  <a:pt x="41963" y="10391"/>
                </a:cubicBezTo>
                <a:cubicBezTo>
                  <a:pt x="42049" y="3685"/>
                  <a:pt x="52775" y="95"/>
                  <a:pt x="60041" y="0"/>
                </a:cubicBezTo>
                <a:close/>
              </a:path>
            </a:pathLst>
          </a:custGeom>
          <a:solidFill>
            <a:srgbClr val="797B4F"/>
          </a:solidFill>
          <a:ln>
            <a:noFill/>
          </a:ln>
        </p:spPr>
        <p:txBody>
          <a:bodyPr spcFirstLastPara="1" wrap="square" lIns="121897" tIns="60932" rIns="121897" bIns="60932" anchor="ctr" anchorCtr="0">
            <a:noAutofit/>
          </a:bodyPr>
          <a:lstStyle/>
          <a:p>
            <a:pPr algn="ctr"/>
            <a:endParaRPr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324;p34"/>
          <p:cNvSpPr/>
          <p:nvPr/>
        </p:nvSpPr>
        <p:spPr>
          <a:xfrm>
            <a:off x="8823446" y="2290707"/>
            <a:ext cx="480167" cy="44947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58392" y="109921"/>
                </a:moveTo>
                <a:cubicBezTo>
                  <a:pt x="58392" y="109945"/>
                  <a:pt x="61607" y="110494"/>
                  <a:pt x="61607" y="109921"/>
                </a:cubicBezTo>
                <a:lnTo>
                  <a:pt x="61607" y="109851"/>
                </a:lnTo>
                <a:cubicBezTo>
                  <a:pt x="80929" y="103093"/>
                  <a:pt x="90538" y="98937"/>
                  <a:pt x="110790" y="107213"/>
                </a:cubicBezTo>
                <a:lnTo>
                  <a:pt x="111142" y="20850"/>
                </a:lnTo>
                <a:lnTo>
                  <a:pt x="105743" y="20850"/>
                </a:lnTo>
                <a:cubicBezTo>
                  <a:pt x="105821" y="46504"/>
                  <a:pt x="105899" y="72157"/>
                  <a:pt x="105976" y="97811"/>
                </a:cubicBezTo>
                <a:cubicBezTo>
                  <a:pt x="91995" y="91718"/>
                  <a:pt x="76016" y="96522"/>
                  <a:pt x="61607" y="109411"/>
                </a:cubicBezTo>
                <a:lnTo>
                  <a:pt x="61607" y="20850"/>
                </a:lnTo>
                <a:lnTo>
                  <a:pt x="61607" y="17030"/>
                </a:lnTo>
                <a:lnTo>
                  <a:pt x="61607" y="15907"/>
                </a:lnTo>
                <a:cubicBezTo>
                  <a:pt x="70238" y="5918"/>
                  <a:pt x="78364" y="83"/>
                  <a:pt x="89113" y="0"/>
                </a:cubicBezTo>
                <a:cubicBezTo>
                  <a:pt x="93999" y="-36"/>
                  <a:pt x="99427" y="1114"/>
                  <a:pt x="105691" y="3604"/>
                </a:cubicBezTo>
                <a:cubicBezTo>
                  <a:pt x="105705" y="8079"/>
                  <a:pt x="105718" y="12555"/>
                  <a:pt x="105732" y="17030"/>
                </a:cubicBezTo>
                <a:lnTo>
                  <a:pt x="115580" y="16954"/>
                </a:lnTo>
                <a:lnTo>
                  <a:pt x="115580" y="29213"/>
                </a:lnTo>
                <a:lnTo>
                  <a:pt x="120000" y="29213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29213"/>
                </a:lnTo>
                <a:lnTo>
                  <a:pt x="3795" y="29213"/>
                </a:lnTo>
                <a:lnTo>
                  <a:pt x="3795" y="16954"/>
                </a:lnTo>
                <a:lnTo>
                  <a:pt x="14267" y="17030"/>
                </a:lnTo>
                <a:cubicBezTo>
                  <a:pt x="14281" y="12555"/>
                  <a:pt x="14294" y="8079"/>
                  <a:pt x="14308" y="3604"/>
                </a:cubicBezTo>
                <a:cubicBezTo>
                  <a:pt x="20572" y="1114"/>
                  <a:pt x="26000" y="-36"/>
                  <a:pt x="30886" y="0"/>
                </a:cubicBezTo>
                <a:cubicBezTo>
                  <a:pt x="41635" y="83"/>
                  <a:pt x="49761" y="5918"/>
                  <a:pt x="58392" y="15907"/>
                </a:cubicBezTo>
                <a:lnTo>
                  <a:pt x="58392" y="17030"/>
                </a:lnTo>
                <a:lnTo>
                  <a:pt x="58392" y="20850"/>
                </a:lnTo>
                <a:lnTo>
                  <a:pt x="58392" y="109411"/>
                </a:lnTo>
                <a:cubicBezTo>
                  <a:pt x="43983" y="96522"/>
                  <a:pt x="28004" y="91718"/>
                  <a:pt x="14023" y="97811"/>
                </a:cubicBezTo>
                <a:lnTo>
                  <a:pt x="14256" y="20850"/>
                </a:lnTo>
                <a:lnTo>
                  <a:pt x="8857" y="20850"/>
                </a:lnTo>
                <a:lnTo>
                  <a:pt x="8504" y="106459"/>
                </a:lnTo>
                <a:cubicBezTo>
                  <a:pt x="28638" y="97578"/>
                  <a:pt x="40064" y="103903"/>
                  <a:pt x="58392" y="109851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7" tIns="60932" rIns="121897" bIns="60932" anchor="ctr" anchorCtr="0">
            <a:noAutofit/>
          </a:bodyPr>
          <a:lstStyle/>
          <a:p>
            <a:pPr algn="ctr"/>
            <a:endParaRPr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87194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rushVTI">
  <a:themeElements>
    <a:clrScheme name="AnalogousFromDarkSeedLeftStep">
      <a:dk1>
        <a:srgbClr val="000000"/>
      </a:dk1>
      <a:lt1>
        <a:srgbClr val="FFFFFF"/>
      </a:lt1>
      <a:dk2>
        <a:srgbClr val="392B20"/>
      </a:dk2>
      <a:lt2>
        <a:srgbClr val="E6E2E8"/>
      </a:lt2>
      <a:accent1>
        <a:srgbClr val="4EB722"/>
      </a:accent1>
      <a:accent2>
        <a:srgbClr val="84B014"/>
      </a:accent2>
      <a:accent3>
        <a:srgbClr val="B4A021"/>
      </a:accent3>
      <a:accent4>
        <a:srgbClr val="D46D18"/>
      </a:accent4>
      <a:accent5>
        <a:srgbClr val="E6312A"/>
      </a:accent5>
      <a:accent6>
        <a:srgbClr val="D41860"/>
      </a:accent6>
      <a:hlink>
        <a:srgbClr val="BF593F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rushVTI" id="{7102FA3A-9D7B-4497-8C4B-FB535AAFDE06}" vid="{C6D41F62-6FAB-440A-BEC7-CB7BF190811F}"/>
    </a:ext>
  </a:extLst>
</a:theme>
</file>

<file path=ppt/theme/theme3.xml><?xml version="1.0" encoding="utf-8"?>
<a:theme xmlns:a="http://schemas.openxmlformats.org/drawingml/2006/main" name="1_Office тема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2659</TotalTime>
  <Words>454</Words>
  <Application>Microsoft Office PowerPoint</Application>
  <PresentationFormat>Custom</PresentationFormat>
  <Paragraphs>69</Paragraphs>
  <Slides>11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Office Theme</vt:lpstr>
      <vt:lpstr>BrushVTI</vt:lpstr>
      <vt:lpstr>1_Office тема</vt:lpstr>
      <vt:lpstr>Presentation</vt:lpstr>
      <vt:lpstr>Slide 1</vt:lpstr>
      <vt:lpstr>ЦПЛР – ЦЕНТЪР ЗА КАРИЕРНО ОРИЕНТИРАНЕ  ВАРНА</vt:lpstr>
      <vt:lpstr>КАРИЕРНО ОРИЕНТИРАНЕ И КОНСУЛТИРАНЕ</vt:lpstr>
      <vt:lpstr>  ДИГИТАЛНА ТРАНСФОРМАЦИЯ В КАРИЕРНОТО ОРИЕНТИРАНЕ</vt:lpstr>
      <vt:lpstr>Slide 5</vt:lpstr>
      <vt:lpstr>ИНОВАЦИИ В КАРИЕРНОТО ОРИЕНТИРАНЕ</vt:lpstr>
      <vt:lpstr>10 -те най-използвани платформи и социални мрежи за онлайн кариерно ориентиране</vt:lpstr>
      <vt:lpstr>ДИГИТАЛНА ТРАНСФОРМАЦИЯ В КАРИЕРНОТО ОРИЕНТИРАНЕ</vt:lpstr>
      <vt:lpstr>ДИГИТАЛНА ТРАНСФОРМАЦИЯ В КАРИЕРНОТО ОРИЕНТИРАНЕ</vt:lpstr>
      <vt:lpstr>РАЗВИВАНЕ НА ПРОФЕСИОНАЛНИ ОБЩНОСТИ</vt:lpstr>
      <vt:lpstr>БЛАГОДАРИМ ЗА ВНИМАНИЕТО!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Дигитализация</dc:title>
  <dc:creator>Lenovo</dc:creator>
  <cp:lastModifiedBy>User</cp:lastModifiedBy>
  <cp:revision>178</cp:revision>
  <dcterms:created xsi:type="dcterms:W3CDTF">2020-10-21T02:07:53Z</dcterms:created>
  <dcterms:modified xsi:type="dcterms:W3CDTF">2022-08-31T14:08:18Z</dcterms:modified>
</cp:coreProperties>
</file>