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8" r:id="rId6"/>
    <p:sldId id="270" r:id="rId7"/>
    <p:sldId id="271" r:id="rId8"/>
    <p:sldId id="272" r:id="rId9"/>
    <p:sldId id="275" r:id="rId10"/>
    <p:sldId id="274" r:id="rId11"/>
    <p:sldId id="273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98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15.7.2023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CB49E-85DA-4391-B6D5-AF6615493F21}" type="slidenum">
              <a:rPr lang="bg-BG" smtClean="0"/>
              <a:pPr lv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061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15.7.2023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CB49E-85DA-4391-B6D5-AF6615493F21}" type="slidenum">
              <a:rPr lang="bg-BG" smtClean="0"/>
              <a:pPr lv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130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15.7.2023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CB49E-85DA-4391-B6D5-AF6615493F21}" type="slidenum">
              <a:rPr lang="bg-BG" smtClean="0"/>
              <a:pPr lv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469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15.7.2023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CB49E-85DA-4391-B6D5-AF6615493F21}" type="slidenum">
              <a:rPr lang="bg-BG" smtClean="0"/>
              <a:pPr lv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576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15.7.2023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CB49E-85DA-4391-B6D5-AF6615493F21}" type="slidenum">
              <a:rPr lang="bg-BG" smtClean="0"/>
              <a:pPr lv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1689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15.7.2023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CB49E-85DA-4391-B6D5-AF6615493F21}" type="slidenum">
              <a:rPr lang="bg-BG" smtClean="0"/>
              <a:pPr lv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89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15.7.2023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CB49E-85DA-4391-B6D5-AF6615493F21}" type="slidenum">
              <a:rPr lang="bg-BG" smtClean="0"/>
              <a:pPr lv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615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15.7.2023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CB49E-85DA-4391-B6D5-AF6615493F21}" type="slidenum">
              <a:rPr lang="bg-BG" smtClean="0"/>
              <a:pPr lv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159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15.7.2023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CB49E-85DA-4391-B6D5-AF6615493F21}" type="slidenum">
              <a:rPr lang="bg-BG" smtClean="0"/>
              <a:pPr lv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821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15.7.2023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CB49E-85DA-4391-B6D5-AF6615493F21}" type="slidenum">
              <a:rPr lang="bg-BG" smtClean="0"/>
              <a:pPr lv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209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15.7.2023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ECB49E-85DA-4391-B6D5-AF6615493F21}" type="slidenum">
              <a:rPr lang="bg-BG" smtClean="0"/>
              <a:pPr lv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16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xhere.com/ru/photo/1276238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2D0B73-CC9E-4F13-85CD-6B5261FC86F0}" type="datetime1">
              <a:rPr lang="bg-BG" smtClean="0"/>
              <a:pPr lvl="0"/>
              <a:t>15.7.2023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A0ECB49E-85DA-4391-B6D5-AF6615493F21}" type="slidenum">
              <a:rPr lang="bg-BG" smtClean="0"/>
              <a:pPr lvl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28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9.jpeg"/><Relationship Id="rId7" Type="http://schemas.openxmlformats.org/officeDocument/2006/relationships/image" Target="../media/image6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7.sv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jpe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hyperlink" Target="https://plevenzapleven.bg/wp-content/uploads/2021/02/botev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jpeg"/><Relationship Id="rId7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microsoft.com/office/2007/relationships/hdphoto" Target="../media/hdphoto1.wdp"/><Relationship Id="rId7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6.png"/><Relationship Id="rId7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B92B56-53E4-4DC5-AD53-12A5D7777C02}"/>
              </a:ext>
            </a:extLst>
          </p:cNvPr>
          <p:cNvSpPr txBox="1"/>
          <p:nvPr/>
        </p:nvSpPr>
        <p:spPr>
          <a:xfrm>
            <a:off x="1401774" y="3448442"/>
            <a:ext cx="6802495" cy="1485022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2000" dirty="0">
                <a:solidFill>
                  <a:srgbClr val="000000"/>
                </a:solidFill>
                <a:latin typeface="Calibri"/>
              </a:rPr>
              <a:t>Тема:</a:t>
            </a:r>
          </a:p>
          <a:p>
            <a:pPr indent="337185" algn="ctr"/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ИЗПОЛЗВАНЕ НА ПЛАТФОРМАТА ЗА ВИДЕОВРЪЗКА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ZOOM 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</a:rPr>
              <a:t>В ОБРАЗОВАТЕЛНИЯ ПРОЦЕС В ДЕТСКАТА ГРАДИНА</a:t>
            </a:r>
          </a:p>
          <a:p>
            <a:pPr indent="337185"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bg-BG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95586-951F-4016-A826-8348DD1A915D}"/>
              </a:ext>
            </a:extLst>
          </p:cNvPr>
          <p:cNvSpPr txBox="1"/>
          <p:nvPr/>
        </p:nvSpPr>
        <p:spPr>
          <a:xfrm flipH="1">
            <a:off x="443006" y="6030280"/>
            <a:ext cx="364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Изготвили:</a:t>
            </a:r>
          </a:p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ст. учител: Н. Велчева</a:t>
            </a:r>
          </a:p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учител: С. Господинова</a:t>
            </a:r>
          </a:p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ДГ 40 “Детски свят“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6EC69-49CF-4BD3-B936-A9900591F146}"/>
              </a:ext>
            </a:extLst>
          </p:cNvPr>
          <p:cNvSpPr txBox="1"/>
          <p:nvPr/>
        </p:nvSpPr>
        <p:spPr>
          <a:xfrm flipH="1">
            <a:off x="7408105" y="6189002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Държава: България</a:t>
            </a:r>
          </a:p>
          <a:p>
            <a:r>
              <a:rPr lang="bg-BG" sz="900" dirty="0">
                <a:latin typeface="Verdana" panose="020B0604030504040204" pitchFamily="34" charset="0"/>
                <a:ea typeface="Verdana" panose="020B0604030504040204" pitchFamily="34" charset="0"/>
              </a:rPr>
              <a:t>град: Варна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3C806E6F-519C-A482-C6F1-16F93DD0344C}"/>
              </a:ext>
            </a:extLst>
          </p:cNvPr>
          <p:cNvSpPr txBox="1"/>
          <p:nvPr/>
        </p:nvSpPr>
        <p:spPr>
          <a:xfrm>
            <a:off x="2341417" y="163089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AE12B81F-DD15-846A-983C-8DB0E7E5861C}"/>
              </a:ext>
            </a:extLst>
          </p:cNvPr>
          <p:cNvCxnSpPr/>
          <p:nvPr/>
        </p:nvCxnSpPr>
        <p:spPr>
          <a:xfrm flipH="1">
            <a:off x="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аво съединение 11">
            <a:extLst>
              <a:ext uri="{FF2B5EF4-FFF2-40B4-BE49-F238E27FC236}">
                <a16:creationId xmlns:a16="http://schemas.microsoft.com/office/drawing/2014/main" id="{8D0504F6-9AB9-5600-5EBB-370D66505BA1}"/>
              </a:ext>
            </a:extLst>
          </p:cNvPr>
          <p:cNvCxnSpPr/>
          <p:nvPr/>
        </p:nvCxnSpPr>
        <p:spPr>
          <a:xfrm flipH="1">
            <a:off x="0" y="2781300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Правоъгълник 15">
            <a:extLst>
              <a:ext uri="{FF2B5EF4-FFF2-40B4-BE49-F238E27FC236}">
                <a16:creationId xmlns:a16="http://schemas.microsoft.com/office/drawing/2014/main" id="{C07E4279-A8BC-4CDA-0076-C36B6331EFB2}"/>
              </a:ext>
            </a:extLst>
          </p:cNvPr>
          <p:cNvSpPr/>
          <p:nvPr/>
        </p:nvSpPr>
        <p:spPr>
          <a:xfrm>
            <a:off x="1593273" y="1195685"/>
            <a:ext cx="6483927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i="0" dirty="0">
                <a:solidFill>
                  <a:srgbClr val="0070C0"/>
                </a:solidFill>
                <a:effectLst/>
                <a:latin typeface="Segoe UI Historic" panose="020B0502040204020203" pitchFamily="34" charset="0"/>
              </a:rPr>
              <a:t>ИНОВАТИВНАТА ОБРАЗОВАТЕЛНА СРЕДА </a:t>
            </a:r>
          </a:p>
          <a:p>
            <a:pPr algn="ctr"/>
            <a:r>
              <a:rPr lang="ru-RU" sz="2000" b="0" i="0" dirty="0">
                <a:solidFill>
                  <a:srgbClr val="0070C0"/>
                </a:solidFill>
                <a:effectLst/>
                <a:latin typeface="Segoe UI Historic" panose="020B0502040204020203" pitchFamily="34" charset="0"/>
              </a:rPr>
              <a:t>ПРЕЗ ПРИЗМАТА НА ЕМОЦИОНАЛНАТА </a:t>
            </a:r>
            <a:r>
              <a:rPr lang="bg-BG" sz="2000" b="0" i="0" dirty="0">
                <a:solidFill>
                  <a:srgbClr val="0070C0"/>
                </a:solidFill>
                <a:effectLst/>
                <a:latin typeface="Segoe UI Historic" panose="020B0502040204020203" pitchFamily="34" charset="0"/>
              </a:rPr>
              <a:t>ИНТЕЛИГЕНТНОСТ И  ИЗКУСТВЕНИЯ ИНТЕЛЕКТ</a:t>
            </a:r>
          </a:p>
          <a:p>
            <a:pPr algn="ctr"/>
            <a:r>
              <a:rPr lang="bg-BG" sz="2000" dirty="0">
                <a:solidFill>
                  <a:srgbClr val="0070C0"/>
                </a:solidFill>
                <a:latin typeface="Segoe UI Historic" panose="020B0502040204020203" pitchFamily="34" charset="0"/>
              </a:rPr>
              <a:t>ПОСОКИ И ПРЕДИЗВИКАТЕЛСТВА</a:t>
            </a:r>
            <a:endParaRPr lang="ru-RU" sz="2000" b="0" i="0" dirty="0">
              <a:solidFill>
                <a:srgbClr val="0070C0"/>
              </a:solidFill>
              <a:effectLst/>
              <a:latin typeface="Segoe UI Historic" panose="020B0502040204020203" pitchFamily="34" charset="0"/>
            </a:endParaRPr>
          </a:p>
          <a:p>
            <a:pPr algn="ctr"/>
            <a:r>
              <a:rPr lang="ru-RU" b="0" i="0" dirty="0">
                <a:solidFill>
                  <a:srgbClr val="0070C0"/>
                </a:solidFill>
                <a:effectLst/>
                <a:latin typeface="Segoe UI Historic" panose="020B0502040204020203" pitchFamily="34" charset="0"/>
              </a:rPr>
              <a:t> </a:t>
            </a:r>
            <a:endParaRPr lang="bg-BG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1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FE855F65-D027-5E09-2150-E0970DC20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00" y="4969589"/>
            <a:ext cx="3323926" cy="11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993" y="242455"/>
            <a:ext cx="1981200" cy="476250"/>
          </a:xfrm>
          <a:prstGeom prst="rect">
            <a:avLst/>
          </a:prstGeom>
          <a:noFill/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48A9D3B-2307-F078-8C7D-9AD9242E0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4051382"/>
            <a:ext cx="1531620" cy="1531620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7C78C440-1395-CB8F-C431-5FF55159A86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8" y="2443807"/>
            <a:ext cx="1531620" cy="153162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5BCEBF22-A368-6816-9C50-F59AF9044AB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889" y="2419227"/>
            <a:ext cx="1531620" cy="1531620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74EA8865-B6B0-2BE1-E8D4-53EEC15AE4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90" y="4911212"/>
            <a:ext cx="1128989" cy="1128989"/>
          </a:xfrm>
          <a:prstGeom prst="rect">
            <a:avLst/>
          </a:prstGeom>
        </p:spPr>
      </p:pic>
      <p:grpSp>
        <p:nvGrpSpPr>
          <p:cNvPr id="13" name="Групиране 12">
            <a:extLst>
              <a:ext uri="{FF2B5EF4-FFF2-40B4-BE49-F238E27FC236}">
                <a16:creationId xmlns:a16="http://schemas.microsoft.com/office/drawing/2014/main" id="{5504EA47-1B05-8B96-A956-2D832BA5BC02}"/>
              </a:ext>
            </a:extLst>
          </p:cNvPr>
          <p:cNvGrpSpPr/>
          <p:nvPr/>
        </p:nvGrpSpPr>
        <p:grpSpPr>
          <a:xfrm>
            <a:off x="8155861" y="0"/>
            <a:ext cx="884900" cy="5501153"/>
            <a:chOff x="8155861" y="0"/>
            <a:chExt cx="884900" cy="5501153"/>
          </a:xfrm>
        </p:grpSpPr>
        <p:cxnSp>
          <p:nvCxnSpPr>
            <p:cNvPr id="14" name="Право съединение 13">
              <a:extLst>
                <a:ext uri="{FF2B5EF4-FFF2-40B4-BE49-F238E27FC236}">
                  <a16:creationId xmlns:a16="http://schemas.microsoft.com/office/drawing/2014/main" id="{30A558BC-A743-CFFD-D96C-C30534D99A19}"/>
                </a:ext>
              </a:extLst>
            </p:cNvPr>
            <p:cNvCxnSpPr/>
            <p:nvPr/>
          </p:nvCxnSpPr>
          <p:spPr>
            <a:xfrm>
              <a:off x="8893277" y="0"/>
              <a:ext cx="0" cy="3613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Съединител: с чупка 14">
              <a:extLst>
                <a:ext uri="{FF2B5EF4-FFF2-40B4-BE49-F238E27FC236}">
                  <a16:creationId xmlns:a16="http://schemas.microsoft.com/office/drawing/2014/main" id="{D6794ADF-217B-3899-B83E-254F01068191}"/>
                </a:ext>
              </a:extLst>
            </p:cNvPr>
            <p:cNvCxnSpPr/>
            <p:nvPr/>
          </p:nvCxnSpPr>
          <p:spPr>
            <a:xfrm rot="5400000">
              <a:off x="6644148" y="2013155"/>
              <a:ext cx="4409768" cy="383458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Съединител: с чупка 21">
              <a:extLst>
                <a:ext uri="{FF2B5EF4-FFF2-40B4-BE49-F238E27FC236}">
                  <a16:creationId xmlns:a16="http://schemas.microsoft.com/office/drawing/2014/main" id="{E0CAF80D-2A87-4FA2-94EF-5BFDE4AE109F}"/>
                </a:ext>
              </a:extLst>
            </p:cNvPr>
            <p:cNvCxnSpPr/>
            <p:nvPr/>
          </p:nvCxnSpPr>
          <p:spPr>
            <a:xfrm rot="5400000" flipH="1" flipV="1">
              <a:off x="6666273" y="3392134"/>
              <a:ext cx="3598607" cy="619432"/>
            </a:xfrm>
            <a:prstGeom prst="bentConnector3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id="{6932948E-84AC-83CA-F547-3423F3EDFD1A}"/>
              </a:ext>
            </a:extLst>
          </p:cNvPr>
          <p:cNvSpPr/>
          <p:nvPr/>
        </p:nvSpPr>
        <p:spPr>
          <a:xfrm>
            <a:off x="8846208" y="3472769"/>
            <a:ext cx="130628" cy="174172"/>
          </a:xfrm>
          <a:prstGeom prst="ellipse">
            <a:avLst/>
          </a:prstGeom>
          <a:solidFill>
            <a:srgbClr val="4472C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F8229E2-1C85-CBF2-6430-25C96289CD9D}"/>
              </a:ext>
            </a:extLst>
          </p:cNvPr>
          <p:cNvSpPr/>
          <p:nvPr/>
        </p:nvSpPr>
        <p:spPr>
          <a:xfrm>
            <a:off x="8595428" y="4300691"/>
            <a:ext cx="130628" cy="174172"/>
          </a:xfrm>
          <a:prstGeom prst="ellipse">
            <a:avLst/>
          </a:prstGeom>
          <a:solidFill>
            <a:srgbClr val="E9844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A435AE1E-58FF-E206-FC89-D76261ABE1F7}"/>
              </a:ext>
            </a:extLst>
          </p:cNvPr>
          <p:cNvSpPr/>
          <p:nvPr/>
        </p:nvSpPr>
        <p:spPr>
          <a:xfrm>
            <a:off x="8067676" y="4632387"/>
            <a:ext cx="177912" cy="15868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6" name="Мултимедия1">
            <a:hlinkClick r:id="" action="ppaction://media"/>
            <a:extLst>
              <a:ext uri="{FF2B5EF4-FFF2-40B4-BE49-F238E27FC236}">
                <a16:creationId xmlns:a16="http://schemas.microsoft.com/office/drawing/2014/main" id="{C054C4F0-31AB-FCA1-0573-5FA4DE50EE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91155" y="4866326"/>
            <a:ext cx="187791" cy="187791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B10D030B-007C-0AAB-B3EC-80C62ADFC0C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51" y="4203782"/>
            <a:ext cx="1531620" cy="1531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757B9064-3F93-9E23-AB7C-2B6D51640F91}"/>
              </a:ext>
            </a:extLst>
          </p:cNvPr>
          <p:cNvSpPr txBox="1"/>
          <p:nvPr/>
        </p:nvSpPr>
        <p:spPr>
          <a:xfrm>
            <a:off x="248392" y="3050315"/>
            <a:ext cx="8345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/>
            <a:r>
              <a:rPr lang="bg-BG" sz="12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bg-BG" sz="1200" i="1" dirty="0">
                <a:latin typeface="Verdana" panose="020B0604030504040204" pitchFamily="34" charset="0"/>
                <a:ea typeface="Verdana" panose="020B0604030504040204" pitchFamily="34" charset="0"/>
              </a:rPr>
              <a:t>Пролетно веселие</a:t>
            </a:r>
            <a:r>
              <a:rPr lang="bg-BG" sz="12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среща в </a:t>
            </a: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ZOOM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между група „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Усмивка ” 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 гр. Варна и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групите „Калинка”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  „</a:t>
            </a:r>
            <a:r>
              <a:rPr lang="bg-BG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Веселушко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 от ДГ „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Звънче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 – гр. </a:t>
            </a:r>
            <a:r>
              <a:rPr lang="bg-BG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Самоков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63158B66-6E59-54DD-D057-73DF0CA81F8D}"/>
              </a:ext>
            </a:extLst>
          </p:cNvPr>
          <p:cNvGrpSpPr/>
          <p:nvPr/>
        </p:nvGrpSpPr>
        <p:grpSpPr>
          <a:xfrm>
            <a:off x="715618" y="1152940"/>
            <a:ext cx="7707915" cy="1812888"/>
            <a:chOff x="172954" y="329113"/>
            <a:chExt cx="8727657" cy="2298784"/>
          </a:xfrm>
        </p:grpSpPr>
        <p:pic>
          <p:nvPicPr>
            <p:cNvPr id="5" name="Картина 4">
              <a:extLst>
                <a:ext uri="{FF2B5EF4-FFF2-40B4-BE49-F238E27FC236}">
                  <a16:creationId xmlns:a16="http://schemas.microsoft.com/office/drawing/2014/main" id="{61EA5AC4-B970-F3CC-A76E-C56BB1866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54" y="379997"/>
              <a:ext cx="2990850" cy="2247900"/>
            </a:xfrm>
            <a:prstGeom prst="rect">
              <a:avLst/>
            </a:prstGeom>
          </p:spPr>
        </p:pic>
        <p:pic>
          <p:nvPicPr>
            <p:cNvPr id="7" name="Картина 6">
              <a:extLst>
                <a:ext uri="{FF2B5EF4-FFF2-40B4-BE49-F238E27FC236}">
                  <a16:creationId xmlns:a16="http://schemas.microsoft.com/office/drawing/2014/main" id="{FB630038-A827-60C9-20A6-5940B197D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702" y="329113"/>
              <a:ext cx="2705100" cy="2028825"/>
            </a:xfrm>
            <a:prstGeom prst="rect">
              <a:avLst/>
            </a:prstGeom>
          </p:spPr>
        </p:pic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A929C716-055A-88FC-873F-04820DD29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136" y="422108"/>
              <a:ext cx="2657475" cy="1714500"/>
            </a:xfrm>
            <a:prstGeom prst="rect">
              <a:avLst/>
            </a:prstGeom>
          </p:spPr>
        </p:pic>
      </p:grp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AE1DB35F-531E-A4CF-1C70-EDFF7558F8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61" y="3596689"/>
            <a:ext cx="4067175" cy="2905125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E9024CC8-5447-6D01-4307-6AD8B628C2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3" y="3869155"/>
            <a:ext cx="3409950" cy="2552700"/>
          </a:xfrm>
          <a:prstGeom prst="rect">
            <a:avLst/>
          </a:prstGeom>
        </p:spPr>
      </p:pic>
      <p:pic>
        <p:nvPicPr>
          <p:cNvPr id="3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D9ED7A1A-C64A-534D-E562-73CFAE50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63" y="6293032"/>
            <a:ext cx="1081674" cy="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аво съединение 7">
            <a:extLst>
              <a:ext uri="{FF2B5EF4-FFF2-40B4-BE49-F238E27FC236}">
                <a16:creationId xmlns:a16="http://schemas.microsoft.com/office/drawing/2014/main" id="{AB18F9D5-AEFF-3897-6FA5-5CDCE3D17AC0}"/>
              </a:ext>
            </a:extLst>
          </p:cNvPr>
          <p:cNvCxnSpPr/>
          <p:nvPr/>
        </p:nvCxnSpPr>
        <p:spPr>
          <a:xfrm flipH="1">
            <a:off x="0" y="838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Групиране 9">
            <a:extLst>
              <a:ext uri="{FF2B5EF4-FFF2-40B4-BE49-F238E27FC236}">
                <a16:creationId xmlns:a16="http://schemas.microsoft.com/office/drawing/2014/main" id="{92A0BEE4-5191-00E8-58C3-5CA68F64809F}"/>
              </a:ext>
            </a:extLst>
          </p:cNvPr>
          <p:cNvGrpSpPr/>
          <p:nvPr/>
        </p:nvGrpSpPr>
        <p:grpSpPr>
          <a:xfrm>
            <a:off x="8229601" y="0"/>
            <a:ext cx="914399" cy="5501153"/>
            <a:chOff x="8155861" y="0"/>
            <a:chExt cx="884900" cy="5501153"/>
          </a:xfrm>
        </p:grpSpPr>
        <p:cxnSp>
          <p:nvCxnSpPr>
            <p:cNvPr id="12" name="Право съединение 11">
              <a:extLst>
                <a:ext uri="{FF2B5EF4-FFF2-40B4-BE49-F238E27FC236}">
                  <a16:creationId xmlns:a16="http://schemas.microsoft.com/office/drawing/2014/main" id="{3654FD7D-4372-8D36-963F-68EBA13D5A74}"/>
                </a:ext>
              </a:extLst>
            </p:cNvPr>
            <p:cNvCxnSpPr/>
            <p:nvPr/>
          </p:nvCxnSpPr>
          <p:spPr>
            <a:xfrm>
              <a:off x="8893277" y="0"/>
              <a:ext cx="0" cy="3613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Съединител: с чупка 13">
              <a:extLst>
                <a:ext uri="{FF2B5EF4-FFF2-40B4-BE49-F238E27FC236}">
                  <a16:creationId xmlns:a16="http://schemas.microsoft.com/office/drawing/2014/main" id="{BD354C31-A135-611B-C5D4-212CBC278595}"/>
                </a:ext>
              </a:extLst>
            </p:cNvPr>
            <p:cNvCxnSpPr/>
            <p:nvPr/>
          </p:nvCxnSpPr>
          <p:spPr>
            <a:xfrm rot="5400000">
              <a:off x="6644148" y="2013155"/>
              <a:ext cx="4409768" cy="383458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Съединител: с чупка 14">
              <a:extLst>
                <a:ext uri="{FF2B5EF4-FFF2-40B4-BE49-F238E27FC236}">
                  <a16:creationId xmlns:a16="http://schemas.microsoft.com/office/drawing/2014/main" id="{49421EF8-E616-3B4A-66E0-DCD319E850F3}"/>
                </a:ext>
              </a:extLst>
            </p:cNvPr>
            <p:cNvCxnSpPr/>
            <p:nvPr/>
          </p:nvCxnSpPr>
          <p:spPr>
            <a:xfrm rot="5400000" flipH="1" flipV="1">
              <a:off x="6666273" y="3392134"/>
              <a:ext cx="3598607" cy="619432"/>
            </a:xfrm>
            <a:prstGeom prst="bentConnector3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6" name="Текстово поле 15">
            <a:extLst>
              <a:ext uri="{FF2B5EF4-FFF2-40B4-BE49-F238E27FC236}">
                <a16:creationId xmlns:a16="http://schemas.microsoft.com/office/drawing/2014/main" id="{ED5A44FC-B626-E240-E9D8-B8AB5CEB4F52}"/>
              </a:ext>
            </a:extLst>
          </p:cNvPr>
          <p:cNvSpPr txBox="1"/>
          <p:nvPr/>
        </p:nvSpPr>
        <p:spPr>
          <a:xfrm>
            <a:off x="2341417" y="163089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pic>
        <p:nvPicPr>
          <p:cNvPr id="17" name="Picture 2" descr="Logo">
            <a:extLst>
              <a:ext uri="{FF2B5EF4-FFF2-40B4-BE49-F238E27FC236}">
                <a16:creationId xmlns:a16="http://schemas.microsoft.com/office/drawing/2014/main" id="{5C1FDB76-51C1-815B-71BB-3205275B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0993" y="242455"/>
            <a:ext cx="1981200" cy="476250"/>
          </a:xfrm>
          <a:prstGeom prst="rect">
            <a:avLst/>
          </a:prstGeom>
          <a:noFill/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AAE4238F-5C1C-035D-BBA8-718C6CEC95AF}"/>
              </a:ext>
            </a:extLst>
          </p:cNvPr>
          <p:cNvSpPr/>
          <p:nvPr/>
        </p:nvSpPr>
        <p:spPr>
          <a:xfrm>
            <a:off x="8950983" y="3425144"/>
            <a:ext cx="130628" cy="174172"/>
          </a:xfrm>
          <a:prstGeom prst="ellipse">
            <a:avLst/>
          </a:prstGeom>
          <a:solidFill>
            <a:srgbClr val="4472C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46DECBF-47ED-BF96-E81E-344FD46EE17F}"/>
              </a:ext>
            </a:extLst>
          </p:cNvPr>
          <p:cNvSpPr/>
          <p:nvPr/>
        </p:nvSpPr>
        <p:spPr>
          <a:xfrm>
            <a:off x="8686353" y="4397676"/>
            <a:ext cx="130628" cy="174172"/>
          </a:xfrm>
          <a:prstGeom prst="ellipse">
            <a:avLst/>
          </a:prstGeom>
          <a:solidFill>
            <a:srgbClr val="E9844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C9F1CD36-1E15-C2D4-CE56-6A892E49B750}"/>
              </a:ext>
            </a:extLst>
          </p:cNvPr>
          <p:cNvSpPr/>
          <p:nvPr/>
        </p:nvSpPr>
        <p:spPr>
          <a:xfrm>
            <a:off x="8157146" y="5448943"/>
            <a:ext cx="174171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65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4CCAF405-CBC6-4056-D301-56319F7B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19" y="6293032"/>
            <a:ext cx="1081674" cy="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3FF9D4E4-1DCB-8030-A648-0A14C5036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4" y="2411485"/>
            <a:ext cx="6865259" cy="3021746"/>
          </a:xfrm>
          <a:prstGeom prst="rect">
            <a:avLst/>
          </a:prstGeom>
        </p:spPr>
      </p:pic>
      <p:cxnSp>
        <p:nvCxnSpPr>
          <p:cNvPr id="2" name="Право съединение 1">
            <a:extLst>
              <a:ext uri="{FF2B5EF4-FFF2-40B4-BE49-F238E27FC236}">
                <a16:creationId xmlns:a16="http://schemas.microsoft.com/office/drawing/2014/main" id="{EA347A2D-AC09-C4DD-1F6B-1D82993337AB}"/>
              </a:ext>
            </a:extLst>
          </p:cNvPr>
          <p:cNvCxnSpPr/>
          <p:nvPr/>
        </p:nvCxnSpPr>
        <p:spPr>
          <a:xfrm flipH="1">
            <a:off x="0" y="809172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C960D45B-D872-A407-0C35-F5E9E53D5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993" y="242455"/>
            <a:ext cx="1981200" cy="476250"/>
          </a:xfrm>
          <a:prstGeom prst="rect">
            <a:avLst/>
          </a:prstGeom>
          <a:noFill/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95D1ABD3-CE91-2C01-5CDA-A4A88C40C830}"/>
              </a:ext>
            </a:extLst>
          </p:cNvPr>
          <p:cNvSpPr txBox="1"/>
          <p:nvPr/>
        </p:nvSpPr>
        <p:spPr>
          <a:xfrm>
            <a:off x="2341417" y="163089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sp>
        <p:nvSpPr>
          <p:cNvPr id="13" name="Текстово поле 12">
            <a:extLst>
              <a:ext uri="{FF2B5EF4-FFF2-40B4-BE49-F238E27FC236}">
                <a16:creationId xmlns:a16="http://schemas.microsoft.com/office/drawing/2014/main" id="{A5ECA42B-23FA-C275-84A5-E6BBF8903453}"/>
              </a:ext>
            </a:extLst>
          </p:cNvPr>
          <p:cNvSpPr txBox="1"/>
          <p:nvPr/>
        </p:nvSpPr>
        <p:spPr>
          <a:xfrm>
            <a:off x="-478971" y="1048756"/>
            <a:ext cx="924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bg-BG" sz="120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bg-BG" sz="1200" kern="1200">
                <a:solidFill>
                  <a:srgbClr val="0C0C0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ко се съобразим с мисълта</a:t>
            </a:r>
            <a:r>
              <a:rPr lang="bg-BG" sz="1200" i="1" kern="1200">
                <a:solidFill>
                  <a:srgbClr val="0C0C0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kern="1200">
                <a:solidFill>
                  <a:srgbClr val="0C0C0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 Франклин Рузвелт:</a:t>
            </a:r>
          </a:p>
          <a:p>
            <a:pPr indent="449580" algn="ctr"/>
            <a:r>
              <a:rPr lang="bg-BG" sz="1200" b="1" kern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b="1" i="1" kern="1200">
                <a:solidFill>
                  <a:srgbClr val="0C0C0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„Може да не можем да подготвим бъдещето за децата си,</a:t>
            </a:r>
          </a:p>
          <a:p>
            <a:pPr indent="449580" algn="ctr"/>
            <a:r>
              <a:rPr lang="bg-BG" sz="1200" b="1" i="1" kern="1200">
                <a:solidFill>
                  <a:srgbClr val="0C0C0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но можем да подготвим децата си за бъдещето</a:t>
            </a:r>
            <a:r>
              <a:rPr lang="bg-BG" sz="1200" b="1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bg-BG" sz="120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endParaRPr lang="bg-BG" sz="1200" i="1" kern="1200">
              <a:solidFill>
                <a:srgbClr val="0C0C0C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449580" algn="ctr"/>
            <a:r>
              <a:rPr lang="bg-BG" sz="1200" i="1" kern="1200">
                <a:solidFill>
                  <a:srgbClr val="0C0C0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kern="1200">
                <a:solidFill>
                  <a:srgbClr val="0C0C0C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 необходимо да сме в крак с времето и да не изоставаме.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>
                <a:latin typeface="Verdana" pitchFamily="34" charset="0"/>
                <a:ea typeface="Verdana" pitchFamily="34" charset="0"/>
                <a:cs typeface="Verdana" pitchFamily="34" charset="0"/>
              </a:rPr>
              <a:t>За това ще продължим да използваме </a:t>
            </a:r>
            <a:r>
              <a:rPr lang="en-US" sz="1200">
                <a:latin typeface="Verdana" pitchFamily="34" charset="0"/>
                <a:ea typeface="Verdana" pitchFamily="34" charset="0"/>
                <a:cs typeface="Verdana" pitchFamily="34" charset="0"/>
              </a:rPr>
              <a:t>ZOOM </a:t>
            </a:r>
            <a:r>
              <a:rPr lang="bg-BG" sz="1200">
                <a:latin typeface="Verdana" pitchFamily="34" charset="0"/>
                <a:ea typeface="Verdana" pitchFamily="34" charset="0"/>
                <a:cs typeface="Verdana" pitchFamily="34" charset="0"/>
              </a:rPr>
              <a:t>платформата, защото тя е неделима част от бъдещето.</a:t>
            </a:r>
            <a:endParaRPr lang="bg-BG" sz="120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449580" algn="ctr"/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Но не бива да забравяме, че дигиталната трансформация започва не от технологиите, а от хората</a:t>
            </a:r>
            <a:r>
              <a:rPr lang="bg-BG" sz="1200" b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…</a:t>
            </a:r>
          </a:p>
          <a:p>
            <a:pPr indent="449580" algn="ctr"/>
            <a:endParaRPr lang="bg-BG" sz="120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bg-BG" sz="1200" b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bg-BG" sz="1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4" name="Групиране 13">
            <a:extLst>
              <a:ext uri="{FF2B5EF4-FFF2-40B4-BE49-F238E27FC236}">
                <a16:creationId xmlns:a16="http://schemas.microsoft.com/office/drawing/2014/main" id="{2D377A36-E930-702D-91B3-B167B52E0A80}"/>
              </a:ext>
            </a:extLst>
          </p:cNvPr>
          <p:cNvGrpSpPr/>
          <p:nvPr/>
        </p:nvGrpSpPr>
        <p:grpSpPr>
          <a:xfrm rot="10800000">
            <a:off x="123373" y="3367316"/>
            <a:ext cx="732970" cy="3490684"/>
            <a:chOff x="8155861" y="0"/>
            <a:chExt cx="884900" cy="5501153"/>
          </a:xfrm>
        </p:grpSpPr>
        <p:cxnSp>
          <p:nvCxnSpPr>
            <p:cNvPr id="15" name="Право съединение 14">
              <a:extLst>
                <a:ext uri="{FF2B5EF4-FFF2-40B4-BE49-F238E27FC236}">
                  <a16:creationId xmlns:a16="http://schemas.microsoft.com/office/drawing/2014/main" id="{5398EFEA-6652-8B2D-F459-D7C8F8147E4F}"/>
                </a:ext>
              </a:extLst>
            </p:cNvPr>
            <p:cNvCxnSpPr/>
            <p:nvPr/>
          </p:nvCxnSpPr>
          <p:spPr>
            <a:xfrm>
              <a:off x="8893277" y="0"/>
              <a:ext cx="0" cy="3613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Съединител: с чупка 15">
              <a:extLst>
                <a:ext uri="{FF2B5EF4-FFF2-40B4-BE49-F238E27FC236}">
                  <a16:creationId xmlns:a16="http://schemas.microsoft.com/office/drawing/2014/main" id="{3BDAEF85-EC7C-2CA7-850B-91CB4834453C}"/>
                </a:ext>
              </a:extLst>
            </p:cNvPr>
            <p:cNvCxnSpPr/>
            <p:nvPr/>
          </p:nvCxnSpPr>
          <p:spPr>
            <a:xfrm rot="5400000">
              <a:off x="6644148" y="2013155"/>
              <a:ext cx="4409768" cy="383458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Съединител: с чупка 16">
              <a:extLst>
                <a:ext uri="{FF2B5EF4-FFF2-40B4-BE49-F238E27FC236}">
                  <a16:creationId xmlns:a16="http://schemas.microsoft.com/office/drawing/2014/main" id="{A769F316-0962-49CC-F850-2D11CD29C84E}"/>
                </a:ext>
              </a:extLst>
            </p:cNvPr>
            <p:cNvCxnSpPr/>
            <p:nvPr/>
          </p:nvCxnSpPr>
          <p:spPr>
            <a:xfrm rot="5400000" flipH="1" flipV="1">
              <a:off x="6666273" y="3392134"/>
              <a:ext cx="3598607" cy="619432"/>
            </a:xfrm>
            <a:prstGeom prst="bentConnector3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E2C11C31-4BCD-CE16-C7B8-DD285BD70269}"/>
              </a:ext>
            </a:extLst>
          </p:cNvPr>
          <p:cNvSpPr/>
          <p:nvPr/>
        </p:nvSpPr>
        <p:spPr>
          <a:xfrm>
            <a:off x="762001" y="3232219"/>
            <a:ext cx="174171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834B253-7A34-1901-1BC2-78FD5FDC2F6E}"/>
              </a:ext>
            </a:extLst>
          </p:cNvPr>
          <p:cNvSpPr/>
          <p:nvPr/>
        </p:nvSpPr>
        <p:spPr>
          <a:xfrm>
            <a:off x="371790" y="4043902"/>
            <a:ext cx="130628" cy="174172"/>
          </a:xfrm>
          <a:prstGeom prst="ellipse">
            <a:avLst/>
          </a:prstGeom>
          <a:solidFill>
            <a:srgbClr val="E9844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4E1A5B6-6B21-0CC8-3210-67A31EB020E3}"/>
              </a:ext>
            </a:extLst>
          </p:cNvPr>
          <p:cNvSpPr/>
          <p:nvPr/>
        </p:nvSpPr>
        <p:spPr>
          <a:xfrm>
            <a:off x="178082" y="4404525"/>
            <a:ext cx="130628" cy="174172"/>
          </a:xfrm>
          <a:prstGeom prst="ellipse">
            <a:avLst/>
          </a:prstGeom>
          <a:solidFill>
            <a:srgbClr val="4472C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24" name="Групиране 23">
            <a:extLst>
              <a:ext uri="{FF2B5EF4-FFF2-40B4-BE49-F238E27FC236}">
                <a16:creationId xmlns:a16="http://schemas.microsoft.com/office/drawing/2014/main" id="{E40F2BFC-308E-4705-5432-BEDC2197A555}"/>
              </a:ext>
            </a:extLst>
          </p:cNvPr>
          <p:cNvGrpSpPr/>
          <p:nvPr/>
        </p:nvGrpSpPr>
        <p:grpSpPr>
          <a:xfrm>
            <a:off x="8004741" y="0"/>
            <a:ext cx="994116" cy="5509813"/>
            <a:chOff x="8004741" y="0"/>
            <a:chExt cx="994116" cy="5509813"/>
          </a:xfrm>
        </p:grpSpPr>
        <p:grpSp>
          <p:nvGrpSpPr>
            <p:cNvPr id="8" name="Групиране 7">
              <a:extLst>
                <a:ext uri="{FF2B5EF4-FFF2-40B4-BE49-F238E27FC236}">
                  <a16:creationId xmlns:a16="http://schemas.microsoft.com/office/drawing/2014/main" id="{B49B1249-DEA3-E222-B07D-3832B05A1EBA}"/>
                </a:ext>
              </a:extLst>
            </p:cNvPr>
            <p:cNvGrpSpPr/>
            <p:nvPr/>
          </p:nvGrpSpPr>
          <p:grpSpPr>
            <a:xfrm>
              <a:off x="8084458" y="0"/>
              <a:ext cx="914399" cy="5501153"/>
              <a:chOff x="8155861" y="0"/>
              <a:chExt cx="884900" cy="5501153"/>
            </a:xfrm>
          </p:grpSpPr>
          <p:cxnSp>
            <p:nvCxnSpPr>
              <p:cNvPr id="9" name="Право съединение 8">
                <a:extLst>
                  <a:ext uri="{FF2B5EF4-FFF2-40B4-BE49-F238E27FC236}">
                    <a16:creationId xmlns:a16="http://schemas.microsoft.com/office/drawing/2014/main" id="{C710EFE5-EAEA-CC0C-3187-B7F32C910692}"/>
                  </a:ext>
                </a:extLst>
              </p:cNvPr>
              <p:cNvCxnSpPr/>
              <p:nvPr/>
            </p:nvCxnSpPr>
            <p:spPr>
              <a:xfrm>
                <a:off x="8893277" y="0"/>
                <a:ext cx="0" cy="36133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Съединител: с чупка 9">
                <a:extLst>
                  <a:ext uri="{FF2B5EF4-FFF2-40B4-BE49-F238E27FC236}">
                    <a16:creationId xmlns:a16="http://schemas.microsoft.com/office/drawing/2014/main" id="{DF449ECB-7D34-F743-AEC2-653F52E8A2AB}"/>
                  </a:ext>
                </a:extLst>
              </p:cNvPr>
              <p:cNvCxnSpPr/>
              <p:nvPr/>
            </p:nvCxnSpPr>
            <p:spPr>
              <a:xfrm rot="5400000">
                <a:off x="6644148" y="2013155"/>
                <a:ext cx="4409768" cy="383458"/>
              </a:xfrm>
              <a:prstGeom prst="bentConnector3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Съединител: с чупка 10">
                <a:extLst>
                  <a:ext uri="{FF2B5EF4-FFF2-40B4-BE49-F238E27FC236}">
                    <a16:creationId xmlns:a16="http://schemas.microsoft.com/office/drawing/2014/main" id="{FB825F2A-194E-97CE-4D92-807D07B5E21F}"/>
                  </a:ext>
                </a:extLst>
              </p:cNvPr>
              <p:cNvCxnSpPr/>
              <p:nvPr/>
            </p:nvCxnSpPr>
            <p:spPr>
              <a:xfrm rot="5400000" flipH="1" flipV="1">
                <a:off x="6666273" y="3392134"/>
                <a:ext cx="3598607" cy="619432"/>
              </a:xfrm>
              <a:prstGeom prst="bentConnector3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FE64D02-DE36-F297-AB6A-328FE0B3E1DF}"/>
                </a:ext>
              </a:extLst>
            </p:cNvPr>
            <p:cNvSpPr/>
            <p:nvPr/>
          </p:nvSpPr>
          <p:spPr>
            <a:xfrm>
              <a:off x="8777799" y="3584471"/>
              <a:ext cx="130628" cy="174172"/>
            </a:xfrm>
            <a:prstGeom prst="ellipse">
              <a:avLst/>
            </a:prstGeom>
            <a:solidFill>
              <a:srgbClr val="4472C4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ADFBCEA-7F95-E32A-0F14-62E558C6863C}"/>
                </a:ext>
              </a:extLst>
            </p:cNvPr>
            <p:cNvSpPr/>
            <p:nvPr/>
          </p:nvSpPr>
          <p:spPr>
            <a:xfrm>
              <a:off x="8547803" y="4300691"/>
              <a:ext cx="130628" cy="174172"/>
            </a:xfrm>
            <a:prstGeom prst="ellipse">
              <a:avLst/>
            </a:prstGeom>
            <a:solidFill>
              <a:srgbClr val="E9844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33B04FF6-D540-BA66-14FC-76883BF285E1}"/>
                </a:ext>
              </a:extLst>
            </p:cNvPr>
            <p:cNvSpPr/>
            <p:nvPr/>
          </p:nvSpPr>
          <p:spPr>
            <a:xfrm>
              <a:off x="8004741" y="5365813"/>
              <a:ext cx="174171" cy="144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2588905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E1D1E20F-CA74-68BE-FADB-7553B792E409}"/>
              </a:ext>
            </a:extLst>
          </p:cNvPr>
          <p:cNvSpPr txBox="1"/>
          <p:nvPr/>
        </p:nvSpPr>
        <p:spPr>
          <a:xfrm>
            <a:off x="126261" y="608204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200">
                <a:latin typeface="Verdana" panose="020B0604030504040204" pitchFamily="34" charset="0"/>
                <a:ea typeface="Verdana" panose="020B0604030504040204" pitchFamily="34" charset="0"/>
              </a:rPr>
              <a:t>Директор:</a:t>
            </a:r>
          </a:p>
          <a:p>
            <a:r>
              <a:rPr lang="bg-BG" sz="1200">
                <a:latin typeface="Verdana" panose="020B0604030504040204" pitchFamily="34" charset="0"/>
                <a:ea typeface="Verdana" panose="020B0604030504040204" pitchFamily="34" charset="0"/>
              </a:rPr>
              <a:t>Ваня Трендафилова Димитрова</a:t>
            </a:r>
          </a:p>
          <a:p>
            <a:r>
              <a:rPr lang="bg-BG" sz="1200">
                <a:latin typeface="Verdana" panose="020B0604030504040204" pitchFamily="34" charset="0"/>
                <a:ea typeface="Verdana" panose="020B0604030504040204" pitchFamily="34" charset="0"/>
              </a:rPr>
              <a:t>ДГ 40 “Детски свят“</a:t>
            </a:r>
          </a:p>
        </p:txBody>
      </p: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D72C283A-A508-E823-8842-34DFEAA615C5}"/>
              </a:ext>
            </a:extLst>
          </p:cNvPr>
          <p:cNvGrpSpPr/>
          <p:nvPr/>
        </p:nvGrpSpPr>
        <p:grpSpPr>
          <a:xfrm>
            <a:off x="8004741" y="0"/>
            <a:ext cx="994116" cy="5943600"/>
            <a:chOff x="8004741" y="0"/>
            <a:chExt cx="994116" cy="5509813"/>
          </a:xfrm>
        </p:grpSpPr>
        <p:grpSp>
          <p:nvGrpSpPr>
            <p:cNvPr id="6" name="Групиране 5">
              <a:extLst>
                <a:ext uri="{FF2B5EF4-FFF2-40B4-BE49-F238E27FC236}">
                  <a16:creationId xmlns:a16="http://schemas.microsoft.com/office/drawing/2014/main" id="{9E3651BF-D703-A175-7FA1-6DDB5DF4285C}"/>
                </a:ext>
              </a:extLst>
            </p:cNvPr>
            <p:cNvGrpSpPr/>
            <p:nvPr/>
          </p:nvGrpSpPr>
          <p:grpSpPr>
            <a:xfrm>
              <a:off x="8084458" y="0"/>
              <a:ext cx="914399" cy="5501153"/>
              <a:chOff x="8155861" y="0"/>
              <a:chExt cx="884900" cy="5501153"/>
            </a:xfrm>
          </p:grpSpPr>
          <p:cxnSp>
            <p:nvCxnSpPr>
              <p:cNvPr id="10" name="Право съединение 9">
                <a:extLst>
                  <a:ext uri="{FF2B5EF4-FFF2-40B4-BE49-F238E27FC236}">
                    <a16:creationId xmlns:a16="http://schemas.microsoft.com/office/drawing/2014/main" id="{F8D3B39B-FCBB-C14C-A685-A47162D18D7A}"/>
                  </a:ext>
                </a:extLst>
              </p:cNvPr>
              <p:cNvCxnSpPr/>
              <p:nvPr/>
            </p:nvCxnSpPr>
            <p:spPr>
              <a:xfrm>
                <a:off x="8893277" y="0"/>
                <a:ext cx="0" cy="36133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Съединител: с чупка 10">
                <a:extLst>
                  <a:ext uri="{FF2B5EF4-FFF2-40B4-BE49-F238E27FC236}">
                    <a16:creationId xmlns:a16="http://schemas.microsoft.com/office/drawing/2014/main" id="{5FBC2C82-E3CB-AADD-AFDD-F88D28A543A0}"/>
                  </a:ext>
                </a:extLst>
              </p:cNvPr>
              <p:cNvCxnSpPr/>
              <p:nvPr/>
            </p:nvCxnSpPr>
            <p:spPr>
              <a:xfrm rot="5400000">
                <a:off x="6644148" y="2013155"/>
                <a:ext cx="4409768" cy="383458"/>
              </a:xfrm>
              <a:prstGeom prst="bentConnector3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Съединител: с чупка 11">
                <a:extLst>
                  <a:ext uri="{FF2B5EF4-FFF2-40B4-BE49-F238E27FC236}">
                    <a16:creationId xmlns:a16="http://schemas.microsoft.com/office/drawing/2014/main" id="{BAED0C64-6E15-8A5D-A239-FA867FD04C7A}"/>
                  </a:ext>
                </a:extLst>
              </p:cNvPr>
              <p:cNvCxnSpPr/>
              <p:nvPr/>
            </p:nvCxnSpPr>
            <p:spPr>
              <a:xfrm rot="5400000" flipH="1" flipV="1">
                <a:off x="6666273" y="3392134"/>
                <a:ext cx="3598607" cy="619432"/>
              </a:xfrm>
              <a:prstGeom prst="bentConnector3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C8F5AEA2-4458-ADC5-2D61-F35A2095A08A}"/>
                </a:ext>
              </a:extLst>
            </p:cNvPr>
            <p:cNvSpPr/>
            <p:nvPr/>
          </p:nvSpPr>
          <p:spPr>
            <a:xfrm>
              <a:off x="8777799" y="3584471"/>
              <a:ext cx="130628" cy="174172"/>
            </a:xfrm>
            <a:prstGeom prst="ellipse">
              <a:avLst/>
            </a:prstGeom>
            <a:solidFill>
              <a:srgbClr val="4472C4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A49100A9-F139-0BF6-BECA-73998E79EE83}"/>
                </a:ext>
              </a:extLst>
            </p:cNvPr>
            <p:cNvSpPr/>
            <p:nvPr/>
          </p:nvSpPr>
          <p:spPr>
            <a:xfrm>
              <a:off x="8547803" y="4300691"/>
              <a:ext cx="130628" cy="174172"/>
            </a:xfrm>
            <a:prstGeom prst="ellipse">
              <a:avLst/>
            </a:prstGeom>
            <a:solidFill>
              <a:srgbClr val="E9844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64C8360A-19D1-791D-E814-187D55EF6318}"/>
                </a:ext>
              </a:extLst>
            </p:cNvPr>
            <p:cNvSpPr/>
            <p:nvPr/>
          </p:nvSpPr>
          <p:spPr>
            <a:xfrm>
              <a:off x="8004741" y="5365813"/>
              <a:ext cx="174171" cy="144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13" name="Групиране 12">
            <a:extLst>
              <a:ext uri="{FF2B5EF4-FFF2-40B4-BE49-F238E27FC236}">
                <a16:creationId xmlns:a16="http://schemas.microsoft.com/office/drawing/2014/main" id="{344809D8-EC47-DFE8-8004-6B0AB176F808}"/>
              </a:ext>
            </a:extLst>
          </p:cNvPr>
          <p:cNvGrpSpPr/>
          <p:nvPr/>
        </p:nvGrpSpPr>
        <p:grpSpPr>
          <a:xfrm flipH="1">
            <a:off x="239149" y="813582"/>
            <a:ext cx="886266" cy="3891154"/>
            <a:chOff x="8004741" y="0"/>
            <a:chExt cx="994116" cy="5509813"/>
          </a:xfrm>
        </p:grpSpPr>
        <p:grpSp>
          <p:nvGrpSpPr>
            <p:cNvPr id="14" name="Групиране 13">
              <a:extLst>
                <a:ext uri="{FF2B5EF4-FFF2-40B4-BE49-F238E27FC236}">
                  <a16:creationId xmlns:a16="http://schemas.microsoft.com/office/drawing/2014/main" id="{7A4C388F-4FE0-D19D-9847-E37448EE7115}"/>
                </a:ext>
              </a:extLst>
            </p:cNvPr>
            <p:cNvGrpSpPr/>
            <p:nvPr/>
          </p:nvGrpSpPr>
          <p:grpSpPr>
            <a:xfrm>
              <a:off x="8084458" y="0"/>
              <a:ext cx="914399" cy="5501153"/>
              <a:chOff x="8155861" y="0"/>
              <a:chExt cx="884900" cy="5501153"/>
            </a:xfrm>
          </p:grpSpPr>
          <p:cxnSp>
            <p:nvCxnSpPr>
              <p:cNvPr id="18" name="Право съединение 17">
                <a:extLst>
                  <a:ext uri="{FF2B5EF4-FFF2-40B4-BE49-F238E27FC236}">
                    <a16:creationId xmlns:a16="http://schemas.microsoft.com/office/drawing/2014/main" id="{7A7F7C37-B33A-9BA4-709D-0EDC64C81B76}"/>
                  </a:ext>
                </a:extLst>
              </p:cNvPr>
              <p:cNvCxnSpPr/>
              <p:nvPr/>
            </p:nvCxnSpPr>
            <p:spPr>
              <a:xfrm>
                <a:off x="8893277" y="0"/>
                <a:ext cx="0" cy="36133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ъединител: с чупка 18">
                <a:extLst>
                  <a:ext uri="{FF2B5EF4-FFF2-40B4-BE49-F238E27FC236}">
                    <a16:creationId xmlns:a16="http://schemas.microsoft.com/office/drawing/2014/main" id="{A47B200A-7D8A-E6DC-158F-936413C6E744}"/>
                  </a:ext>
                </a:extLst>
              </p:cNvPr>
              <p:cNvCxnSpPr/>
              <p:nvPr/>
            </p:nvCxnSpPr>
            <p:spPr>
              <a:xfrm rot="5400000">
                <a:off x="6644148" y="2013155"/>
                <a:ext cx="4409768" cy="383458"/>
              </a:xfrm>
              <a:prstGeom prst="bentConnector3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Съединител: с чупка 19">
                <a:extLst>
                  <a:ext uri="{FF2B5EF4-FFF2-40B4-BE49-F238E27FC236}">
                    <a16:creationId xmlns:a16="http://schemas.microsoft.com/office/drawing/2014/main" id="{707EC166-C1DC-FF69-ABA9-48EAD1D93389}"/>
                  </a:ext>
                </a:extLst>
              </p:cNvPr>
              <p:cNvCxnSpPr/>
              <p:nvPr/>
            </p:nvCxnSpPr>
            <p:spPr>
              <a:xfrm rot="5400000" flipH="1" flipV="1">
                <a:off x="6666273" y="3392134"/>
                <a:ext cx="3598607" cy="619432"/>
              </a:xfrm>
              <a:prstGeom prst="bentConnector3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25654F5-F793-29DD-5A60-FCB34B71504A}"/>
                </a:ext>
              </a:extLst>
            </p:cNvPr>
            <p:cNvSpPr/>
            <p:nvPr/>
          </p:nvSpPr>
          <p:spPr>
            <a:xfrm>
              <a:off x="8777799" y="3584471"/>
              <a:ext cx="130628" cy="174172"/>
            </a:xfrm>
            <a:prstGeom prst="ellipse">
              <a:avLst/>
            </a:prstGeom>
            <a:solidFill>
              <a:srgbClr val="4472C4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F5ABD80A-7DD5-B700-92EE-C5DE4118AAE3}"/>
                </a:ext>
              </a:extLst>
            </p:cNvPr>
            <p:cNvSpPr/>
            <p:nvPr/>
          </p:nvSpPr>
          <p:spPr>
            <a:xfrm>
              <a:off x="8547803" y="4300691"/>
              <a:ext cx="130628" cy="174172"/>
            </a:xfrm>
            <a:prstGeom prst="ellipse">
              <a:avLst/>
            </a:prstGeom>
            <a:solidFill>
              <a:srgbClr val="E9844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AF8F311-DB8D-D686-E1B9-B5520796354F}"/>
                </a:ext>
              </a:extLst>
            </p:cNvPr>
            <p:cNvSpPr/>
            <p:nvPr/>
          </p:nvSpPr>
          <p:spPr>
            <a:xfrm>
              <a:off x="8004741" y="5365813"/>
              <a:ext cx="174171" cy="144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cxnSp>
        <p:nvCxnSpPr>
          <p:cNvPr id="21" name="Право съединение 20">
            <a:extLst>
              <a:ext uri="{FF2B5EF4-FFF2-40B4-BE49-F238E27FC236}">
                <a16:creationId xmlns:a16="http://schemas.microsoft.com/office/drawing/2014/main" id="{8133813E-A535-E3E1-09C9-D9D4F342F65D}"/>
              </a:ext>
            </a:extLst>
          </p:cNvPr>
          <p:cNvCxnSpPr/>
          <p:nvPr/>
        </p:nvCxnSpPr>
        <p:spPr>
          <a:xfrm flipH="1">
            <a:off x="0" y="809172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2" descr="Logo">
            <a:extLst>
              <a:ext uri="{FF2B5EF4-FFF2-40B4-BE49-F238E27FC236}">
                <a16:creationId xmlns:a16="http://schemas.microsoft.com/office/drawing/2014/main" id="{1B541594-67D5-191C-73B3-64749B3E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93" y="242455"/>
            <a:ext cx="1981200" cy="476250"/>
          </a:xfrm>
          <a:prstGeom prst="rect">
            <a:avLst/>
          </a:prstGeom>
          <a:noFill/>
        </p:spPr>
      </p:pic>
      <p:sp>
        <p:nvSpPr>
          <p:cNvPr id="23" name="Текстово поле 22">
            <a:extLst>
              <a:ext uri="{FF2B5EF4-FFF2-40B4-BE49-F238E27FC236}">
                <a16:creationId xmlns:a16="http://schemas.microsoft.com/office/drawing/2014/main" id="{633384C2-A486-28E9-4B1A-1934EA1755BA}"/>
              </a:ext>
            </a:extLst>
          </p:cNvPr>
          <p:cNvSpPr txBox="1"/>
          <p:nvPr/>
        </p:nvSpPr>
        <p:spPr>
          <a:xfrm>
            <a:off x="2341417" y="163089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sp>
        <p:nvSpPr>
          <p:cNvPr id="24" name="Правоъгълник 23">
            <a:extLst>
              <a:ext uri="{FF2B5EF4-FFF2-40B4-BE49-F238E27FC236}">
                <a16:creationId xmlns:a16="http://schemas.microsoft.com/office/drawing/2014/main" id="{91F99D26-5E60-F110-8318-C9297A1632F6}"/>
              </a:ext>
            </a:extLst>
          </p:cNvPr>
          <p:cNvSpPr/>
          <p:nvPr/>
        </p:nvSpPr>
        <p:spPr>
          <a:xfrm>
            <a:off x="1901201" y="5070001"/>
            <a:ext cx="51764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Благодарим Ви за вниманието!</a:t>
            </a:r>
            <a:endParaRPr lang="bg-BG" sz="2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5" name="Групиране 24">
            <a:extLst>
              <a:ext uri="{FF2B5EF4-FFF2-40B4-BE49-F238E27FC236}">
                <a16:creationId xmlns:a16="http://schemas.microsoft.com/office/drawing/2014/main" id="{A19DAEA5-EA93-9182-EBCD-D733F94496A4}"/>
              </a:ext>
            </a:extLst>
          </p:cNvPr>
          <p:cNvGrpSpPr/>
          <p:nvPr/>
        </p:nvGrpSpPr>
        <p:grpSpPr>
          <a:xfrm rot="16200000" flipV="1">
            <a:off x="5186770" y="-1063337"/>
            <a:ext cx="994116" cy="6920346"/>
            <a:chOff x="8004741" y="0"/>
            <a:chExt cx="994116" cy="5509813"/>
          </a:xfrm>
        </p:grpSpPr>
        <p:grpSp>
          <p:nvGrpSpPr>
            <p:cNvPr id="26" name="Групиране 25">
              <a:extLst>
                <a:ext uri="{FF2B5EF4-FFF2-40B4-BE49-F238E27FC236}">
                  <a16:creationId xmlns:a16="http://schemas.microsoft.com/office/drawing/2014/main" id="{9C27C1C6-5246-EA7F-16E3-9455E7D9B743}"/>
                </a:ext>
              </a:extLst>
            </p:cNvPr>
            <p:cNvGrpSpPr/>
            <p:nvPr/>
          </p:nvGrpSpPr>
          <p:grpSpPr>
            <a:xfrm>
              <a:off x="8084458" y="0"/>
              <a:ext cx="914399" cy="5501153"/>
              <a:chOff x="8155861" y="0"/>
              <a:chExt cx="884900" cy="5501153"/>
            </a:xfrm>
          </p:grpSpPr>
          <p:cxnSp>
            <p:nvCxnSpPr>
              <p:cNvPr id="30" name="Право съединение 29">
                <a:extLst>
                  <a:ext uri="{FF2B5EF4-FFF2-40B4-BE49-F238E27FC236}">
                    <a16:creationId xmlns:a16="http://schemas.microsoft.com/office/drawing/2014/main" id="{2A322E0B-A104-3B81-F3C1-A717475005B8}"/>
                  </a:ext>
                </a:extLst>
              </p:cNvPr>
              <p:cNvCxnSpPr/>
              <p:nvPr/>
            </p:nvCxnSpPr>
            <p:spPr>
              <a:xfrm>
                <a:off x="8893277" y="0"/>
                <a:ext cx="0" cy="36133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Съединител: с чупка 30">
                <a:extLst>
                  <a:ext uri="{FF2B5EF4-FFF2-40B4-BE49-F238E27FC236}">
                    <a16:creationId xmlns:a16="http://schemas.microsoft.com/office/drawing/2014/main" id="{3FFE71D4-E11C-37D2-B0BC-DDF6DE82077E}"/>
                  </a:ext>
                </a:extLst>
              </p:cNvPr>
              <p:cNvCxnSpPr/>
              <p:nvPr/>
            </p:nvCxnSpPr>
            <p:spPr>
              <a:xfrm rot="5400000">
                <a:off x="6644148" y="2013155"/>
                <a:ext cx="4409768" cy="383458"/>
              </a:xfrm>
              <a:prstGeom prst="bentConnector3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Съединител: с чупка 31">
                <a:extLst>
                  <a:ext uri="{FF2B5EF4-FFF2-40B4-BE49-F238E27FC236}">
                    <a16:creationId xmlns:a16="http://schemas.microsoft.com/office/drawing/2014/main" id="{71A60018-427B-CB76-8FF6-D4DCC11E49D4}"/>
                  </a:ext>
                </a:extLst>
              </p:cNvPr>
              <p:cNvCxnSpPr/>
              <p:nvPr/>
            </p:nvCxnSpPr>
            <p:spPr>
              <a:xfrm rot="5400000" flipH="1" flipV="1">
                <a:off x="6666273" y="3392134"/>
                <a:ext cx="3598607" cy="619432"/>
              </a:xfrm>
              <a:prstGeom prst="bentConnector3">
                <a:avLst/>
              </a:prstGeom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F10EFEA4-E89A-A059-2236-9A1AFC9C267E}"/>
                </a:ext>
              </a:extLst>
            </p:cNvPr>
            <p:cNvSpPr/>
            <p:nvPr/>
          </p:nvSpPr>
          <p:spPr>
            <a:xfrm>
              <a:off x="8777799" y="3584471"/>
              <a:ext cx="130628" cy="174172"/>
            </a:xfrm>
            <a:prstGeom prst="ellipse">
              <a:avLst/>
            </a:prstGeom>
            <a:solidFill>
              <a:srgbClr val="4472C4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27913A47-625A-EF09-9E8E-30DC062ABFCF}"/>
                </a:ext>
              </a:extLst>
            </p:cNvPr>
            <p:cNvSpPr/>
            <p:nvPr/>
          </p:nvSpPr>
          <p:spPr>
            <a:xfrm>
              <a:off x="8547803" y="4300691"/>
              <a:ext cx="130628" cy="174172"/>
            </a:xfrm>
            <a:prstGeom prst="ellipse">
              <a:avLst/>
            </a:prstGeom>
            <a:solidFill>
              <a:srgbClr val="E9844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64CC214-A456-60F8-117D-A0A6C4893633}"/>
                </a:ext>
              </a:extLst>
            </p:cNvPr>
            <p:cNvSpPr/>
            <p:nvPr/>
          </p:nvSpPr>
          <p:spPr>
            <a:xfrm>
              <a:off x="8004741" y="5365813"/>
              <a:ext cx="174171" cy="1440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  <p:pic>
        <p:nvPicPr>
          <p:cNvPr id="34" name="Картина 33">
            <a:extLst>
              <a:ext uri="{FF2B5EF4-FFF2-40B4-BE49-F238E27FC236}">
                <a16:creationId xmlns:a16="http://schemas.microsoft.com/office/drawing/2014/main" id="{00085BA2-4397-9937-CD61-33C99949C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35" y="720658"/>
            <a:ext cx="5191433" cy="443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9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E7878868-1891-4C0A-ADF2-4E3F265E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63" y="6293032"/>
            <a:ext cx="1081674" cy="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5AE84B-4088-49E9-82B4-094BEFCFB51D}"/>
              </a:ext>
            </a:extLst>
          </p:cNvPr>
          <p:cNvSpPr txBox="1"/>
          <p:nvPr/>
        </p:nvSpPr>
        <p:spPr>
          <a:xfrm>
            <a:off x="143691" y="1237090"/>
            <a:ext cx="8712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Навлизането на нови информационни технологии и интеркултурното съжителство налагат осъвременяване на образованието, повишаване на неговото качество в съответствие с новите реалности.</a:t>
            </a:r>
          </a:p>
          <a:p>
            <a:pPr indent="449580" algn="just"/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Динамичните промени през последните години в обществено - икономическия живот очертават щрихите и на реалните промени в образователната система.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2CD15D88-5876-407A-93B4-89CA7242298D}"/>
              </a:ext>
            </a:extLst>
          </p:cNvPr>
          <p:cNvSpPr txBox="1"/>
          <p:nvPr/>
        </p:nvSpPr>
        <p:spPr>
          <a:xfrm>
            <a:off x="248194" y="5588562"/>
            <a:ext cx="87338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   Днес светът на образованието е различен от този на нашите родители и на нашето собствено образование. </a:t>
            </a:r>
            <a:r>
              <a:rPr lang="bg-BG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Дигиталното поколение, наричано още „поколение на седемте екрана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bg-BG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на телевизора, компютъра, лаптопа, </a:t>
            </a:r>
            <a:r>
              <a:rPr lang="bg-BG" sz="12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таблета</a:t>
            </a:r>
            <a:r>
              <a:rPr lang="bg-BG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bg-BG" sz="12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фаблета</a:t>
            </a:r>
            <a:r>
              <a:rPr lang="bg-BG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bg-BG" sz="12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смартфона</a:t>
            </a:r>
            <a:r>
              <a:rPr lang="bg-BG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 интелигентния часовник, не може и не бива да се обучава така, както са били </a:t>
            </a:r>
            <a:r>
              <a:rPr lang="bg-BG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обучавани</a:t>
            </a:r>
            <a:r>
              <a:rPr lang="bg-BG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неговите родители.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266" name="Picture 2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557" y="270164"/>
            <a:ext cx="1981200" cy="476250"/>
          </a:xfrm>
          <a:prstGeom prst="rect">
            <a:avLst/>
          </a:prstGeom>
          <a:noFill/>
        </p:spPr>
      </p:pic>
      <p:cxnSp>
        <p:nvCxnSpPr>
          <p:cNvPr id="2" name="Право съединение 1">
            <a:extLst>
              <a:ext uri="{FF2B5EF4-FFF2-40B4-BE49-F238E27FC236}">
                <a16:creationId xmlns:a16="http://schemas.microsoft.com/office/drawing/2014/main" id="{996687B0-CAD9-AC4C-7E2E-D8CED667B23D}"/>
              </a:ext>
            </a:extLst>
          </p:cNvPr>
          <p:cNvCxnSpPr/>
          <p:nvPr/>
        </p:nvCxnSpPr>
        <p:spPr>
          <a:xfrm flipH="1">
            <a:off x="0" y="838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38CA6EB6-E217-27DD-A1E1-C55779790A1E}"/>
              </a:ext>
            </a:extLst>
          </p:cNvPr>
          <p:cNvSpPr txBox="1"/>
          <p:nvPr/>
        </p:nvSpPr>
        <p:spPr>
          <a:xfrm>
            <a:off x="2341417" y="163089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grpSp>
        <p:nvGrpSpPr>
          <p:cNvPr id="12" name="Групиране 11">
            <a:extLst>
              <a:ext uri="{FF2B5EF4-FFF2-40B4-BE49-F238E27FC236}">
                <a16:creationId xmlns:a16="http://schemas.microsoft.com/office/drawing/2014/main" id="{55F51B82-C8BF-1092-1962-C07AED5EC788}"/>
              </a:ext>
            </a:extLst>
          </p:cNvPr>
          <p:cNvGrpSpPr/>
          <p:nvPr/>
        </p:nvGrpSpPr>
        <p:grpSpPr>
          <a:xfrm>
            <a:off x="640669" y="2383185"/>
            <a:ext cx="7669125" cy="2751942"/>
            <a:chOff x="640669" y="2383185"/>
            <a:chExt cx="7669125" cy="2751942"/>
          </a:xfrm>
        </p:grpSpPr>
        <p:pic>
          <p:nvPicPr>
            <p:cNvPr id="2050" name="Picture 2" descr="ДИГИТАЛНО ПОКОЛЕНИЕ“">
              <a:extLst>
                <a:ext uri="{FF2B5EF4-FFF2-40B4-BE49-F238E27FC236}">
                  <a16:creationId xmlns:a16="http://schemas.microsoft.com/office/drawing/2014/main" id="{0A0704DB-6C45-11F9-F5C6-9B5F7E85E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467" y="2383185"/>
              <a:ext cx="2620327" cy="2751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Медийната грамотност трябва да бъде интегрирана в цялостния учебен процес -  DigitalKidZ">
              <a:extLst>
                <a:ext uri="{FF2B5EF4-FFF2-40B4-BE49-F238E27FC236}">
                  <a16:creationId xmlns:a16="http://schemas.microsoft.com/office/drawing/2014/main" id="{320E9B77-3E70-96D9-FDD4-AD2ADE716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69" y="2463729"/>
              <a:ext cx="4673918" cy="267081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Графика 5" descr="Връзки">
              <a:extLst>
                <a:ext uri="{FF2B5EF4-FFF2-40B4-BE49-F238E27FC236}">
                  <a16:creationId xmlns:a16="http://schemas.microsoft.com/office/drawing/2014/main" id="{DC17B5F8-1920-5BCC-CD2C-F5E4215E7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93574" y="2739571"/>
              <a:ext cx="1774372" cy="1774372"/>
            </a:xfrm>
            <a:prstGeom prst="rect">
              <a:avLst/>
            </a:prstGeom>
          </p:spPr>
        </p:pic>
      </p:grpSp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0CECC163-1EE4-7641-D721-01CFAA3783D5}"/>
              </a:ext>
            </a:extLst>
          </p:cNvPr>
          <p:cNvGrpSpPr/>
          <p:nvPr/>
        </p:nvGrpSpPr>
        <p:grpSpPr>
          <a:xfrm>
            <a:off x="8436077" y="14757"/>
            <a:ext cx="604684" cy="5501153"/>
            <a:chOff x="8155861" y="0"/>
            <a:chExt cx="884900" cy="5501153"/>
          </a:xfrm>
        </p:grpSpPr>
        <p:cxnSp>
          <p:nvCxnSpPr>
            <p:cNvPr id="8" name="Право съединение 7">
              <a:extLst>
                <a:ext uri="{FF2B5EF4-FFF2-40B4-BE49-F238E27FC236}">
                  <a16:creationId xmlns:a16="http://schemas.microsoft.com/office/drawing/2014/main" id="{B8F55364-FC64-D0E7-8DAE-AB6BCC9A3F6F}"/>
                </a:ext>
              </a:extLst>
            </p:cNvPr>
            <p:cNvCxnSpPr/>
            <p:nvPr/>
          </p:nvCxnSpPr>
          <p:spPr>
            <a:xfrm>
              <a:off x="8893277" y="0"/>
              <a:ext cx="0" cy="3613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Съединител: с чупка 8">
              <a:extLst>
                <a:ext uri="{FF2B5EF4-FFF2-40B4-BE49-F238E27FC236}">
                  <a16:creationId xmlns:a16="http://schemas.microsoft.com/office/drawing/2014/main" id="{BAE7B3A1-4384-D343-3BC8-9FF3BB8195EC}"/>
                </a:ext>
              </a:extLst>
            </p:cNvPr>
            <p:cNvCxnSpPr/>
            <p:nvPr/>
          </p:nvCxnSpPr>
          <p:spPr>
            <a:xfrm rot="5400000">
              <a:off x="6644148" y="2013155"/>
              <a:ext cx="4409768" cy="383458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Съединител: с чупка 10">
              <a:extLst>
                <a:ext uri="{FF2B5EF4-FFF2-40B4-BE49-F238E27FC236}">
                  <a16:creationId xmlns:a16="http://schemas.microsoft.com/office/drawing/2014/main" id="{8575BD52-0C53-DCE9-BDDD-EBC8BF55B6EE}"/>
                </a:ext>
              </a:extLst>
            </p:cNvPr>
            <p:cNvCxnSpPr/>
            <p:nvPr/>
          </p:nvCxnSpPr>
          <p:spPr>
            <a:xfrm rot="5400000" flipH="1" flipV="1">
              <a:off x="6666273" y="3392134"/>
              <a:ext cx="3598607" cy="619432"/>
            </a:xfrm>
            <a:prstGeom prst="bentConnector3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72A9A4F3-7214-0E80-6026-CC6704584AA7}"/>
              </a:ext>
            </a:extLst>
          </p:cNvPr>
          <p:cNvSpPr/>
          <p:nvPr/>
        </p:nvSpPr>
        <p:spPr>
          <a:xfrm>
            <a:off x="8884308" y="3425144"/>
            <a:ext cx="130628" cy="174172"/>
          </a:xfrm>
          <a:prstGeom prst="ellipse">
            <a:avLst/>
          </a:prstGeom>
          <a:solidFill>
            <a:srgbClr val="4472C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9D43F7F-0FAE-5954-FE8E-BC0EDE4D57A0}"/>
              </a:ext>
            </a:extLst>
          </p:cNvPr>
          <p:cNvSpPr/>
          <p:nvPr/>
        </p:nvSpPr>
        <p:spPr>
          <a:xfrm>
            <a:off x="8728778" y="4300691"/>
            <a:ext cx="130628" cy="174172"/>
          </a:xfrm>
          <a:prstGeom prst="ellipse">
            <a:avLst/>
          </a:prstGeom>
          <a:solidFill>
            <a:srgbClr val="E9844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91851C2-7148-8544-65C9-C260ED5E6574}"/>
              </a:ext>
            </a:extLst>
          </p:cNvPr>
          <p:cNvSpPr/>
          <p:nvPr/>
        </p:nvSpPr>
        <p:spPr>
          <a:xfrm>
            <a:off x="8362951" y="5089587"/>
            <a:ext cx="177912" cy="15868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40D9F7FA-8719-449D-A931-8D25A529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72" y="6471688"/>
            <a:ext cx="1081674" cy="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32D13B21-2775-4A42-510D-7D2C53B3F882}"/>
              </a:ext>
            </a:extLst>
          </p:cNvPr>
          <p:cNvSpPr txBox="1"/>
          <p:nvPr/>
        </p:nvSpPr>
        <p:spPr>
          <a:xfrm>
            <a:off x="269964" y="1017364"/>
            <a:ext cx="8473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bg-BG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Затова е наложително, чрез масово и ефективно използване на ИКТ-базирани иновативни образователни технологии и дидактически модели, да се адаптира образователната система към дигиталното поколение, т.е. да се извърши дигитална трансформация на тази система. </a:t>
            </a:r>
            <a:endParaRPr lang="bg-BG" sz="1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F67700EF-1B4F-C473-D754-61D027EEC84D}"/>
              </a:ext>
            </a:extLst>
          </p:cNvPr>
          <p:cNvSpPr txBox="1"/>
          <p:nvPr/>
        </p:nvSpPr>
        <p:spPr>
          <a:xfrm>
            <a:off x="276225" y="5514491"/>
            <a:ext cx="8572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/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Това ни насочи да работим усилено в тази посока.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Опитвайки се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да сме в крак с времето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внедряване на иновативни методи на преподаване и педагогическо взаимодействие, започнахме първо с интерактивни играчки-пчели „</a:t>
            </a:r>
            <a:r>
              <a:rPr lang="bg-BG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Bee-Bot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”, след това с мултимедийни </a:t>
            </a:r>
            <a:r>
              <a:rPr lang="bg-BG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проектори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bg-BG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многомишкова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система </a:t>
            </a:r>
            <a:r>
              <a:rPr lang="bg-BG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Енвижън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интерактивна дъска, </a:t>
            </a:r>
            <a:r>
              <a:rPr lang="bg-BG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комуникатори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Всяка група в градината беше  оборудвана с принтер, лаптоп и  и</a:t>
            </a:r>
            <a:r>
              <a:rPr lang="ru-RU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нтерактивен</a:t>
            </a:r>
            <a:r>
              <a: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дисплей – интерактивна </a:t>
            </a:r>
            <a:r>
              <a:rPr lang="ru-RU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дъска</a:t>
            </a:r>
            <a:r>
              <a: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проектор и </a:t>
            </a:r>
            <a:r>
              <a:rPr lang="ru-RU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компютър</a:t>
            </a:r>
            <a:r>
              <a: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ru-RU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съчетани</a:t>
            </a:r>
            <a:r>
              <a: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 едно. </a:t>
            </a:r>
            <a:endParaRPr lang="bg-BG" sz="1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D702BBAB-7362-1505-E104-23D76A8E4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0" y="1654686"/>
            <a:ext cx="2675733" cy="1327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00E4193-1AB7-8AD2-8733-3F62D68F43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966389" y="1752461"/>
            <a:ext cx="2586511" cy="1492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8" descr="Няма налично описание.">
            <a:extLst>
              <a:ext uri="{FF2B5EF4-FFF2-40B4-BE49-F238E27FC236}">
                <a16:creationId xmlns:a16="http://schemas.microsoft.com/office/drawing/2014/main" id="{3DD937F5-DF71-49C2-2DDA-A3A20B6D0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9" r="19231" b="24308"/>
          <a:stretch/>
        </p:blipFill>
        <p:spPr bwMode="auto">
          <a:xfrm>
            <a:off x="3671734" y="1727219"/>
            <a:ext cx="1793884" cy="1583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Няма налично описание.">
            <a:extLst>
              <a:ext uri="{FF2B5EF4-FFF2-40B4-BE49-F238E27FC236}">
                <a16:creationId xmlns:a16="http://schemas.microsoft.com/office/drawing/2014/main" id="{3CCEEC63-2F5C-AB61-C72E-41385AF89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t="13151" r="12359"/>
          <a:stretch/>
        </p:blipFill>
        <p:spPr bwMode="auto">
          <a:xfrm>
            <a:off x="5346624" y="3622822"/>
            <a:ext cx="2723659" cy="1671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Няма налично описание.">
            <a:extLst>
              <a:ext uri="{FF2B5EF4-FFF2-40B4-BE49-F238E27FC236}">
                <a16:creationId xmlns:a16="http://schemas.microsoft.com/office/drawing/2014/main" id="{83140504-05BD-8B0F-989D-685FE3F8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19" y="3630420"/>
            <a:ext cx="3301620" cy="171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Право съединение 1">
            <a:extLst>
              <a:ext uri="{FF2B5EF4-FFF2-40B4-BE49-F238E27FC236}">
                <a16:creationId xmlns:a16="http://schemas.microsoft.com/office/drawing/2014/main" id="{19A676FB-1772-E206-48E5-79515EC0A235}"/>
              </a:ext>
            </a:extLst>
          </p:cNvPr>
          <p:cNvCxnSpPr/>
          <p:nvPr/>
        </p:nvCxnSpPr>
        <p:spPr>
          <a:xfrm flipH="1">
            <a:off x="0" y="8382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Logo">
            <a:extLst>
              <a:ext uri="{FF2B5EF4-FFF2-40B4-BE49-F238E27FC236}">
                <a16:creationId xmlns:a16="http://schemas.microsoft.com/office/drawing/2014/main" id="{B201C372-D51F-7201-67F0-41C181E4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557" y="270164"/>
            <a:ext cx="1981200" cy="476250"/>
          </a:xfrm>
          <a:prstGeom prst="rect">
            <a:avLst/>
          </a:prstGeom>
          <a:noFill/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E28562FD-7EA9-2CCE-FA2C-958ADA831ADA}"/>
              </a:ext>
            </a:extLst>
          </p:cNvPr>
          <p:cNvSpPr txBox="1"/>
          <p:nvPr/>
        </p:nvSpPr>
        <p:spPr>
          <a:xfrm>
            <a:off x="2341417" y="163089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pic>
        <p:nvPicPr>
          <p:cNvPr id="8" name="Графика 7" descr="Свързани">
            <a:extLst>
              <a:ext uri="{FF2B5EF4-FFF2-40B4-BE49-F238E27FC236}">
                <a16:creationId xmlns:a16="http://schemas.microsoft.com/office/drawing/2014/main" id="{F488C7BF-C27B-7D00-C740-A773B71F61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9328" y="3701845"/>
            <a:ext cx="1710814" cy="1747684"/>
          </a:xfrm>
          <a:prstGeom prst="rect">
            <a:avLst/>
          </a:prstGeom>
        </p:spPr>
      </p:pic>
      <p:grpSp>
        <p:nvGrpSpPr>
          <p:cNvPr id="37" name="Групиране 36">
            <a:extLst>
              <a:ext uri="{FF2B5EF4-FFF2-40B4-BE49-F238E27FC236}">
                <a16:creationId xmlns:a16="http://schemas.microsoft.com/office/drawing/2014/main" id="{E5FD80FF-EBC5-A4C9-298C-F3D688B38E87}"/>
              </a:ext>
            </a:extLst>
          </p:cNvPr>
          <p:cNvGrpSpPr/>
          <p:nvPr/>
        </p:nvGrpSpPr>
        <p:grpSpPr>
          <a:xfrm>
            <a:off x="8155861" y="0"/>
            <a:ext cx="884900" cy="5501153"/>
            <a:chOff x="8155861" y="0"/>
            <a:chExt cx="884900" cy="5501153"/>
          </a:xfrm>
        </p:grpSpPr>
        <p:cxnSp>
          <p:nvCxnSpPr>
            <p:cNvPr id="24" name="Право съединение 23">
              <a:extLst>
                <a:ext uri="{FF2B5EF4-FFF2-40B4-BE49-F238E27FC236}">
                  <a16:creationId xmlns:a16="http://schemas.microsoft.com/office/drawing/2014/main" id="{42A17162-2589-4A70-A278-1A160F17C62B}"/>
                </a:ext>
              </a:extLst>
            </p:cNvPr>
            <p:cNvCxnSpPr/>
            <p:nvPr/>
          </p:nvCxnSpPr>
          <p:spPr>
            <a:xfrm>
              <a:off x="8893277" y="0"/>
              <a:ext cx="0" cy="3613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Съединител: с чупка 25">
              <a:extLst>
                <a:ext uri="{FF2B5EF4-FFF2-40B4-BE49-F238E27FC236}">
                  <a16:creationId xmlns:a16="http://schemas.microsoft.com/office/drawing/2014/main" id="{D6B0DF29-3339-1D77-5484-ABDBC8AC86B8}"/>
                </a:ext>
              </a:extLst>
            </p:cNvPr>
            <p:cNvCxnSpPr/>
            <p:nvPr/>
          </p:nvCxnSpPr>
          <p:spPr>
            <a:xfrm rot="5400000">
              <a:off x="6644148" y="2013155"/>
              <a:ext cx="4409768" cy="383458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Съединител: с чупка 29">
              <a:extLst>
                <a:ext uri="{FF2B5EF4-FFF2-40B4-BE49-F238E27FC236}">
                  <a16:creationId xmlns:a16="http://schemas.microsoft.com/office/drawing/2014/main" id="{A5EF0A22-830A-5925-C1FE-60897F0CC2E2}"/>
                </a:ext>
              </a:extLst>
            </p:cNvPr>
            <p:cNvCxnSpPr/>
            <p:nvPr/>
          </p:nvCxnSpPr>
          <p:spPr>
            <a:xfrm rot="5400000" flipH="1" flipV="1">
              <a:off x="6666273" y="3392134"/>
              <a:ext cx="3598607" cy="619432"/>
            </a:xfrm>
            <a:prstGeom prst="bentConnector3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8" name="Овал 37">
            <a:extLst>
              <a:ext uri="{FF2B5EF4-FFF2-40B4-BE49-F238E27FC236}">
                <a16:creationId xmlns:a16="http://schemas.microsoft.com/office/drawing/2014/main" id="{DDBC0116-26F7-0E43-FE37-43F4521FE6BC}"/>
              </a:ext>
            </a:extLst>
          </p:cNvPr>
          <p:cNvSpPr/>
          <p:nvPr/>
        </p:nvSpPr>
        <p:spPr>
          <a:xfrm>
            <a:off x="8836683" y="3463244"/>
            <a:ext cx="130628" cy="174172"/>
          </a:xfrm>
          <a:prstGeom prst="ellipse">
            <a:avLst/>
          </a:prstGeom>
          <a:solidFill>
            <a:srgbClr val="4472C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6A74FBA1-BFBF-9409-7C3D-4332658FD5FB}"/>
              </a:ext>
            </a:extLst>
          </p:cNvPr>
          <p:cNvSpPr/>
          <p:nvPr/>
        </p:nvSpPr>
        <p:spPr>
          <a:xfrm>
            <a:off x="8604953" y="4300691"/>
            <a:ext cx="130628" cy="174172"/>
          </a:xfrm>
          <a:prstGeom prst="ellipse">
            <a:avLst/>
          </a:prstGeom>
          <a:solidFill>
            <a:srgbClr val="E9844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4218B171-ED6B-87C3-04A2-EB494334714C}"/>
              </a:ext>
            </a:extLst>
          </p:cNvPr>
          <p:cNvSpPr/>
          <p:nvPr/>
        </p:nvSpPr>
        <p:spPr>
          <a:xfrm>
            <a:off x="8067676" y="5337237"/>
            <a:ext cx="177912" cy="15868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D80BC626-3EA9-4893-9A21-686CBA53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634" y="6358346"/>
            <a:ext cx="1081674" cy="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D400F180-55B2-D601-2D01-8E9FA353C29F}"/>
              </a:ext>
            </a:extLst>
          </p:cNvPr>
          <p:cNvSpPr txBox="1"/>
          <p:nvPr/>
        </p:nvSpPr>
        <p:spPr>
          <a:xfrm>
            <a:off x="369818" y="993669"/>
            <a:ext cx="82010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Самите условия през изминалите години наложиха нови начини за комуникация не само между различни страни от света, но и нов тип комуникация с хора от другата стая например.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A1666E70-24C3-3F88-3AE5-DE4BDE6B54AE}"/>
              </a:ext>
            </a:extLst>
          </p:cNvPr>
          <p:cNvSpPr txBox="1"/>
          <p:nvPr/>
        </p:nvSpPr>
        <p:spPr>
          <a:xfrm>
            <a:off x="409574" y="3834786"/>
            <a:ext cx="8303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 време на пандемията от COVID-19 рязко нарасна употребата на платформата за </a:t>
            </a:r>
            <a:r>
              <a:rPr lang="bg-BG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видеовръзка</a:t>
            </a:r>
            <a:r>
              <a:rPr lang="en-A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ZOOM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за да имат децата визуален контакт с деца от други групи в самата детска градина. </a:t>
            </a:r>
          </a:p>
        </p:txBody>
      </p:sp>
      <p:pic>
        <p:nvPicPr>
          <p:cNvPr id="9218" name="Picture 2" descr="Увеличете функциите на приложението! Какво трябва да знаете за Zoom | Как  се прави">
            <a:extLst>
              <a:ext uri="{FF2B5EF4-FFF2-40B4-BE49-F238E27FC236}">
                <a16:creationId xmlns:a16="http://schemas.microsoft.com/office/drawing/2014/main" id="{BE64199A-F51B-F01E-D885-AD756CE1D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7" y="1669187"/>
            <a:ext cx="3732415" cy="20989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Няма налично описание.">
            <a:extLst>
              <a:ext uri="{FF2B5EF4-FFF2-40B4-BE49-F238E27FC236}">
                <a16:creationId xmlns:a16="http://schemas.microsoft.com/office/drawing/2014/main" id="{31B34D9C-B846-D057-6964-BEDAAA1A1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17212" r="12598" b="32067"/>
          <a:stretch/>
        </p:blipFill>
        <p:spPr bwMode="auto">
          <a:xfrm>
            <a:off x="514707" y="4665316"/>
            <a:ext cx="3412706" cy="19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Няма налично описание.">
            <a:extLst>
              <a:ext uri="{FF2B5EF4-FFF2-40B4-BE49-F238E27FC236}">
                <a16:creationId xmlns:a16="http://schemas.microsoft.com/office/drawing/2014/main" id="{89A9EA08-5647-6455-BDFD-4659B2ED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22" y="4768185"/>
            <a:ext cx="3448915" cy="181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Няма налично описание.">
            <a:extLst>
              <a:ext uri="{FF2B5EF4-FFF2-40B4-BE49-F238E27FC236}">
                <a16:creationId xmlns:a16="http://schemas.microsoft.com/office/drawing/2014/main" id="{5B3ED94D-5620-B220-F031-3632E042C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1" b="35026"/>
          <a:stretch/>
        </p:blipFill>
        <p:spPr bwMode="auto">
          <a:xfrm rot="1026120">
            <a:off x="5433012" y="1821799"/>
            <a:ext cx="2484448" cy="157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93370CEE-7929-7335-06CD-E1E1B4E720B9}"/>
              </a:ext>
            </a:extLst>
          </p:cNvPr>
          <p:cNvGrpSpPr/>
          <p:nvPr/>
        </p:nvGrpSpPr>
        <p:grpSpPr>
          <a:xfrm>
            <a:off x="8155861" y="0"/>
            <a:ext cx="884900" cy="6284686"/>
            <a:chOff x="8155861" y="0"/>
            <a:chExt cx="884900" cy="5501153"/>
          </a:xfrm>
        </p:grpSpPr>
        <p:cxnSp>
          <p:nvCxnSpPr>
            <p:cNvPr id="3" name="Право съединение 2">
              <a:extLst>
                <a:ext uri="{FF2B5EF4-FFF2-40B4-BE49-F238E27FC236}">
                  <a16:creationId xmlns:a16="http://schemas.microsoft.com/office/drawing/2014/main" id="{FDFF018A-217C-FAC4-3F66-991DECFCDE8B}"/>
                </a:ext>
              </a:extLst>
            </p:cNvPr>
            <p:cNvCxnSpPr/>
            <p:nvPr/>
          </p:nvCxnSpPr>
          <p:spPr>
            <a:xfrm>
              <a:off x="8893277" y="0"/>
              <a:ext cx="0" cy="3613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Съединител: с чупка 3">
              <a:extLst>
                <a:ext uri="{FF2B5EF4-FFF2-40B4-BE49-F238E27FC236}">
                  <a16:creationId xmlns:a16="http://schemas.microsoft.com/office/drawing/2014/main" id="{8C5B5F92-4BE6-A3CE-65A9-99C3B65E5DEA}"/>
                </a:ext>
              </a:extLst>
            </p:cNvPr>
            <p:cNvCxnSpPr/>
            <p:nvPr/>
          </p:nvCxnSpPr>
          <p:spPr>
            <a:xfrm rot="5400000">
              <a:off x="6644148" y="2013155"/>
              <a:ext cx="4409768" cy="383458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Съединител: с чупка 6">
              <a:extLst>
                <a:ext uri="{FF2B5EF4-FFF2-40B4-BE49-F238E27FC236}">
                  <a16:creationId xmlns:a16="http://schemas.microsoft.com/office/drawing/2014/main" id="{B82AC539-2CD0-42C5-19FE-0273E13A9FE2}"/>
                </a:ext>
              </a:extLst>
            </p:cNvPr>
            <p:cNvCxnSpPr/>
            <p:nvPr/>
          </p:nvCxnSpPr>
          <p:spPr>
            <a:xfrm rot="5400000" flipH="1" flipV="1">
              <a:off x="6666273" y="3392134"/>
              <a:ext cx="3598607" cy="619432"/>
            </a:xfrm>
            <a:prstGeom prst="bentConnector3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8" name="Право съединение 7">
            <a:extLst>
              <a:ext uri="{FF2B5EF4-FFF2-40B4-BE49-F238E27FC236}">
                <a16:creationId xmlns:a16="http://schemas.microsoft.com/office/drawing/2014/main" id="{67BF746A-079E-8D7B-07A2-E31507D97671}"/>
              </a:ext>
            </a:extLst>
          </p:cNvPr>
          <p:cNvCxnSpPr/>
          <p:nvPr/>
        </p:nvCxnSpPr>
        <p:spPr>
          <a:xfrm flipH="1">
            <a:off x="0" y="838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Logo">
            <a:extLst>
              <a:ext uri="{FF2B5EF4-FFF2-40B4-BE49-F238E27FC236}">
                <a16:creationId xmlns:a16="http://schemas.microsoft.com/office/drawing/2014/main" id="{361AC617-5C10-013E-1582-D384BE41C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0993" y="242455"/>
            <a:ext cx="1981200" cy="476250"/>
          </a:xfrm>
          <a:prstGeom prst="rect">
            <a:avLst/>
          </a:prstGeom>
          <a:noFill/>
        </p:spPr>
      </p:pic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6E42A2E5-0DD0-AFCB-2E95-1970A4EF2F94}"/>
              </a:ext>
            </a:extLst>
          </p:cNvPr>
          <p:cNvSpPr txBox="1"/>
          <p:nvPr/>
        </p:nvSpPr>
        <p:spPr>
          <a:xfrm>
            <a:off x="2341417" y="163089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38BD831-6EB4-C92D-0BEF-6BBD91F9EF81}"/>
              </a:ext>
            </a:extLst>
          </p:cNvPr>
          <p:cNvSpPr/>
          <p:nvPr/>
        </p:nvSpPr>
        <p:spPr>
          <a:xfrm>
            <a:off x="8836683" y="3920444"/>
            <a:ext cx="130628" cy="174172"/>
          </a:xfrm>
          <a:prstGeom prst="ellipse">
            <a:avLst/>
          </a:prstGeom>
          <a:solidFill>
            <a:srgbClr val="4472C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3EE1113-122F-7F98-8AE1-173D49D6F9AB}"/>
              </a:ext>
            </a:extLst>
          </p:cNvPr>
          <p:cNvSpPr/>
          <p:nvPr/>
        </p:nvSpPr>
        <p:spPr>
          <a:xfrm>
            <a:off x="8590885" y="4462616"/>
            <a:ext cx="130628" cy="174172"/>
          </a:xfrm>
          <a:prstGeom prst="ellipse">
            <a:avLst/>
          </a:prstGeom>
          <a:solidFill>
            <a:srgbClr val="E9844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A10610B-D38D-35BD-44AA-95D606596F26}"/>
              </a:ext>
            </a:extLst>
          </p:cNvPr>
          <p:cNvSpPr/>
          <p:nvPr/>
        </p:nvSpPr>
        <p:spPr>
          <a:xfrm>
            <a:off x="8081744" y="5884412"/>
            <a:ext cx="177912" cy="15868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FC135F0-3741-EC2F-E1D0-87FC98601326}"/>
              </a:ext>
            </a:extLst>
          </p:cNvPr>
          <p:cNvSpPr txBox="1"/>
          <p:nvPr/>
        </p:nvSpPr>
        <p:spPr>
          <a:xfrm>
            <a:off x="595086" y="3572693"/>
            <a:ext cx="8167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/>
            <a:r>
              <a:rPr lang="bg-BG" sz="12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„Великденски приключения – вълшебствата на плуващото и вълшебно яйце”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е една е </a:t>
            </a: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ZOOM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срещ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ите между</a:t>
            </a:r>
            <a:r>
              <a:rPr lang="bg-BG" sz="12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групите „</a:t>
            </a:r>
            <a:r>
              <a:rPr lang="bg-BG" sz="12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Пчеличка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 и</a:t>
            </a:r>
            <a:r>
              <a:rPr lang="bg-BG" sz="12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„Слънчице”. 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D2740EC3-077F-8976-C0CE-992512C642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"/>
          <a:stretch/>
        </p:blipFill>
        <p:spPr>
          <a:xfrm>
            <a:off x="3899725" y="4252686"/>
            <a:ext cx="4721764" cy="2482793"/>
          </a:xfrm>
          <a:prstGeom prst="rect">
            <a:avLst/>
          </a:prstGeom>
        </p:spPr>
      </p:pic>
      <p:grpSp>
        <p:nvGrpSpPr>
          <p:cNvPr id="4" name="Групиране 3">
            <a:extLst>
              <a:ext uri="{FF2B5EF4-FFF2-40B4-BE49-F238E27FC236}">
                <a16:creationId xmlns:a16="http://schemas.microsoft.com/office/drawing/2014/main" id="{8FF9BC82-00E4-B329-BE4C-78770AD4A761}"/>
              </a:ext>
            </a:extLst>
          </p:cNvPr>
          <p:cNvGrpSpPr/>
          <p:nvPr/>
        </p:nvGrpSpPr>
        <p:grpSpPr>
          <a:xfrm>
            <a:off x="795131" y="1133061"/>
            <a:ext cx="7413843" cy="2261704"/>
            <a:chOff x="420913" y="217714"/>
            <a:chExt cx="8304895" cy="3236686"/>
          </a:xfrm>
        </p:grpSpPr>
        <p:pic>
          <p:nvPicPr>
            <p:cNvPr id="8200" name="Picture 8" descr="Няма налично описание.">
              <a:extLst>
                <a:ext uri="{FF2B5EF4-FFF2-40B4-BE49-F238E27FC236}">
                  <a16:creationId xmlns:a16="http://schemas.microsoft.com/office/drawing/2014/main" id="{CB754CC7-D05D-0CC0-20BF-258C3F8E7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720" y="290284"/>
              <a:ext cx="2373088" cy="3164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2DE91C45-4B7D-221F-AE33-69278E6E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13" y="217714"/>
              <a:ext cx="5689600" cy="3198839"/>
            </a:xfrm>
            <a:prstGeom prst="rect">
              <a:avLst/>
            </a:prstGeom>
          </p:spPr>
        </p:pic>
      </p:grpSp>
      <p:pic>
        <p:nvPicPr>
          <p:cNvPr id="8202" name="Picture 10" descr="Няма налично описание.">
            <a:extLst>
              <a:ext uri="{FF2B5EF4-FFF2-40B4-BE49-F238E27FC236}">
                <a16:creationId xmlns:a16="http://schemas.microsoft.com/office/drawing/2014/main" id="{D972A7CB-1C7D-8262-49E1-34FF5B044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991"/>
          <a:stretch/>
        </p:blipFill>
        <p:spPr bwMode="auto">
          <a:xfrm>
            <a:off x="406403" y="4296231"/>
            <a:ext cx="3108778" cy="240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7F97A32C-C268-2164-E7E9-64C4B95C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26" y="6439604"/>
            <a:ext cx="1081674" cy="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аво съединение 4">
            <a:extLst>
              <a:ext uri="{FF2B5EF4-FFF2-40B4-BE49-F238E27FC236}">
                <a16:creationId xmlns:a16="http://schemas.microsoft.com/office/drawing/2014/main" id="{CB8E76B5-EE61-0DBB-37A9-D260923A5436}"/>
              </a:ext>
            </a:extLst>
          </p:cNvPr>
          <p:cNvCxnSpPr/>
          <p:nvPr/>
        </p:nvCxnSpPr>
        <p:spPr>
          <a:xfrm flipH="1">
            <a:off x="0" y="838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3E489704-7406-1E8D-1464-C6F4669F5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0993" y="242455"/>
            <a:ext cx="1981200" cy="476250"/>
          </a:xfrm>
          <a:prstGeom prst="rect">
            <a:avLst/>
          </a:prstGeom>
          <a:noFill/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992C137D-908F-3EA2-BE69-96829278C2CA}"/>
              </a:ext>
            </a:extLst>
          </p:cNvPr>
          <p:cNvSpPr txBox="1"/>
          <p:nvPr/>
        </p:nvSpPr>
        <p:spPr>
          <a:xfrm>
            <a:off x="2341417" y="163089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grpSp>
        <p:nvGrpSpPr>
          <p:cNvPr id="10" name="Групиране 9">
            <a:extLst>
              <a:ext uri="{FF2B5EF4-FFF2-40B4-BE49-F238E27FC236}">
                <a16:creationId xmlns:a16="http://schemas.microsoft.com/office/drawing/2014/main" id="{94A232E7-C447-5EFA-0555-5B2BCA2B2EBB}"/>
              </a:ext>
            </a:extLst>
          </p:cNvPr>
          <p:cNvGrpSpPr/>
          <p:nvPr/>
        </p:nvGrpSpPr>
        <p:grpSpPr>
          <a:xfrm>
            <a:off x="8155861" y="0"/>
            <a:ext cx="884900" cy="5501153"/>
            <a:chOff x="8155861" y="0"/>
            <a:chExt cx="884900" cy="5501153"/>
          </a:xfrm>
        </p:grpSpPr>
        <p:cxnSp>
          <p:nvCxnSpPr>
            <p:cNvPr id="11" name="Право съединение 10">
              <a:extLst>
                <a:ext uri="{FF2B5EF4-FFF2-40B4-BE49-F238E27FC236}">
                  <a16:creationId xmlns:a16="http://schemas.microsoft.com/office/drawing/2014/main" id="{13B95C9E-DAD3-A02C-A4BE-235D296013D3}"/>
                </a:ext>
              </a:extLst>
            </p:cNvPr>
            <p:cNvCxnSpPr/>
            <p:nvPr/>
          </p:nvCxnSpPr>
          <p:spPr>
            <a:xfrm>
              <a:off x="8893277" y="0"/>
              <a:ext cx="0" cy="3613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Съединител: с чупка 11">
              <a:extLst>
                <a:ext uri="{FF2B5EF4-FFF2-40B4-BE49-F238E27FC236}">
                  <a16:creationId xmlns:a16="http://schemas.microsoft.com/office/drawing/2014/main" id="{ED791716-8433-147F-9447-E0519BDB8CF2}"/>
                </a:ext>
              </a:extLst>
            </p:cNvPr>
            <p:cNvCxnSpPr/>
            <p:nvPr/>
          </p:nvCxnSpPr>
          <p:spPr>
            <a:xfrm rot="5400000">
              <a:off x="6644148" y="2013155"/>
              <a:ext cx="4409768" cy="383458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Съединител: с чупка 12">
              <a:extLst>
                <a:ext uri="{FF2B5EF4-FFF2-40B4-BE49-F238E27FC236}">
                  <a16:creationId xmlns:a16="http://schemas.microsoft.com/office/drawing/2014/main" id="{A3A645C4-9CD0-67F3-AD0D-46069FE49B40}"/>
                </a:ext>
              </a:extLst>
            </p:cNvPr>
            <p:cNvCxnSpPr/>
            <p:nvPr/>
          </p:nvCxnSpPr>
          <p:spPr>
            <a:xfrm rot="5400000" flipH="1" flipV="1">
              <a:off x="6666273" y="3392134"/>
              <a:ext cx="3598607" cy="619432"/>
            </a:xfrm>
            <a:prstGeom prst="bentConnector3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C9D4486E-0644-7D05-2CA3-6BB27C489D3C}"/>
              </a:ext>
            </a:extLst>
          </p:cNvPr>
          <p:cNvSpPr/>
          <p:nvPr/>
        </p:nvSpPr>
        <p:spPr>
          <a:xfrm>
            <a:off x="8835813" y="3393104"/>
            <a:ext cx="130628" cy="174172"/>
          </a:xfrm>
          <a:prstGeom prst="ellipse">
            <a:avLst/>
          </a:prstGeom>
          <a:solidFill>
            <a:srgbClr val="4472C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D5E9996-323E-5CD4-2937-5D4E37470021}"/>
              </a:ext>
            </a:extLst>
          </p:cNvPr>
          <p:cNvSpPr/>
          <p:nvPr/>
        </p:nvSpPr>
        <p:spPr>
          <a:xfrm>
            <a:off x="8595428" y="4053041"/>
            <a:ext cx="130628" cy="174172"/>
          </a:xfrm>
          <a:prstGeom prst="ellipse">
            <a:avLst/>
          </a:prstGeom>
          <a:solidFill>
            <a:srgbClr val="E9844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D1980B6-647C-F141-69BA-5237095CC1CA}"/>
              </a:ext>
            </a:extLst>
          </p:cNvPr>
          <p:cNvSpPr/>
          <p:nvPr/>
        </p:nvSpPr>
        <p:spPr>
          <a:xfrm>
            <a:off x="8081744" y="4013409"/>
            <a:ext cx="177912" cy="15868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509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F9A6F0D0-CA22-3A08-E642-A76A44A3AD80}"/>
              </a:ext>
            </a:extLst>
          </p:cNvPr>
          <p:cNvSpPr txBox="1"/>
          <p:nvPr/>
        </p:nvSpPr>
        <p:spPr>
          <a:xfrm>
            <a:off x="302591" y="1115693"/>
            <a:ext cx="8592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скореното навлизане на дигитализацията в детската градина наложи  да приложим и </a:t>
            </a:r>
            <a:r>
              <a:rPr lang="en-AU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ZOOM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срещи не само между отделните групи в  градината, но и между градовете.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262BBF3C-4C37-B8A2-D262-C2462660EB85}"/>
              </a:ext>
            </a:extLst>
          </p:cNvPr>
          <p:cNvSpPr txBox="1"/>
          <p:nvPr/>
        </p:nvSpPr>
        <p:spPr>
          <a:xfrm>
            <a:off x="239150" y="5313206"/>
            <a:ext cx="86795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Четвъртокласниците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от НУ „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Христо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Ботев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”, гр. Плевен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се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подготвиха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специално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 като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невероятни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актьори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представиха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чрез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онлайн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среща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пред деца от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подготвителните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групи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 детски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градини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 гр.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Плевен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гр. Варна и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Монреал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драматизация по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произведението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„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Синеокият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рибар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З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аедно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изпълниха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песни,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посветени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на Апостола на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свободата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На свой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ред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децата от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градина „Детски 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свят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рецитираха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стихове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Левски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а за финал показаха и </a:t>
            </a:r>
            <a:r>
              <a:rPr lang="ru-RU" sz="12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своите</a:t>
            </a:r>
            <a:r>
              <a:rPr lang="ru-RU" sz="12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знания в кратка викторина.</a:t>
            </a:r>
          </a:p>
          <a:p>
            <a:br>
              <a:rPr lang="ru-RU" sz="1200" b="0" i="0" u="none" strike="noStrike" dirty="0">
                <a:solidFill>
                  <a:srgbClr val="0042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</a:b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0A166E6A-28BA-1530-6ECB-5A9057F2A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63" y="6293032"/>
            <a:ext cx="1081674" cy="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B974E58B-27CD-FCF0-E8D0-721E23D904F2}"/>
              </a:ext>
            </a:extLst>
          </p:cNvPr>
          <p:cNvGrpSpPr/>
          <p:nvPr/>
        </p:nvGrpSpPr>
        <p:grpSpPr>
          <a:xfrm>
            <a:off x="974036" y="1789046"/>
            <a:ext cx="7179071" cy="3167454"/>
            <a:chOff x="208547" y="855494"/>
            <a:chExt cx="8739689" cy="4299786"/>
          </a:xfrm>
        </p:grpSpPr>
        <p:pic>
          <p:nvPicPr>
            <p:cNvPr id="13" name="Картина 12">
              <a:extLst>
                <a:ext uri="{FF2B5EF4-FFF2-40B4-BE49-F238E27FC236}">
                  <a16:creationId xmlns:a16="http://schemas.microsoft.com/office/drawing/2014/main" id="{1BB0E088-8BF0-E992-D4DB-679E172E1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47" y="927144"/>
              <a:ext cx="2624359" cy="3965698"/>
            </a:xfrm>
            <a:prstGeom prst="rect">
              <a:avLst/>
            </a:prstGeom>
          </p:spPr>
        </p:pic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id="{87C2A58D-8722-AEC1-109E-95DD0522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104" y="855494"/>
              <a:ext cx="2809875" cy="2066925"/>
            </a:xfrm>
            <a:prstGeom prst="rect">
              <a:avLst/>
            </a:prstGeom>
          </p:spPr>
        </p:pic>
        <p:pic>
          <p:nvPicPr>
            <p:cNvPr id="17" name="Картина 16">
              <a:extLst>
                <a:ext uri="{FF2B5EF4-FFF2-40B4-BE49-F238E27FC236}">
                  <a16:creationId xmlns:a16="http://schemas.microsoft.com/office/drawing/2014/main" id="{3E48A0D9-A56A-70EC-3E89-3B8A5C62B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105" y="3050255"/>
              <a:ext cx="2809875" cy="2105025"/>
            </a:xfrm>
            <a:prstGeom prst="rect">
              <a:avLst/>
            </a:prstGeom>
          </p:spPr>
        </p:pic>
        <p:pic>
          <p:nvPicPr>
            <p:cNvPr id="19" name="Картина 18">
              <a:extLst>
                <a:ext uri="{FF2B5EF4-FFF2-40B4-BE49-F238E27FC236}">
                  <a16:creationId xmlns:a16="http://schemas.microsoft.com/office/drawing/2014/main" id="{6A935A30-10E8-E7C8-0E1E-D9749299E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331" y="3165308"/>
              <a:ext cx="2667000" cy="1714500"/>
            </a:xfrm>
            <a:prstGeom prst="rect">
              <a:avLst/>
            </a:prstGeom>
          </p:spPr>
        </p:pic>
        <p:pic>
          <p:nvPicPr>
            <p:cNvPr id="21" name="Картина 20">
              <a:extLst>
                <a:ext uri="{FF2B5EF4-FFF2-40B4-BE49-F238E27FC236}">
                  <a16:creationId xmlns:a16="http://schemas.microsoft.com/office/drawing/2014/main" id="{14A3DD3B-41D4-8852-34F5-9DCAA817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511" y="1092868"/>
              <a:ext cx="2752725" cy="1752600"/>
            </a:xfrm>
            <a:prstGeom prst="rect">
              <a:avLst/>
            </a:prstGeom>
          </p:spPr>
        </p:pic>
      </p:grpSp>
      <p:cxnSp>
        <p:nvCxnSpPr>
          <p:cNvPr id="4" name="Право съединение 3">
            <a:extLst>
              <a:ext uri="{FF2B5EF4-FFF2-40B4-BE49-F238E27FC236}">
                <a16:creationId xmlns:a16="http://schemas.microsoft.com/office/drawing/2014/main" id="{C0F14BB1-603B-CB35-5842-CE65F0E8BB51}"/>
              </a:ext>
            </a:extLst>
          </p:cNvPr>
          <p:cNvCxnSpPr/>
          <p:nvPr/>
        </p:nvCxnSpPr>
        <p:spPr>
          <a:xfrm flipH="1">
            <a:off x="0" y="838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E2631249-3466-7E1B-4745-7A5F3094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0993" y="242455"/>
            <a:ext cx="1981200" cy="476250"/>
          </a:xfrm>
          <a:prstGeom prst="rect">
            <a:avLst/>
          </a:prstGeom>
          <a:noFill/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B893A464-B108-59B5-3F36-E048DF7FB274}"/>
              </a:ext>
            </a:extLst>
          </p:cNvPr>
          <p:cNvSpPr txBox="1"/>
          <p:nvPr/>
        </p:nvSpPr>
        <p:spPr>
          <a:xfrm>
            <a:off x="2341417" y="163089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C851A6CC-F70F-1E5E-5881-662D13F9A908}"/>
              </a:ext>
            </a:extLst>
          </p:cNvPr>
          <p:cNvGrpSpPr/>
          <p:nvPr/>
        </p:nvGrpSpPr>
        <p:grpSpPr>
          <a:xfrm>
            <a:off x="8155861" y="0"/>
            <a:ext cx="884900" cy="5501153"/>
            <a:chOff x="8155861" y="0"/>
            <a:chExt cx="884900" cy="5501153"/>
          </a:xfrm>
        </p:grpSpPr>
        <p:cxnSp>
          <p:nvCxnSpPr>
            <p:cNvPr id="8" name="Право съединение 7">
              <a:extLst>
                <a:ext uri="{FF2B5EF4-FFF2-40B4-BE49-F238E27FC236}">
                  <a16:creationId xmlns:a16="http://schemas.microsoft.com/office/drawing/2014/main" id="{0BB72158-9C28-4599-423A-FEDDD96A987D}"/>
                </a:ext>
              </a:extLst>
            </p:cNvPr>
            <p:cNvCxnSpPr/>
            <p:nvPr/>
          </p:nvCxnSpPr>
          <p:spPr>
            <a:xfrm>
              <a:off x="8893277" y="0"/>
              <a:ext cx="0" cy="3613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Съединител: с чупка 8">
              <a:extLst>
                <a:ext uri="{FF2B5EF4-FFF2-40B4-BE49-F238E27FC236}">
                  <a16:creationId xmlns:a16="http://schemas.microsoft.com/office/drawing/2014/main" id="{A9632B0D-C86A-A56E-7A5C-78F6A467EEB8}"/>
                </a:ext>
              </a:extLst>
            </p:cNvPr>
            <p:cNvCxnSpPr/>
            <p:nvPr/>
          </p:nvCxnSpPr>
          <p:spPr>
            <a:xfrm rot="5400000">
              <a:off x="6644148" y="2013155"/>
              <a:ext cx="4409768" cy="383458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Съединител: с чупка 11">
              <a:extLst>
                <a:ext uri="{FF2B5EF4-FFF2-40B4-BE49-F238E27FC236}">
                  <a16:creationId xmlns:a16="http://schemas.microsoft.com/office/drawing/2014/main" id="{6CC63955-1937-941D-C049-F54CBAD2A055}"/>
                </a:ext>
              </a:extLst>
            </p:cNvPr>
            <p:cNvCxnSpPr/>
            <p:nvPr/>
          </p:nvCxnSpPr>
          <p:spPr>
            <a:xfrm rot="5400000" flipH="1" flipV="1">
              <a:off x="6666273" y="3392134"/>
              <a:ext cx="3598607" cy="619432"/>
            </a:xfrm>
            <a:prstGeom prst="bentConnector3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0AC15591-02D0-49C4-D869-5C99DCB06AF2}"/>
              </a:ext>
            </a:extLst>
          </p:cNvPr>
          <p:cNvSpPr/>
          <p:nvPr/>
        </p:nvSpPr>
        <p:spPr>
          <a:xfrm>
            <a:off x="8840143" y="3425144"/>
            <a:ext cx="130628" cy="174172"/>
          </a:xfrm>
          <a:prstGeom prst="ellipse">
            <a:avLst/>
          </a:prstGeom>
          <a:solidFill>
            <a:srgbClr val="4472C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8FFE2672-919B-9E7A-882B-D563D23E0838}"/>
              </a:ext>
            </a:extLst>
          </p:cNvPr>
          <p:cNvSpPr/>
          <p:nvPr/>
        </p:nvSpPr>
        <p:spPr>
          <a:xfrm>
            <a:off x="8604953" y="4300691"/>
            <a:ext cx="130628" cy="174172"/>
          </a:xfrm>
          <a:prstGeom prst="ellipse">
            <a:avLst/>
          </a:prstGeom>
          <a:solidFill>
            <a:srgbClr val="E9844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5D2FCF7-32BB-215C-1B29-DA9DF12D33E1}"/>
              </a:ext>
            </a:extLst>
          </p:cNvPr>
          <p:cNvSpPr/>
          <p:nvPr/>
        </p:nvSpPr>
        <p:spPr>
          <a:xfrm>
            <a:off x="8081744" y="5012220"/>
            <a:ext cx="177912" cy="15868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389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67CF23DD-7ABA-B766-981E-254C25787498}"/>
              </a:ext>
            </a:extLst>
          </p:cNvPr>
          <p:cNvSpPr txBox="1"/>
          <p:nvPr/>
        </p:nvSpPr>
        <p:spPr>
          <a:xfrm>
            <a:off x="167861" y="1151067"/>
            <a:ext cx="863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ru-RU" sz="1200" b="0" i="0" dirty="0" err="1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Проектът</a:t>
            </a:r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2533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</a:t>
            </a:r>
            <a:r>
              <a:rPr lang="ru-RU" sz="1200" b="0" i="0" dirty="0" err="1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подкрепен</a:t>
            </a:r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от </a:t>
            </a:r>
            <a:r>
              <a:rPr lang="ru-RU" sz="1200" b="0" i="0" dirty="0" err="1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регионалните</a:t>
            </a:r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управления на </a:t>
            </a:r>
            <a:r>
              <a:rPr lang="ru-RU" sz="1200" b="0" i="0" dirty="0" err="1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образованието</a:t>
            </a:r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в гр.  </a:t>
            </a:r>
            <a:r>
              <a:rPr lang="ru-RU" sz="1200" b="0" i="0" dirty="0" err="1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Плевен</a:t>
            </a:r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 в гр. Варна. </a:t>
            </a:r>
            <a:r>
              <a:rPr lang="ru-RU" sz="1200" b="0" i="0" dirty="0" err="1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Плевенското</a:t>
            </a:r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училище има договор за обмен с училище в </a:t>
            </a:r>
            <a:r>
              <a:rPr lang="ru-RU" sz="1200" b="0" i="0" dirty="0" err="1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Монреал</a:t>
            </a:r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което е част от </a:t>
            </a:r>
            <a:r>
              <a:rPr lang="ru-RU" sz="1200" b="0" i="0" dirty="0" err="1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българо-канадския</a:t>
            </a:r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културен</a:t>
            </a:r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0" i="0" dirty="0" err="1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център</a:t>
            </a:r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„</a:t>
            </a:r>
            <a:r>
              <a:rPr lang="ru-RU" sz="1200" b="0" i="0" dirty="0" err="1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Зорница</a:t>
            </a:r>
            <a:r>
              <a:rPr lang="ru-RU" sz="1200" b="0" i="0" dirty="0">
                <a:solidFill>
                  <a:srgbClr val="25333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022D947E-6907-662B-C7B2-7252851D175C}"/>
              </a:ext>
            </a:extLst>
          </p:cNvPr>
          <p:cNvGrpSpPr/>
          <p:nvPr/>
        </p:nvGrpSpPr>
        <p:grpSpPr>
          <a:xfrm>
            <a:off x="322158" y="1948070"/>
            <a:ext cx="7784018" cy="4661004"/>
            <a:chOff x="192755" y="1073317"/>
            <a:chExt cx="8744202" cy="5476122"/>
          </a:xfrm>
        </p:grpSpPr>
        <p:pic>
          <p:nvPicPr>
            <p:cNvPr id="8" name="Картина 7">
              <a:extLst>
                <a:ext uri="{FF2B5EF4-FFF2-40B4-BE49-F238E27FC236}">
                  <a16:creationId xmlns:a16="http://schemas.microsoft.com/office/drawing/2014/main" id="{F2325CBF-1A37-1356-2A7B-3982F6EEB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907" y="1073317"/>
              <a:ext cx="4591050" cy="2914650"/>
            </a:xfrm>
            <a:prstGeom prst="rect">
              <a:avLst/>
            </a:prstGeom>
          </p:spPr>
        </p:pic>
        <p:pic>
          <p:nvPicPr>
            <p:cNvPr id="10" name="Картина 9">
              <a:extLst>
                <a:ext uri="{FF2B5EF4-FFF2-40B4-BE49-F238E27FC236}">
                  <a16:creationId xmlns:a16="http://schemas.microsoft.com/office/drawing/2014/main" id="{4C65E4F7-9D00-5DFB-4F82-3B35C113D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78" y="4514348"/>
              <a:ext cx="2819400" cy="2000250"/>
            </a:xfrm>
            <a:prstGeom prst="rect">
              <a:avLst/>
            </a:prstGeom>
          </p:spPr>
        </p:pic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BA2C292F-5F09-6B31-E6D4-EFF29BF94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55" y="1175586"/>
              <a:ext cx="4010025" cy="2838450"/>
            </a:xfrm>
            <a:prstGeom prst="rect">
              <a:avLst/>
            </a:prstGeom>
          </p:spPr>
        </p:pic>
        <p:pic>
          <p:nvPicPr>
            <p:cNvPr id="14" name="Картина 13">
              <a:extLst>
                <a:ext uri="{FF2B5EF4-FFF2-40B4-BE49-F238E27FC236}">
                  <a16:creationId xmlns:a16="http://schemas.microsoft.com/office/drawing/2014/main" id="{1FACCE9C-AE08-A3BA-E6A7-1B934BF66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429" y="4158664"/>
              <a:ext cx="2247900" cy="2390775"/>
            </a:xfrm>
            <a:prstGeom prst="rect">
              <a:avLst/>
            </a:prstGeom>
          </p:spPr>
        </p:pic>
        <p:pic>
          <p:nvPicPr>
            <p:cNvPr id="16" name="Картина 15">
              <a:extLst>
                <a:ext uri="{FF2B5EF4-FFF2-40B4-BE49-F238E27FC236}">
                  <a16:creationId xmlns:a16="http://schemas.microsoft.com/office/drawing/2014/main" id="{4930D842-323F-ECEB-51DD-0E0896A2E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394" y="4259178"/>
              <a:ext cx="3038475" cy="2286000"/>
            </a:xfrm>
            <a:prstGeom prst="rect">
              <a:avLst/>
            </a:prstGeom>
          </p:spPr>
        </p:pic>
      </p:grpSp>
      <p:grpSp>
        <p:nvGrpSpPr>
          <p:cNvPr id="3" name="Групиране 2">
            <a:extLst>
              <a:ext uri="{FF2B5EF4-FFF2-40B4-BE49-F238E27FC236}">
                <a16:creationId xmlns:a16="http://schemas.microsoft.com/office/drawing/2014/main" id="{0E290C50-6E51-C785-2106-D1B860F77483}"/>
              </a:ext>
            </a:extLst>
          </p:cNvPr>
          <p:cNvGrpSpPr/>
          <p:nvPr/>
        </p:nvGrpSpPr>
        <p:grpSpPr>
          <a:xfrm>
            <a:off x="8159710" y="0"/>
            <a:ext cx="884900" cy="5501153"/>
            <a:chOff x="8155861" y="0"/>
            <a:chExt cx="884900" cy="5501153"/>
          </a:xfrm>
        </p:grpSpPr>
        <p:cxnSp>
          <p:nvCxnSpPr>
            <p:cNvPr id="4" name="Право съединение 3">
              <a:extLst>
                <a:ext uri="{FF2B5EF4-FFF2-40B4-BE49-F238E27FC236}">
                  <a16:creationId xmlns:a16="http://schemas.microsoft.com/office/drawing/2014/main" id="{E4266E13-B1C4-7960-A28C-E551A3F543F7}"/>
                </a:ext>
              </a:extLst>
            </p:cNvPr>
            <p:cNvCxnSpPr/>
            <p:nvPr/>
          </p:nvCxnSpPr>
          <p:spPr>
            <a:xfrm>
              <a:off x="8893277" y="0"/>
              <a:ext cx="0" cy="3613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Съединител: с чупка 6">
              <a:extLst>
                <a:ext uri="{FF2B5EF4-FFF2-40B4-BE49-F238E27FC236}">
                  <a16:creationId xmlns:a16="http://schemas.microsoft.com/office/drawing/2014/main" id="{B122763B-B24A-151D-37EE-2F588D381B87}"/>
                </a:ext>
              </a:extLst>
            </p:cNvPr>
            <p:cNvCxnSpPr/>
            <p:nvPr/>
          </p:nvCxnSpPr>
          <p:spPr>
            <a:xfrm rot="5400000">
              <a:off x="6644148" y="2013155"/>
              <a:ext cx="4409768" cy="383458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Съединител: с чупка 8">
              <a:extLst>
                <a:ext uri="{FF2B5EF4-FFF2-40B4-BE49-F238E27FC236}">
                  <a16:creationId xmlns:a16="http://schemas.microsoft.com/office/drawing/2014/main" id="{6EBD27AA-2157-0E98-D934-5AE88EBDE308}"/>
                </a:ext>
              </a:extLst>
            </p:cNvPr>
            <p:cNvCxnSpPr/>
            <p:nvPr/>
          </p:nvCxnSpPr>
          <p:spPr>
            <a:xfrm rot="5400000" flipH="1" flipV="1">
              <a:off x="6666273" y="3392134"/>
              <a:ext cx="3598607" cy="619432"/>
            </a:xfrm>
            <a:prstGeom prst="bentConnector3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1" name="Право съединение 10">
            <a:extLst>
              <a:ext uri="{FF2B5EF4-FFF2-40B4-BE49-F238E27FC236}">
                <a16:creationId xmlns:a16="http://schemas.microsoft.com/office/drawing/2014/main" id="{E02CAA28-D4C0-3B12-A98A-348760862BED}"/>
              </a:ext>
            </a:extLst>
          </p:cNvPr>
          <p:cNvCxnSpPr/>
          <p:nvPr/>
        </p:nvCxnSpPr>
        <p:spPr>
          <a:xfrm flipH="1">
            <a:off x="0" y="838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915B5137-CB1E-7630-C26E-BCEF3BEE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993" y="242455"/>
            <a:ext cx="1981200" cy="476250"/>
          </a:xfrm>
          <a:prstGeom prst="rect">
            <a:avLst/>
          </a:prstGeom>
          <a:noFill/>
        </p:spPr>
      </p:pic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BEC575C7-0869-910B-EF23-F4FF6E09C6CE}"/>
              </a:ext>
            </a:extLst>
          </p:cNvPr>
          <p:cNvSpPr txBox="1"/>
          <p:nvPr/>
        </p:nvSpPr>
        <p:spPr>
          <a:xfrm>
            <a:off x="2341417" y="163089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pic>
        <p:nvPicPr>
          <p:cNvPr id="6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7012BA9E-86C6-0D97-8DEA-B94DC63D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69" y="6264635"/>
            <a:ext cx="1081674" cy="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613273A7-14A4-738D-9E14-AE6916702FE9}"/>
              </a:ext>
            </a:extLst>
          </p:cNvPr>
          <p:cNvSpPr/>
          <p:nvPr/>
        </p:nvSpPr>
        <p:spPr>
          <a:xfrm>
            <a:off x="8840143" y="3466709"/>
            <a:ext cx="130628" cy="174172"/>
          </a:xfrm>
          <a:prstGeom prst="ellipse">
            <a:avLst/>
          </a:prstGeom>
          <a:solidFill>
            <a:srgbClr val="4472C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A857E14-B611-83D1-884D-1C20C42EF965}"/>
              </a:ext>
            </a:extLst>
          </p:cNvPr>
          <p:cNvSpPr/>
          <p:nvPr/>
        </p:nvSpPr>
        <p:spPr>
          <a:xfrm>
            <a:off x="8604953" y="4300691"/>
            <a:ext cx="130628" cy="174172"/>
          </a:xfrm>
          <a:prstGeom prst="ellipse">
            <a:avLst/>
          </a:prstGeom>
          <a:solidFill>
            <a:srgbClr val="E9844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268C802-A186-248F-190D-64E427E52FEE}"/>
              </a:ext>
            </a:extLst>
          </p:cNvPr>
          <p:cNvSpPr/>
          <p:nvPr/>
        </p:nvSpPr>
        <p:spPr>
          <a:xfrm>
            <a:off x="8081744" y="5251370"/>
            <a:ext cx="177912" cy="15868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792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09602D83-D5C7-0D82-866B-360886445BE3}"/>
              </a:ext>
            </a:extLst>
          </p:cNvPr>
          <p:cNvSpPr txBox="1"/>
          <p:nvPr/>
        </p:nvSpPr>
        <p:spPr>
          <a:xfrm>
            <a:off x="307122" y="3062062"/>
            <a:ext cx="8640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/>
            <a:r>
              <a:rPr lang="bg-BG" sz="120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„Международен ден на Усмивката”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среща в </a:t>
            </a:r>
            <a:r>
              <a:rPr lang="en-US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ZOOM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между група „Слънчице”, група „Златна рибка”  от ДГ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40 „Детски </a:t>
            </a:r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свят” -  гр. Варна и група „Звездичка” от ДГ „Дружба” – гр. Плевен. </a:t>
            </a:r>
          </a:p>
        </p:txBody>
      </p:sp>
      <p:pic>
        <p:nvPicPr>
          <p:cNvPr id="4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5EA4CDA2-128A-5AE3-E366-AD0199C2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63" y="6293032"/>
            <a:ext cx="1081674" cy="3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ED2D732E-26CC-3592-0479-7E673521FF78}"/>
              </a:ext>
            </a:extLst>
          </p:cNvPr>
          <p:cNvGrpSpPr/>
          <p:nvPr/>
        </p:nvGrpSpPr>
        <p:grpSpPr>
          <a:xfrm>
            <a:off x="874643" y="1053552"/>
            <a:ext cx="7215810" cy="1793937"/>
            <a:chOff x="459206" y="339641"/>
            <a:chExt cx="8202778" cy="2309061"/>
          </a:xfrm>
        </p:grpSpPr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E9017F0B-3884-0C96-D78D-CEB0EC284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06" y="391277"/>
              <a:ext cx="4241132" cy="2257425"/>
            </a:xfrm>
            <a:prstGeom prst="rect">
              <a:avLst/>
            </a:prstGeom>
          </p:spPr>
        </p:pic>
        <p:pic>
          <p:nvPicPr>
            <p:cNvPr id="8" name="Картина 7">
              <a:extLst>
                <a:ext uri="{FF2B5EF4-FFF2-40B4-BE49-F238E27FC236}">
                  <a16:creationId xmlns:a16="http://schemas.microsoft.com/office/drawing/2014/main" id="{37B84B9A-C0F8-0DC8-E976-78A0FC658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6309" y="339641"/>
              <a:ext cx="3495675" cy="2200275"/>
            </a:xfrm>
            <a:prstGeom prst="rect">
              <a:avLst/>
            </a:prstGeom>
          </p:spPr>
        </p:pic>
      </p:grp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125E58BD-1ECD-2DF3-AF04-2AE1FB823B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853" y="3965408"/>
            <a:ext cx="1914525" cy="2552700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2996F136-81EE-F0A8-A7A3-55D9BACA79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86" y="3816016"/>
            <a:ext cx="1924050" cy="1600200"/>
          </a:xfrm>
          <a:prstGeom prst="rect">
            <a:avLst/>
          </a:prstGeom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BE59296B-E808-4024-3B89-9E12E1696D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" y="4062914"/>
            <a:ext cx="2543175" cy="2486025"/>
          </a:xfrm>
          <a:prstGeom prst="rect">
            <a:avLst/>
          </a:prstGeom>
        </p:spPr>
      </p:pic>
      <p:cxnSp>
        <p:nvCxnSpPr>
          <p:cNvPr id="5" name="Право съединение 4">
            <a:extLst>
              <a:ext uri="{FF2B5EF4-FFF2-40B4-BE49-F238E27FC236}">
                <a16:creationId xmlns:a16="http://schemas.microsoft.com/office/drawing/2014/main" id="{B71B16F8-DFB5-AC9B-05C7-095F5B8F1089}"/>
              </a:ext>
            </a:extLst>
          </p:cNvPr>
          <p:cNvCxnSpPr/>
          <p:nvPr/>
        </p:nvCxnSpPr>
        <p:spPr>
          <a:xfrm flipH="1">
            <a:off x="0" y="838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52F58172-92EF-5310-2360-79948977E6D9}"/>
              </a:ext>
            </a:extLst>
          </p:cNvPr>
          <p:cNvGrpSpPr/>
          <p:nvPr/>
        </p:nvGrpSpPr>
        <p:grpSpPr>
          <a:xfrm>
            <a:off x="8159710" y="0"/>
            <a:ext cx="884900" cy="5501153"/>
            <a:chOff x="8155861" y="0"/>
            <a:chExt cx="884900" cy="5501153"/>
          </a:xfrm>
        </p:grpSpPr>
        <p:cxnSp>
          <p:nvCxnSpPr>
            <p:cNvPr id="9" name="Право съединение 8">
              <a:extLst>
                <a:ext uri="{FF2B5EF4-FFF2-40B4-BE49-F238E27FC236}">
                  <a16:creationId xmlns:a16="http://schemas.microsoft.com/office/drawing/2014/main" id="{D1715CBC-D80A-3FD2-9383-07ECC93EF460}"/>
                </a:ext>
              </a:extLst>
            </p:cNvPr>
            <p:cNvCxnSpPr/>
            <p:nvPr/>
          </p:nvCxnSpPr>
          <p:spPr>
            <a:xfrm>
              <a:off x="8893277" y="0"/>
              <a:ext cx="0" cy="3613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Съединител: с чупка 10">
              <a:extLst>
                <a:ext uri="{FF2B5EF4-FFF2-40B4-BE49-F238E27FC236}">
                  <a16:creationId xmlns:a16="http://schemas.microsoft.com/office/drawing/2014/main" id="{4CFAFC99-12C1-7A26-B55A-E8883EB07B4A}"/>
                </a:ext>
              </a:extLst>
            </p:cNvPr>
            <p:cNvCxnSpPr/>
            <p:nvPr/>
          </p:nvCxnSpPr>
          <p:spPr>
            <a:xfrm rot="5400000">
              <a:off x="6644148" y="2013155"/>
              <a:ext cx="4409768" cy="383458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Съединител: с чупка 12">
              <a:extLst>
                <a:ext uri="{FF2B5EF4-FFF2-40B4-BE49-F238E27FC236}">
                  <a16:creationId xmlns:a16="http://schemas.microsoft.com/office/drawing/2014/main" id="{D741E456-A73A-2410-E8F5-7B62C0CA7DC2}"/>
                </a:ext>
              </a:extLst>
            </p:cNvPr>
            <p:cNvCxnSpPr/>
            <p:nvPr/>
          </p:nvCxnSpPr>
          <p:spPr>
            <a:xfrm rot="5400000" flipH="1" flipV="1">
              <a:off x="6666273" y="3392134"/>
              <a:ext cx="3598607" cy="619432"/>
            </a:xfrm>
            <a:prstGeom prst="bentConnector3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67726D80-751F-D8A2-7FF1-D1E74237009B}"/>
              </a:ext>
            </a:extLst>
          </p:cNvPr>
          <p:cNvSpPr txBox="1"/>
          <p:nvPr/>
        </p:nvSpPr>
        <p:spPr>
          <a:xfrm>
            <a:off x="2341417" y="163089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pic>
        <p:nvPicPr>
          <p:cNvPr id="17" name="Picture 2" descr="Logo">
            <a:extLst>
              <a:ext uri="{FF2B5EF4-FFF2-40B4-BE49-F238E27FC236}">
                <a16:creationId xmlns:a16="http://schemas.microsoft.com/office/drawing/2014/main" id="{3A5EEA2E-9EAA-82E7-4FAA-75269BD7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0993" y="242455"/>
            <a:ext cx="1981200" cy="476250"/>
          </a:xfrm>
          <a:prstGeom prst="rect">
            <a:avLst/>
          </a:prstGeom>
          <a:noFill/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8D0454C9-2626-BAB8-27FE-713DF0A2B8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70" y="3603119"/>
            <a:ext cx="2085975" cy="2085975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9ACDF698-96A7-D223-6228-10564F83937F}"/>
              </a:ext>
            </a:extLst>
          </p:cNvPr>
          <p:cNvSpPr/>
          <p:nvPr/>
        </p:nvSpPr>
        <p:spPr>
          <a:xfrm>
            <a:off x="8595428" y="2871941"/>
            <a:ext cx="130628" cy="174172"/>
          </a:xfrm>
          <a:prstGeom prst="ellipse">
            <a:avLst/>
          </a:prstGeom>
          <a:solidFill>
            <a:srgbClr val="E9844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571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09602D83-D5C7-0D82-866B-360886445BE3}"/>
              </a:ext>
            </a:extLst>
          </p:cNvPr>
          <p:cNvSpPr txBox="1"/>
          <p:nvPr/>
        </p:nvSpPr>
        <p:spPr>
          <a:xfrm>
            <a:off x="2755824" y="3308019"/>
            <a:ext cx="5660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/>
            <a:r>
              <a:rPr lang="bg-BG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Бяха споделени много емоции, смях и незабравими моменти.</a:t>
            </a:r>
          </a:p>
        </p:txBody>
      </p: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678AFF2B-F229-0BE6-DEA7-BE954FEC35A4}"/>
              </a:ext>
            </a:extLst>
          </p:cNvPr>
          <p:cNvGrpSpPr/>
          <p:nvPr/>
        </p:nvGrpSpPr>
        <p:grpSpPr>
          <a:xfrm>
            <a:off x="238539" y="815009"/>
            <a:ext cx="7891670" cy="6195664"/>
            <a:chOff x="0" y="0"/>
            <a:chExt cx="9144000" cy="7070307"/>
          </a:xfrm>
        </p:grpSpPr>
        <p:pic>
          <p:nvPicPr>
            <p:cNvPr id="16" name="Картина 15">
              <a:extLst>
                <a:ext uri="{FF2B5EF4-FFF2-40B4-BE49-F238E27FC236}">
                  <a16:creationId xmlns:a16="http://schemas.microsoft.com/office/drawing/2014/main" id="{D70853CA-7525-2D7D-24F9-4042917CB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575" y="3150770"/>
              <a:ext cx="3019425" cy="3829050"/>
            </a:xfrm>
            <a:prstGeom prst="rect">
              <a:avLst/>
            </a:prstGeom>
          </p:spPr>
        </p:pic>
        <p:pic>
          <p:nvPicPr>
            <p:cNvPr id="4" name="Picture 4" descr="ДЕТСКА ГРАДИНА №40 &quot;ДЕТСКИ СВЯТ&quot; – гр. Варна">
              <a:extLst>
                <a:ext uri="{FF2B5EF4-FFF2-40B4-BE49-F238E27FC236}">
                  <a16:creationId xmlns:a16="http://schemas.microsoft.com/office/drawing/2014/main" id="{ED8BCB94-9CCD-331F-0DB9-3DE502E976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463" y="6293032"/>
              <a:ext cx="1081674" cy="386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645EB606-DA9F-F7EF-05A1-6E26CB946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43225" cy="3714750"/>
            </a:xfrm>
            <a:prstGeom prst="rect">
              <a:avLst/>
            </a:prstGeom>
          </p:spPr>
        </p:pic>
        <p:pic>
          <p:nvPicPr>
            <p:cNvPr id="8" name="Картина 7">
              <a:extLst>
                <a:ext uri="{FF2B5EF4-FFF2-40B4-BE49-F238E27FC236}">
                  <a16:creationId xmlns:a16="http://schemas.microsoft.com/office/drawing/2014/main" id="{2044C15B-68CA-C408-97B4-5DA88E904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698" y="199023"/>
              <a:ext cx="3629025" cy="2609850"/>
            </a:xfrm>
            <a:prstGeom prst="rect">
              <a:avLst/>
            </a:prstGeom>
          </p:spPr>
        </p:pic>
        <p:pic>
          <p:nvPicPr>
            <p:cNvPr id="10" name="Картина 9">
              <a:extLst>
                <a:ext uri="{FF2B5EF4-FFF2-40B4-BE49-F238E27FC236}">
                  <a16:creationId xmlns:a16="http://schemas.microsoft.com/office/drawing/2014/main" id="{21D225B1-F7C3-6C83-22B4-13F57E64E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620" y="230104"/>
              <a:ext cx="2419350" cy="2419350"/>
            </a:xfrm>
            <a:prstGeom prst="rect">
              <a:avLst/>
            </a:prstGeom>
          </p:spPr>
        </p:pic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82DC026F-9AD6-2FD1-4FF5-E71509818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582"/>
              <a:ext cx="3339766" cy="3348418"/>
            </a:xfrm>
            <a:prstGeom prst="rect">
              <a:avLst/>
            </a:prstGeom>
          </p:spPr>
        </p:pic>
        <p:pic>
          <p:nvPicPr>
            <p:cNvPr id="14" name="Картина 13">
              <a:extLst>
                <a:ext uri="{FF2B5EF4-FFF2-40B4-BE49-F238E27FC236}">
                  <a16:creationId xmlns:a16="http://schemas.microsoft.com/office/drawing/2014/main" id="{8A69B082-F7D5-1C90-FECD-342B0B77D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075" y="3060282"/>
              <a:ext cx="3152775" cy="4010025"/>
            </a:xfrm>
            <a:prstGeom prst="rect">
              <a:avLst/>
            </a:prstGeom>
          </p:spPr>
        </p:pic>
      </p:grpSp>
      <p:cxnSp>
        <p:nvCxnSpPr>
          <p:cNvPr id="5" name="Право съединение 4">
            <a:extLst>
              <a:ext uri="{FF2B5EF4-FFF2-40B4-BE49-F238E27FC236}">
                <a16:creationId xmlns:a16="http://schemas.microsoft.com/office/drawing/2014/main" id="{3C66B216-694E-2ECA-02CF-6E9992F74968}"/>
              </a:ext>
            </a:extLst>
          </p:cNvPr>
          <p:cNvCxnSpPr/>
          <p:nvPr/>
        </p:nvCxnSpPr>
        <p:spPr>
          <a:xfrm flipH="1">
            <a:off x="0" y="838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4630D573-B14F-4B03-F959-806DA7056B0E}"/>
              </a:ext>
            </a:extLst>
          </p:cNvPr>
          <p:cNvGrpSpPr/>
          <p:nvPr/>
        </p:nvGrpSpPr>
        <p:grpSpPr>
          <a:xfrm>
            <a:off x="8159710" y="0"/>
            <a:ext cx="884900" cy="5501153"/>
            <a:chOff x="8155861" y="0"/>
            <a:chExt cx="884900" cy="5501153"/>
          </a:xfrm>
        </p:grpSpPr>
        <p:cxnSp>
          <p:nvCxnSpPr>
            <p:cNvPr id="9" name="Право съединение 8">
              <a:extLst>
                <a:ext uri="{FF2B5EF4-FFF2-40B4-BE49-F238E27FC236}">
                  <a16:creationId xmlns:a16="http://schemas.microsoft.com/office/drawing/2014/main" id="{A541571C-3280-5FBF-CD85-70C3875F46AC}"/>
                </a:ext>
              </a:extLst>
            </p:cNvPr>
            <p:cNvCxnSpPr/>
            <p:nvPr/>
          </p:nvCxnSpPr>
          <p:spPr>
            <a:xfrm>
              <a:off x="8893277" y="0"/>
              <a:ext cx="0" cy="3613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Съединител: с чупка 10">
              <a:extLst>
                <a:ext uri="{FF2B5EF4-FFF2-40B4-BE49-F238E27FC236}">
                  <a16:creationId xmlns:a16="http://schemas.microsoft.com/office/drawing/2014/main" id="{B6DE2B20-140E-0655-0961-AF8C32C3ECF6}"/>
                </a:ext>
              </a:extLst>
            </p:cNvPr>
            <p:cNvCxnSpPr/>
            <p:nvPr/>
          </p:nvCxnSpPr>
          <p:spPr>
            <a:xfrm rot="5400000">
              <a:off x="6644148" y="2013155"/>
              <a:ext cx="4409768" cy="383458"/>
            </a:xfrm>
            <a:prstGeom prst="bentConnector3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Съединител: с чупка 12">
              <a:extLst>
                <a:ext uri="{FF2B5EF4-FFF2-40B4-BE49-F238E27FC236}">
                  <a16:creationId xmlns:a16="http://schemas.microsoft.com/office/drawing/2014/main" id="{76D2F7E1-77F3-CBBD-668C-6038EE780387}"/>
                </a:ext>
              </a:extLst>
            </p:cNvPr>
            <p:cNvCxnSpPr/>
            <p:nvPr/>
          </p:nvCxnSpPr>
          <p:spPr>
            <a:xfrm rot="5400000" flipH="1" flipV="1">
              <a:off x="6666273" y="3392134"/>
              <a:ext cx="3598607" cy="619432"/>
            </a:xfrm>
            <a:prstGeom prst="bentConnector3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Текстово поле 14">
            <a:extLst>
              <a:ext uri="{FF2B5EF4-FFF2-40B4-BE49-F238E27FC236}">
                <a16:creationId xmlns:a16="http://schemas.microsoft.com/office/drawing/2014/main" id="{4D7CB322-91BF-3EAA-7C10-B41E7E4B622D}"/>
              </a:ext>
            </a:extLst>
          </p:cNvPr>
          <p:cNvSpPr txBox="1"/>
          <p:nvPr/>
        </p:nvSpPr>
        <p:spPr>
          <a:xfrm>
            <a:off x="2341417" y="163089"/>
            <a:ext cx="58220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/>
            <a:r>
              <a:rPr lang="bg-BG" sz="1350" b="1" dirty="0">
                <a:latin typeface="Verdana" panose="020B0604030504040204" pitchFamily="34" charset="0"/>
                <a:ea typeface="Verdana" panose="020B0604030504040204" pitchFamily="34" charset="0"/>
              </a:rPr>
              <a:t>ОРГАНИЗАТОР ОБЩИНА ВАРНА</a:t>
            </a:r>
          </a:p>
        </p:txBody>
      </p:sp>
      <p:pic>
        <p:nvPicPr>
          <p:cNvPr id="17" name="Picture 2" descr="Logo">
            <a:extLst>
              <a:ext uri="{FF2B5EF4-FFF2-40B4-BE49-F238E27FC236}">
                <a16:creationId xmlns:a16="http://schemas.microsoft.com/office/drawing/2014/main" id="{F9CAAA9F-EC5B-8678-8C7B-077791B3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0993" y="242455"/>
            <a:ext cx="1981200" cy="476250"/>
          </a:xfrm>
          <a:prstGeom prst="rect">
            <a:avLst/>
          </a:prstGeom>
          <a:noFill/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89C6F91C-876E-6B8E-BEB7-87E92DBF5388}"/>
              </a:ext>
            </a:extLst>
          </p:cNvPr>
          <p:cNvSpPr/>
          <p:nvPr/>
        </p:nvSpPr>
        <p:spPr>
          <a:xfrm>
            <a:off x="8060161" y="5365813"/>
            <a:ext cx="174171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D77A01F0-4FA6-C91C-8B67-5B182297F7A0}"/>
              </a:ext>
            </a:extLst>
          </p:cNvPr>
          <p:cNvSpPr/>
          <p:nvPr/>
        </p:nvSpPr>
        <p:spPr>
          <a:xfrm>
            <a:off x="8617078" y="4272981"/>
            <a:ext cx="130628" cy="174172"/>
          </a:xfrm>
          <a:prstGeom prst="ellipse">
            <a:avLst/>
          </a:prstGeom>
          <a:solidFill>
            <a:srgbClr val="E9844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6A21B0E-31BF-66D4-CB4B-7ECB3EE7C430}"/>
              </a:ext>
            </a:extLst>
          </p:cNvPr>
          <p:cNvSpPr/>
          <p:nvPr/>
        </p:nvSpPr>
        <p:spPr>
          <a:xfrm>
            <a:off x="8853998" y="3535984"/>
            <a:ext cx="130628" cy="174172"/>
          </a:xfrm>
          <a:prstGeom prst="ellipse">
            <a:avLst/>
          </a:prstGeom>
          <a:solidFill>
            <a:srgbClr val="4472C4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511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Тема н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н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н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2534</TotalTime>
  <Words>794</Words>
  <Application>Microsoft Office PowerPoint</Application>
  <PresentationFormat>Презентация на цял екран (4:3)</PresentationFormat>
  <Paragraphs>63</Paragraphs>
  <Slides>12</Slides>
  <Notes>0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Historic</vt:lpstr>
      <vt:lpstr>Verdana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Simeon</dc:creator>
  <cp:lastModifiedBy>silviq ilieva</cp:lastModifiedBy>
  <cp:revision>82</cp:revision>
  <dcterms:created xsi:type="dcterms:W3CDTF">2021-05-18T15:35:33Z</dcterms:created>
  <dcterms:modified xsi:type="dcterms:W3CDTF">2023-07-15T15:15:55Z</dcterms:modified>
</cp:coreProperties>
</file>