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275" r:id="rId3"/>
    <p:sldId id="260" r:id="rId4"/>
    <p:sldId id="267" r:id="rId5"/>
    <p:sldId id="293" r:id="rId6"/>
    <p:sldId id="265" r:id="rId7"/>
    <p:sldId id="287" r:id="rId8"/>
    <p:sldId id="300" r:id="rId9"/>
    <p:sldId id="276" r:id="rId10"/>
    <p:sldId id="298" r:id="rId11"/>
    <p:sldId id="299" r:id="rId12"/>
    <p:sldId id="279" r:id="rId13"/>
    <p:sldId id="297" r:id="rId14"/>
    <p:sldId id="281" r:id="rId15"/>
    <p:sldId id="2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out Us" id="{2A8CBD7C-0C7A-4DB9-B7D6-8FC2741B3485}">
          <p14:sldIdLst>
            <p14:sldId id="259"/>
            <p14:sldId id="275"/>
            <p14:sldId id="260"/>
            <p14:sldId id="267"/>
            <p14:sldId id="293"/>
            <p14:sldId id="265"/>
            <p14:sldId id="287"/>
            <p14:sldId id="300"/>
            <p14:sldId id="276"/>
            <p14:sldId id="298"/>
            <p14:sldId id="299"/>
            <p14:sldId id="279"/>
            <p14:sldId id="297"/>
            <p14:sldId id="281"/>
            <p14:sldId id="288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E066"/>
    <a:srgbClr val="F6F6F6"/>
    <a:srgbClr val="F3F3F3"/>
    <a:srgbClr val="F5F5F5"/>
    <a:srgbClr val="FBFBFB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94680" autoAdjust="0"/>
  </p:normalViewPr>
  <p:slideViewPr>
    <p:cSldViewPr snapToGrid="0">
      <p:cViewPr>
        <p:scale>
          <a:sx n="90" d="100"/>
          <a:sy n="90" d="100"/>
        </p:scale>
        <p:origin x="-480" y="-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31"/>
    </p:cViewPr>
  </p:sorterViewPr>
  <p:notesViewPr>
    <p:cSldViewPr snapToGrid="0">
      <p:cViewPr varScale="1">
        <p:scale>
          <a:sx n="67" d="100"/>
          <a:sy n="67" d="100"/>
        </p:scale>
        <p:origin x="-3120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A624B3-C2F2-4BEA-9C75-C1E19A87968E}" type="doc">
      <dgm:prSet loTypeId="urn:microsoft.com/office/officeart/2008/layout/AlternatingHexagons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CEEB5AC7-E60E-4D1B-93DD-9AB192EE155D}">
      <dgm:prSet phldrT="[Текст]" custT="1"/>
      <dgm:spPr/>
      <dgm:t>
        <a:bodyPr/>
        <a:lstStyle/>
        <a:p>
          <a:r>
            <a:rPr lang="bg-BG" sz="1700" dirty="0" smtClean="0">
              <a:solidFill>
                <a:schemeClr val="accent1">
                  <a:lumMod val="75000"/>
                </a:schemeClr>
              </a:solidFill>
            </a:rPr>
            <a:t>личностно-ориентиран подход</a:t>
          </a:r>
          <a:endParaRPr lang="bg-BG" sz="1700" dirty="0">
            <a:solidFill>
              <a:schemeClr val="accent1">
                <a:lumMod val="75000"/>
              </a:schemeClr>
            </a:solidFill>
          </a:endParaRPr>
        </a:p>
      </dgm:t>
    </dgm:pt>
    <dgm:pt modelId="{F55C53BA-77D8-47AC-8A3B-D9AC4404DC46}" type="parTrans" cxnId="{2E96A870-86AB-478D-8DEB-8DC2510BAC5B}">
      <dgm:prSet/>
      <dgm:spPr/>
      <dgm:t>
        <a:bodyPr/>
        <a:lstStyle/>
        <a:p>
          <a:endParaRPr lang="bg-BG"/>
        </a:p>
      </dgm:t>
    </dgm:pt>
    <dgm:pt modelId="{196B9499-399D-4F71-8D34-23B43056E9FC}" type="sibTrans" cxnId="{2E96A870-86AB-478D-8DEB-8DC2510BAC5B}">
      <dgm:prSet/>
      <dgm:spPr/>
      <dgm:t>
        <a:bodyPr/>
        <a:lstStyle/>
        <a:p>
          <a:endParaRPr lang="bg-BG" dirty="0"/>
        </a:p>
      </dgm:t>
    </dgm:pt>
    <dgm:pt modelId="{03C35C17-6FDB-4893-B5C1-A28D5FC9D85A}">
      <dgm:prSet phldrT="[Текст]"/>
      <dgm:spPr/>
      <dgm:t>
        <a:bodyPr/>
        <a:lstStyle/>
        <a:p>
          <a:pPr algn="ctr"/>
          <a:r>
            <a:rPr lang="bg-BG" dirty="0" smtClean="0"/>
            <a:t>компетентностен подход</a:t>
          </a:r>
          <a:endParaRPr lang="bg-BG" dirty="0"/>
        </a:p>
      </dgm:t>
    </dgm:pt>
    <dgm:pt modelId="{738A0CF8-F6BB-4310-9D3F-40449F58A285}" type="parTrans" cxnId="{8ABEDD56-77C6-493B-AC22-0F1EBDA5A495}">
      <dgm:prSet/>
      <dgm:spPr/>
      <dgm:t>
        <a:bodyPr/>
        <a:lstStyle/>
        <a:p>
          <a:endParaRPr lang="bg-BG"/>
        </a:p>
      </dgm:t>
    </dgm:pt>
    <dgm:pt modelId="{E315D298-AFAD-44D8-8E37-157F3A582B98}" type="sibTrans" cxnId="{8ABEDD56-77C6-493B-AC22-0F1EBDA5A495}">
      <dgm:prSet/>
      <dgm:spPr/>
      <dgm:t>
        <a:bodyPr/>
        <a:lstStyle/>
        <a:p>
          <a:endParaRPr lang="bg-BG"/>
        </a:p>
      </dgm:t>
    </dgm:pt>
    <dgm:pt modelId="{43E2FC3D-E7A9-4133-A44B-DF11740894D3}">
      <dgm:prSet phldrT="[Текст]"/>
      <dgm:spPr>
        <a:gradFill rotWithShape="0">
          <a:gsLst>
            <a:gs pos="25000">
              <a:schemeClr val="accent4">
                <a:lumMod val="75000"/>
              </a:schemeClr>
            </a:gs>
            <a:gs pos="71000">
              <a:schemeClr val="accent4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0"/>
        </a:gradFill>
      </dgm:spPr>
      <dgm:t>
        <a:bodyPr/>
        <a:lstStyle/>
        <a:p>
          <a:r>
            <a:rPr lang="bg-BG" b="1" dirty="0" smtClean="0"/>
            <a:t>КЛАСНА СТАЯ НА ОТКРИТО</a:t>
          </a:r>
          <a:endParaRPr lang="bg-BG" b="1" dirty="0"/>
        </a:p>
      </dgm:t>
    </dgm:pt>
    <dgm:pt modelId="{260F2174-4E37-4922-9A9C-5B63F39A4486}" type="parTrans" cxnId="{871F43CD-1998-42BA-975D-AB20C83D6012}">
      <dgm:prSet/>
      <dgm:spPr/>
      <dgm:t>
        <a:bodyPr/>
        <a:lstStyle/>
        <a:p>
          <a:endParaRPr lang="bg-BG"/>
        </a:p>
      </dgm:t>
    </dgm:pt>
    <dgm:pt modelId="{1887C7ED-B260-4E93-870D-77360F911E52}" type="sibTrans" cxnId="{871F43CD-1998-42BA-975D-AB20C83D6012}">
      <dgm:prSet/>
      <dgm:spPr/>
      <dgm:t>
        <a:bodyPr/>
        <a:lstStyle/>
        <a:p>
          <a:pPr algn="ctr"/>
          <a:endParaRPr lang="bg-BG" dirty="0"/>
        </a:p>
      </dgm:t>
    </dgm:pt>
    <dgm:pt modelId="{D1421C6E-D69B-4D8F-82BA-051CF58DF602}">
      <dgm:prSet phldrT="[Текст]" custT="1"/>
      <dgm:spPr/>
      <dgm:t>
        <a:bodyPr/>
        <a:lstStyle/>
        <a:p>
          <a:pPr algn="ctr"/>
          <a:r>
            <a:rPr lang="bg-BG" sz="1700" dirty="0" smtClean="0">
              <a:solidFill>
                <a:schemeClr val="accent1">
                  <a:lumMod val="75000"/>
                </a:schemeClr>
              </a:solidFill>
            </a:rPr>
            <a:t>фасилитаторски подход</a:t>
          </a:r>
          <a:endParaRPr lang="bg-BG" sz="1700" dirty="0">
            <a:solidFill>
              <a:schemeClr val="accent1">
                <a:lumMod val="75000"/>
              </a:schemeClr>
            </a:solidFill>
          </a:endParaRPr>
        </a:p>
      </dgm:t>
    </dgm:pt>
    <dgm:pt modelId="{3E912987-D5FA-4773-B73D-AA1B761E19FE}" type="parTrans" cxnId="{E923A103-94CE-47F9-A197-E609D2529467}">
      <dgm:prSet/>
      <dgm:spPr/>
      <dgm:t>
        <a:bodyPr/>
        <a:lstStyle/>
        <a:p>
          <a:endParaRPr lang="bg-BG"/>
        </a:p>
      </dgm:t>
    </dgm:pt>
    <dgm:pt modelId="{9FAEC138-E23E-4639-A254-E45A7F598F7C}" type="sibTrans" cxnId="{E923A103-94CE-47F9-A197-E609D2529467}">
      <dgm:prSet/>
      <dgm:spPr/>
      <dgm:t>
        <a:bodyPr/>
        <a:lstStyle/>
        <a:p>
          <a:endParaRPr lang="bg-BG"/>
        </a:p>
      </dgm:t>
    </dgm:pt>
    <dgm:pt modelId="{AE333951-2EC4-45C1-9C63-53DACF722065}">
      <dgm:prSet phldrT="[Текст]"/>
      <dgm:spPr/>
      <dgm:t>
        <a:bodyPr/>
        <a:lstStyle/>
        <a:p>
          <a:r>
            <a:rPr lang="bg-BG" dirty="0" smtClean="0">
              <a:solidFill>
                <a:schemeClr val="accent1">
                  <a:lumMod val="75000"/>
                </a:schemeClr>
              </a:solidFill>
            </a:rPr>
            <a:t>метод Монтесори</a:t>
          </a:r>
          <a:endParaRPr lang="bg-BG" dirty="0">
            <a:solidFill>
              <a:schemeClr val="accent1">
                <a:lumMod val="75000"/>
              </a:schemeClr>
            </a:solidFill>
          </a:endParaRPr>
        </a:p>
      </dgm:t>
    </dgm:pt>
    <dgm:pt modelId="{9BB75E1B-63A4-4E06-942A-2EFD738A4AC7}" type="parTrans" cxnId="{3FA6318A-DBA9-4BD5-A812-C123915A4217}">
      <dgm:prSet/>
      <dgm:spPr/>
      <dgm:t>
        <a:bodyPr/>
        <a:lstStyle/>
        <a:p>
          <a:endParaRPr lang="bg-BG"/>
        </a:p>
      </dgm:t>
    </dgm:pt>
    <dgm:pt modelId="{0814C3B2-0AC3-4E79-A1EC-74B021A54FC5}" type="sibTrans" cxnId="{3FA6318A-DBA9-4BD5-A812-C123915A4217}">
      <dgm:prSet/>
      <dgm:spPr/>
      <dgm:t>
        <a:bodyPr/>
        <a:lstStyle/>
        <a:p>
          <a:endParaRPr lang="bg-BG" dirty="0"/>
        </a:p>
      </dgm:t>
    </dgm:pt>
    <dgm:pt modelId="{DC37F193-A350-4267-90D3-DA0B1D1EB25A}">
      <dgm:prSet phldrT="[Текст]"/>
      <dgm:spPr/>
      <dgm:t>
        <a:bodyPr/>
        <a:lstStyle/>
        <a:p>
          <a:pPr algn="ctr"/>
          <a:r>
            <a:rPr lang="bg-BG" dirty="0" smtClean="0"/>
            <a:t>учене чрез преживяване</a:t>
          </a:r>
          <a:endParaRPr lang="bg-BG" dirty="0"/>
        </a:p>
      </dgm:t>
    </dgm:pt>
    <dgm:pt modelId="{A0D6B56B-A362-42AA-B248-E2BEB7DD5B6B}" type="parTrans" cxnId="{DE093A1E-7F56-45B5-B4E5-F04B5C579795}">
      <dgm:prSet/>
      <dgm:spPr/>
      <dgm:t>
        <a:bodyPr/>
        <a:lstStyle/>
        <a:p>
          <a:endParaRPr lang="bg-BG"/>
        </a:p>
      </dgm:t>
    </dgm:pt>
    <dgm:pt modelId="{0C52E4A2-57F9-4F72-98BD-B97FE5CF0CB0}" type="sibTrans" cxnId="{DE093A1E-7F56-45B5-B4E5-F04B5C579795}">
      <dgm:prSet/>
      <dgm:spPr/>
      <dgm:t>
        <a:bodyPr/>
        <a:lstStyle/>
        <a:p>
          <a:endParaRPr lang="bg-BG"/>
        </a:p>
      </dgm:t>
    </dgm:pt>
    <dgm:pt modelId="{3697C4FC-7392-42FB-A832-9D13A75A19DC}">
      <dgm:prSet phldrT="[Текст]"/>
      <dgm:spPr/>
      <dgm:t>
        <a:bodyPr/>
        <a:lstStyle/>
        <a:p>
          <a:r>
            <a:rPr lang="bg-BG" dirty="0" smtClean="0">
              <a:solidFill>
                <a:schemeClr val="accent1">
                  <a:lumMod val="75000"/>
                </a:schemeClr>
              </a:solidFill>
            </a:rPr>
            <a:t>учене чрез правене</a:t>
          </a:r>
          <a:endParaRPr lang="bg-BG" dirty="0">
            <a:solidFill>
              <a:schemeClr val="accent1">
                <a:lumMod val="75000"/>
              </a:schemeClr>
            </a:solidFill>
          </a:endParaRPr>
        </a:p>
      </dgm:t>
    </dgm:pt>
    <dgm:pt modelId="{E517652D-2569-4361-82B3-F4E642AEB19F}" type="parTrans" cxnId="{BE281A63-D76F-40E7-B926-ABD872E46DB5}">
      <dgm:prSet/>
      <dgm:spPr/>
      <dgm:t>
        <a:bodyPr/>
        <a:lstStyle/>
        <a:p>
          <a:endParaRPr lang="bg-BG"/>
        </a:p>
      </dgm:t>
    </dgm:pt>
    <dgm:pt modelId="{37858E02-4040-4CC6-8F54-D335425FFE49}" type="sibTrans" cxnId="{BE281A63-D76F-40E7-B926-ABD872E46DB5}">
      <dgm:prSet/>
      <dgm:spPr>
        <a:solidFill>
          <a:schemeClr val="bg1"/>
        </a:solidFill>
      </dgm:spPr>
      <dgm:t>
        <a:bodyPr/>
        <a:lstStyle/>
        <a:p>
          <a:endParaRPr lang="bg-BG" dirty="0"/>
        </a:p>
      </dgm:t>
    </dgm:pt>
    <dgm:pt modelId="{8B8974EE-118F-4F04-8E18-79F756901958}" type="pres">
      <dgm:prSet presAssocID="{F9A624B3-C2F2-4BEA-9C75-C1E19A87968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6FEE08F4-F76E-4740-BC44-6EE0211B4B01}" type="pres">
      <dgm:prSet presAssocID="{CEEB5AC7-E60E-4D1B-93DD-9AB192EE155D}" presName="composite" presStyleCnt="0"/>
      <dgm:spPr/>
    </dgm:pt>
    <dgm:pt modelId="{7070AD47-2919-4BEA-B901-BCEF09E9B7A6}" type="pres">
      <dgm:prSet presAssocID="{CEEB5AC7-E60E-4D1B-93DD-9AB192EE155D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21D8B30-6D47-45F9-A291-69FFFC7F017B}" type="pres">
      <dgm:prSet presAssocID="{CEEB5AC7-E60E-4D1B-93DD-9AB192EE155D}" presName="Childtext1" presStyleLbl="revTx" presStyleIdx="0" presStyleCnt="4" custLinFactY="42567" custLinFactNeighborX="-47499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7696EFB-4273-4B5E-999E-D2EF031F663F}" type="pres">
      <dgm:prSet presAssocID="{CEEB5AC7-E60E-4D1B-93DD-9AB192EE155D}" presName="BalanceSpacing" presStyleCnt="0"/>
      <dgm:spPr/>
    </dgm:pt>
    <dgm:pt modelId="{2CA87365-6966-4C08-8C09-6C6EDFFDAD0C}" type="pres">
      <dgm:prSet presAssocID="{CEEB5AC7-E60E-4D1B-93DD-9AB192EE155D}" presName="BalanceSpacing1" presStyleCnt="0"/>
      <dgm:spPr/>
    </dgm:pt>
    <dgm:pt modelId="{0A88C1C3-9C2D-48F7-B730-B609D179D7C8}" type="pres">
      <dgm:prSet presAssocID="{196B9499-399D-4F71-8D34-23B43056E9FC}" presName="Accent1Text" presStyleLbl="node1" presStyleIdx="1" presStyleCnt="8"/>
      <dgm:spPr/>
      <dgm:t>
        <a:bodyPr/>
        <a:lstStyle/>
        <a:p>
          <a:endParaRPr lang="bg-BG"/>
        </a:p>
      </dgm:t>
    </dgm:pt>
    <dgm:pt modelId="{032F5A78-F1F5-4AFE-8678-76F810BD10F8}" type="pres">
      <dgm:prSet presAssocID="{196B9499-399D-4F71-8D34-23B43056E9FC}" presName="spaceBetweenRectangles" presStyleCnt="0"/>
      <dgm:spPr/>
    </dgm:pt>
    <dgm:pt modelId="{69E8D8BC-5A66-4F33-8105-43B3F552FBE2}" type="pres">
      <dgm:prSet presAssocID="{43E2FC3D-E7A9-4133-A44B-DF11740894D3}" presName="composite" presStyleCnt="0"/>
      <dgm:spPr/>
    </dgm:pt>
    <dgm:pt modelId="{072FA487-6688-40B6-B557-73A8C65B7743}" type="pres">
      <dgm:prSet presAssocID="{43E2FC3D-E7A9-4133-A44B-DF11740894D3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078A9A0-1B17-4A64-9042-E56B24A36112}" type="pres">
      <dgm:prSet presAssocID="{43E2FC3D-E7A9-4133-A44B-DF11740894D3}" presName="Childtext1" presStyleLbl="revTx" presStyleIdx="1" presStyleCnt="4" custLinFactY="-45783" custLinFactNeighborX="5121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D7EC210-3C5A-4B57-A801-344C49566564}" type="pres">
      <dgm:prSet presAssocID="{43E2FC3D-E7A9-4133-A44B-DF11740894D3}" presName="BalanceSpacing" presStyleCnt="0"/>
      <dgm:spPr/>
    </dgm:pt>
    <dgm:pt modelId="{C2290B83-D7A9-4E75-899F-83BF7405C3F3}" type="pres">
      <dgm:prSet presAssocID="{43E2FC3D-E7A9-4133-A44B-DF11740894D3}" presName="BalanceSpacing1" presStyleCnt="0"/>
      <dgm:spPr/>
    </dgm:pt>
    <dgm:pt modelId="{4DCEE305-053D-41CA-9639-3B19E0B27EA4}" type="pres">
      <dgm:prSet presAssocID="{1887C7ED-B260-4E93-870D-77360F911E52}" presName="Accent1Text" presStyleLbl="node1" presStyleIdx="3" presStyleCnt="8"/>
      <dgm:spPr/>
      <dgm:t>
        <a:bodyPr/>
        <a:lstStyle/>
        <a:p>
          <a:endParaRPr lang="bg-BG"/>
        </a:p>
      </dgm:t>
    </dgm:pt>
    <dgm:pt modelId="{18762E08-1504-46E1-8CB8-7941F260722E}" type="pres">
      <dgm:prSet presAssocID="{1887C7ED-B260-4E93-870D-77360F911E52}" presName="spaceBetweenRectangles" presStyleCnt="0"/>
      <dgm:spPr/>
    </dgm:pt>
    <dgm:pt modelId="{0DDE7723-6A7F-4C84-A3AC-EB14FA373BE4}" type="pres">
      <dgm:prSet presAssocID="{AE333951-2EC4-45C1-9C63-53DACF722065}" presName="composite" presStyleCnt="0"/>
      <dgm:spPr/>
    </dgm:pt>
    <dgm:pt modelId="{FCDCACDB-82F7-4A38-8AC7-8B3AC0FC3159}" type="pres">
      <dgm:prSet presAssocID="{AE333951-2EC4-45C1-9C63-53DACF722065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F68F6AE-FB40-44CD-9A1B-2DF5BAFC49A7}" type="pres">
      <dgm:prSet presAssocID="{AE333951-2EC4-45C1-9C63-53DACF722065}" presName="Childtext1" presStyleLbl="revTx" presStyleIdx="2" presStyleCnt="4" custLinFactX="-76089" custLinFactNeighborX="-100000" custLinFactNeighborY="10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64F392D-19F3-4599-9931-86F1A40178D1}" type="pres">
      <dgm:prSet presAssocID="{AE333951-2EC4-45C1-9C63-53DACF722065}" presName="BalanceSpacing" presStyleCnt="0"/>
      <dgm:spPr/>
    </dgm:pt>
    <dgm:pt modelId="{D4B6F9CC-200B-4FBF-AA08-8474D1FD9999}" type="pres">
      <dgm:prSet presAssocID="{AE333951-2EC4-45C1-9C63-53DACF722065}" presName="BalanceSpacing1" presStyleCnt="0"/>
      <dgm:spPr/>
    </dgm:pt>
    <dgm:pt modelId="{0E71812E-FF48-49C9-8D2D-D632D9F84053}" type="pres">
      <dgm:prSet presAssocID="{0814C3B2-0AC3-4E79-A1EC-74B021A54FC5}" presName="Accent1Text" presStyleLbl="node1" presStyleIdx="5" presStyleCnt="8" custLinFactNeighborX="-795" custLinFactNeighborY="1287"/>
      <dgm:spPr/>
      <dgm:t>
        <a:bodyPr/>
        <a:lstStyle/>
        <a:p>
          <a:endParaRPr lang="bg-BG"/>
        </a:p>
      </dgm:t>
    </dgm:pt>
    <dgm:pt modelId="{BC2B77FC-97E0-4125-9E98-99F36336524E}" type="pres">
      <dgm:prSet presAssocID="{0814C3B2-0AC3-4E79-A1EC-74B021A54FC5}" presName="spaceBetweenRectangles" presStyleCnt="0"/>
      <dgm:spPr/>
    </dgm:pt>
    <dgm:pt modelId="{EBC69EC9-B454-4634-A56A-6CDC7EB12602}" type="pres">
      <dgm:prSet presAssocID="{3697C4FC-7392-42FB-A832-9D13A75A19DC}" presName="composite" presStyleCnt="0"/>
      <dgm:spPr/>
    </dgm:pt>
    <dgm:pt modelId="{7D12B288-803F-4934-A870-3DF0ED5E0962}" type="pres">
      <dgm:prSet presAssocID="{3697C4FC-7392-42FB-A832-9D13A75A19DC}" presName="Parent1" presStyleLbl="node1" presStyleIdx="6" presStyleCnt="8" custLinFactX="-10576" custLinFactY="-70901" custLinFactNeighborX="-100000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55A4F5B-259B-4D83-A881-D58B1636F93A}" type="pres">
      <dgm:prSet presAssocID="{3697C4FC-7392-42FB-A832-9D13A75A19DC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F43FF38B-B800-48D5-82F2-3C273760547F}" type="pres">
      <dgm:prSet presAssocID="{3697C4FC-7392-42FB-A832-9D13A75A19DC}" presName="BalanceSpacing" presStyleCnt="0"/>
      <dgm:spPr/>
    </dgm:pt>
    <dgm:pt modelId="{C404381E-197E-496D-BA6D-F843920253D1}" type="pres">
      <dgm:prSet presAssocID="{3697C4FC-7392-42FB-A832-9D13A75A19DC}" presName="BalanceSpacing1" presStyleCnt="0"/>
      <dgm:spPr/>
    </dgm:pt>
    <dgm:pt modelId="{DF01BAE3-616E-4A41-8B37-0E5D8D1216C6}" type="pres">
      <dgm:prSet presAssocID="{37858E02-4040-4CC6-8F54-D335425FFE49}" presName="Accent1Text" presStyleLbl="node1" presStyleIdx="7" presStyleCnt="8" custFlipHor="1" custScaleX="8214" custScaleY="44688" custLinFactX="300000" custLinFactY="-157423" custLinFactNeighborX="353738" custLinFactNeighborY="-200000"/>
      <dgm:spPr/>
      <dgm:t>
        <a:bodyPr/>
        <a:lstStyle/>
        <a:p>
          <a:endParaRPr lang="bg-BG"/>
        </a:p>
      </dgm:t>
    </dgm:pt>
  </dgm:ptLst>
  <dgm:cxnLst>
    <dgm:cxn modelId="{BE281A63-D76F-40E7-B926-ABD872E46DB5}" srcId="{F9A624B3-C2F2-4BEA-9C75-C1E19A87968E}" destId="{3697C4FC-7392-42FB-A832-9D13A75A19DC}" srcOrd="3" destOrd="0" parTransId="{E517652D-2569-4361-82B3-F4E642AEB19F}" sibTransId="{37858E02-4040-4CC6-8F54-D335425FFE49}"/>
    <dgm:cxn modelId="{871F43CD-1998-42BA-975D-AB20C83D6012}" srcId="{F9A624B3-C2F2-4BEA-9C75-C1E19A87968E}" destId="{43E2FC3D-E7A9-4133-A44B-DF11740894D3}" srcOrd="1" destOrd="0" parTransId="{260F2174-4E37-4922-9A9C-5B63F39A4486}" sibTransId="{1887C7ED-B260-4E93-870D-77360F911E52}"/>
    <dgm:cxn modelId="{DB150368-AA05-431D-8FA2-2640B50441C9}" type="presOf" srcId="{3697C4FC-7392-42FB-A832-9D13A75A19DC}" destId="{7D12B288-803F-4934-A870-3DF0ED5E0962}" srcOrd="0" destOrd="0" presId="urn:microsoft.com/office/officeart/2008/layout/AlternatingHexagons"/>
    <dgm:cxn modelId="{3FA6318A-DBA9-4BD5-A812-C123915A4217}" srcId="{F9A624B3-C2F2-4BEA-9C75-C1E19A87968E}" destId="{AE333951-2EC4-45C1-9C63-53DACF722065}" srcOrd="2" destOrd="0" parTransId="{9BB75E1B-63A4-4E06-942A-2EFD738A4AC7}" sibTransId="{0814C3B2-0AC3-4E79-A1EC-74B021A54FC5}"/>
    <dgm:cxn modelId="{97D653F7-1BEC-4047-9C02-5567D10FD88D}" type="presOf" srcId="{CEEB5AC7-E60E-4D1B-93DD-9AB192EE155D}" destId="{7070AD47-2919-4BEA-B901-BCEF09E9B7A6}" srcOrd="0" destOrd="0" presId="urn:microsoft.com/office/officeart/2008/layout/AlternatingHexagons"/>
    <dgm:cxn modelId="{AFA57D6D-1609-49BF-9370-D49245FBD174}" type="presOf" srcId="{0814C3B2-0AC3-4E79-A1EC-74B021A54FC5}" destId="{0E71812E-FF48-49C9-8D2D-D632D9F84053}" srcOrd="0" destOrd="0" presId="urn:microsoft.com/office/officeart/2008/layout/AlternatingHexagons"/>
    <dgm:cxn modelId="{33BD4E5E-6642-4844-8F58-54856897EBDB}" type="presOf" srcId="{DC37F193-A350-4267-90D3-DA0B1D1EB25A}" destId="{FF68F6AE-FB40-44CD-9A1B-2DF5BAFC49A7}" srcOrd="0" destOrd="0" presId="urn:microsoft.com/office/officeart/2008/layout/AlternatingHexagons"/>
    <dgm:cxn modelId="{2E96A870-86AB-478D-8DEB-8DC2510BAC5B}" srcId="{F9A624B3-C2F2-4BEA-9C75-C1E19A87968E}" destId="{CEEB5AC7-E60E-4D1B-93DD-9AB192EE155D}" srcOrd="0" destOrd="0" parTransId="{F55C53BA-77D8-47AC-8A3B-D9AC4404DC46}" sibTransId="{196B9499-399D-4F71-8D34-23B43056E9FC}"/>
    <dgm:cxn modelId="{DE093A1E-7F56-45B5-B4E5-F04B5C579795}" srcId="{AE333951-2EC4-45C1-9C63-53DACF722065}" destId="{DC37F193-A350-4267-90D3-DA0B1D1EB25A}" srcOrd="0" destOrd="0" parTransId="{A0D6B56B-A362-42AA-B248-E2BEB7DD5B6B}" sibTransId="{0C52E4A2-57F9-4F72-98BD-B97FE5CF0CB0}"/>
    <dgm:cxn modelId="{E923A103-94CE-47F9-A197-E609D2529467}" srcId="{43E2FC3D-E7A9-4133-A44B-DF11740894D3}" destId="{D1421C6E-D69B-4D8F-82BA-051CF58DF602}" srcOrd="0" destOrd="0" parTransId="{3E912987-D5FA-4773-B73D-AA1B761E19FE}" sibTransId="{9FAEC138-E23E-4639-A254-E45A7F598F7C}"/>
    <dgm:cxn modelId="{8508EE6A-3975-43F2-8965-7929410F05C4}" type="presOf" srcId="{196B9499-399D-4F71-8D34-23B43056E9FC}" destId="{0A88C1C3-9C2D-48F7-B730-B609D179D7C8}" srcOrd="0" destOrd="0" presId="urn:microsoft.com/office/officeart/2008/layout/AlternatingHexagons"/>
    <dgm:cxn modelId="{E843D518-9E72-4F23-8454-9BF05B14FC49}" type="presOf" srcId="{37858E02-4040-4CC6-8F54-D335425FFE49}" destId="{DF01BAE3-616E-4A41-8B37-0E5D8D1216C6}" srcOrd="0" destOrd="0" presId="urn:microsoft.com/office/officeart/2008/layout/AlternatingHexagons"/>
    <dgm:cxn modelId="{DFF074E0-0A1B-4BB5-8BE2-853132EF5786}" type="presOf" srcId="{03C35C17-6FDB-4893-B5C1-A28D5FC9D85A}" destId="{421D8B30-6D47-45F9-A291-69FFFC7F017B}" srcOrd="0" destOrd="0" presId="urn:microsoft.com/office/officeart/2008/layout/AlternatingHexagons"/>
    <dgm:cxn modelId="{381B9A2F-4361-4364-9D96-A3EBF93E537C}" type="presOf" srcId="{1887C7ED-B260-4E93-870D-77360F911E52}" destId="{4DCEE305-053D-41CA-9639-3B19E0B27EA4}" srcOrd="0" destOrd="0" presId="urn:microsoft.com/office/officeart/2008/layout/AlternatingHexagons"/>
    <dgm:cxn modelId="{8ABEDD56-77C6-493B-AC22-0F1EBDA5A495}" srcId="{CEEB5AC7-E60E-4D1B-93DD-9AB192EE155D}" destId="{03C35C17-6FDB-4893-B5C1-A28D5FC9D85A}" srcOrd="0" destOrd="0" parTransId="{738A0CF8-F6BB-4310-9D3F-40449F58A285}" sibTransId="{E315D298-AFAD-44D8-8E37-157F3A582B98}"/>
    <dgm:cxn modelId="{EB22F285-8BAA-43D7-95A0-58B6F2BC91FF}" type="presOf" srcId="{AE333951-2EC4-45C1-9C63-53DACF722065}" destId="{FCDCACDB-82F7-4A38-8AC7-8B3AC0FC3159}" srcOrd="0" destOrd="0" presId="urn:microsoft.com/office/officeart/2008/layout/AlternatingHexagons"/>
    <dgm:cxn modelId="{F0DE6DF3-994A-4342-B9A2-F67818957A98}" type="presOf" srcId="{F9A624B3-C2F2-4BEA-9C75-C1E19A87968E}" destId="{8B8974EE-118F-4F04-8E18-79F756901958}" srcOrd="0" destOrd="0" presId="urn:microsoft.com/office/officeart/2008/layout/AlternatingHexagons"/>
    <dgm:cxn modelId="{228D1024-204F-4DDA-B2B7-A0B0935AA119}" type="presOf" srcId="{D1421C6E-D69B-4D8F-82BA-051CF58DF602}" destId="{D078A9A0-1B17-4A64-9042-E56B24A36112}" srcOrd="0" destOrd="0" presId="urn:microsoft.com/office/officeart/2008/layout/AlternatingHexagons"/>
    <dgm:cxn modelId="{F30A95C7-C377-48DC-A3A3-AE19E5CEB7EA}" type="presOf" srcId="{43E2FC3D-E7A9-4133-A44B-DF11740894D3}" destId="{072FA487-6688-40B6-B557-73A8C65B7743}" srcOrd="0" destOrd="0" presId="urn:microsoft.com/office/officeart/2008/layout/AlternatingHexagons"/>
    <dgm:cxn modelId="{E2968125-D38E-4883-8A59-23F5F91C3ED5}" type="presParOf" srcId="{8B8974EE-118F-4F04-8E18-79F756901958}" destId="{6FEE08F4-F76E-4740-BC44-6EE0211B4B01}" srcOrd="0" destOrd="0" presId="urn:microsoft.com/office/officeart/2008/layout/AlternatingHexagons"/>
    <dgm:cxn modelId="{B1A739BF-2607-47AD-9024-BE8CE74D6C83}" type="presParOf" srcId="{6FEE08F4-F76E-4740-BC44-6EE0211B4B01}" destId="{7070AD47-2919-4BEA-B901-BCEF09E9B7A6}" srcOrd="0" destOrd="0" presId="urn:microsoft.com/office/officeart/2008/layout/AlternatingHexagons"/>
    <dgm:cxn modelId="{0DEDF6DB-32BA-4924-99BC-B7CCC05A947A}" type="presParOf" srcId="{6FEE08F4-F76E-4740-BC44-6EE0211B4B01}" destId="{421D8B30-6D47-45F9-A291-69FFFC7F017B}" srcOrd="1" destOrd="0" presId="urn:microsoft.com/office/officeart/2008/layout/AlternatingHexagons"/>
    <dgm:cxn modelId="{8AF66BF5-3152-4A3A-B775-69292D6F5518}" type="presParOf" srcId="{6FEE08F4-F76E-4740-BC44-6EE0211B4B01}" destId="{B7696EFB-4273-4B5E-999E-D2EF031F663F}" srcOrd="2" destOrd="0" presId="urn:microsoft.com/office/officeart/2008/layout/AlternatingHexagons"/>
    <dgm:cxn modelId="{F48EDAA6-65C8-4C05-8B91-8FAB821A224C}" type="presParOf" srcId="{6FEE08F4-F76E-4740-BC44-6EE0211B4B01}" destId="{2CA87365-6966-4C08-8C09-6C6EDFFDAD0C}" srcOrd="3" destOrd="0" presId="urn:microsoft.com/office/officeart/2008/layout/AlternatingHexagons"/>
    <dgm:cxn modelId="{CE7A498E-7411-4ED5-B55E-696FF20D06C7}" type="presParOf" srcId="{6FEE08F4-F76E-4740-BC44-6EE0211B4B01}" destId="{0A88C1C3-9C2D-48F7-B730-B609D179D7C8}" srcOrd="4" destOrd="0" presId="urn:microsoft.com/office/officeart/2008/layout/AlternatingHexagons"/>
    <dgm:cxn modelId="{E96ED132-9674-424B-B259-02CC9535F3B2}" type="presParOf" srcId="{8B8974EE-118F-4F04-8E18-79F756901958}" destId="{032F5A78-F1F5-4AFE-8678-76F810BD10F8}" srcOrd="1" destOrd="0" presId="urn:microsoft.com/office/officeart/2008/layout/AlternatingHexagons"/>
    <dgm:cxn modelId="{004FC94F-E2F9-48A0-BC18-9C6425B77E57}" type="presParOf" srcId="{8B8974EE-118F-4F04-8E18-79F756901958}" destId="{69E8D8BC-5A66-4F33-8105-43B3F552FBE2}" srcOrd="2" destOrd="0" presId="urn:microsoft.com/office/officeart/2008/layout/AlternatingHexagons"/>
    <dgm:cxn modelId="{E69A9280-361F-45A9-8690-2FCB0252FE1B}" type="presParOf" srcId="{69E8D8BC-5A66-4F33-8105-43B3F552FBE2}" destId="{072FA487-6688-40B6-B557-73A8C65B7743}" srcOrd="0" destOrd="0" presId="urn:microsoft.com/office/officeart/2008/layout/AlternatingHexagons"/>
    <dgm:cxn modelId="{76769164-4201-4B6B-A1CF-AC6A3D77C495}" type="presParOf" srcId="{69E8D8BC-5A66-4F33-8105-43B3F552FBE2}" destId="{D078A9A0-1B17-4A64-9042-E56B24A36112}" srcOrd="1" destOrd="0" presId="urn:microsoft.com/office/officeart/2008/layout/AlternatingHexagons"/>
    <dgm:cxn modelId="{A4C4E497-A65F-4175-AF36-8ACA5C2D5471}" type="presParOf" srcId="{69E8D8BC-5A66-4F33-8105-43B3F552FBE2}" destId="{2D7EC210-3C5A-4B57-A801-344C49566564}" srcOrd="2" destOrd="0" presId="urn:microsoft.com/office/officeart/2008/layout/AlternatingHexagons"/>
    <dgm:cxn modelId="{2CF0C9A4-A594-4279-AA3D-316D4ED2595F}" type="presParOf" srcId="{69E8D8BC-5A66-4F33-8105-43B3F552FBE2}" destId="{C2290B83-D7A9-4E75-899F-83BF7405C3F3}" srcOrd="3" destOrd="0" presId="urn:microsoft.com/office/officeart/2008/layout/AlternatingHexagons"/>
    <dgm:cxn modelId="{46B1CA40-9629-4B57-A64B-E09369F6440F}" type="presParOf" srcId="{69E8D8BC-5A66-4F33-8105-43B3F552FBE2}" destId="{4DCEE305-053D-41CA-9639-3B19E0B27EA4}" srcOrd="4" destOrd="0" presId="urn:microsoft.com/office/officeart/2008/layout/AlternatingHexagons"/>
    <dgm:cxn modelId="{9A3FE16F-CC97-4B54-A65F-8D836ED26666}" type="presParOf" srcId="{8B8974EE-118F-4F04-8E18-79F756901958}" destId="{18762E08-1504-46E1-8CB8-7941F260722E}" srcOrd="3" destOrd="0" presId="urn:microsoft.com/office/officeart/2008/layout/AlternatingHexagons"/>
    <dgm:cxn modelId="{58091F2C-22A6-47F5-940B-E68497E4D699}" type="presParOf" srcId="{8B8974EE-118F-4F04-8E18-79F756901958}" destId="{0DDE7723-6A7F-4C84-A3AC-EB14FA373BE4}" srcOrd="4" destOrd="0" presId="urn:microsoft.com/office/officeart/2008/layout/AlternatingHexagons"/>
    <dgm:cxn modelId="{5E7F7FAB-F7DB-4125-920A-8C1655CE2A66}" type="presParOf" srcId="{0DDE7723-6A7F-4C84-A3AC-EB14FA373BE4}" destId="{FCDCACDB-82F7-4A38-8AC7-8B3AC0FC3159}" srcOrd="0" destOrd="0" presId="urn:microsoft.com/office/officeart/2008/layout/AlternatingHexagons"/>
    <dgm:cxn modelId="{FB4964CC-D861-42A6-AD54-CC1B05270E5D}" type="presParOf" srcId="{0DDE7723-6A7F-4C84-A3AC-EB14FA373BE4}" destId="{FF68F6AE-FB40-44CD-9A1B-2DF5BAFC49A7}" srcOrd="1" destOrd="0" presId="urn:microsoft.com/office/officeart/2008/layout/AlternatingHexagons"/>
    <dgm:cxn modelId="{393D8754-4405-403D-B121-C3E5550AEBFB}" type="presParOf" srcId="{0DDE7723-6A7F-4C84-A3AC-EB14FA373BE4}" destId="{E64F392D-19F3-4599-9931-86F1A40178D1}" srcOrd="2" destOrd="0" presId="urn:microsoft.com/office/officeart/2008/layout/AlternatingHexagons"/>
    <dgm:cxn modelId="{0275E5D3-D042-4733-9AA1-A2D3082D21D2}" type="presParOf" srcId="{0DDE7723-6A7F-4C84-A3AC-EB14FA373BE4}" destId="{D4B6F9CC-200B-4FBF-AA08-8474D1FD9999}" srcOrd="3" destOrd="0" presId="urn:microsoft.com/office/officeart/2008/layout/AlternatingHexagons"/>
    <dgm:cxn modelId="{96C26D3B-EB89-4F12-90F2-18223CD05A54}" type="presParOf" srcId="{0DDE7723-6A7F-4C84-A3AC-EB14FA373BE4}" destId="{0E71812E-FF48-49C9-8D2D-D632D9F84053}" srcOrd="4" destOrd="0" presId="urn:microsoft.com/office/officeart/2008/layout/AlternatingHexagons"/>
    <dgm:cxn modelId="{D3DA00AB-077B-4116-88FA-533A79AA4EB1}" type="presParOf" srcId="{8B8974EE-118F-4F04-8E18-79F756901958}" destId="{BC2B77FC-97E0-4125-9E98-99F36336524E}" srcOrd="5" destOrd="0" presId="urn:microsoft.com/office/officeart/2008/layout/AlternatingHexagons"/>
    <dgm:cxn modelId="{0DF3C571-9983-45FB-9C30-CD9716F3A6EF}" type="presParOf" srcId="{8B8974EE-118F-4F04-8E18-79F756901958}" destId="{EBC69EC9-B454-4634-A56A-6CDC7EB12602}" srcOrd="6" destOrd="0" presId="urn:microsoft.com/office/officeart/2008/layout/AlternatingHexagons"/>
    <dgm:cxn modelId="{91A93308-E03E-4938-9399-56CF057F5701}" type="presParOf" srcId="{EBC69EC9-B454-4634-A56A-6CDC7EB12602}" destId="{7D12B288-803F-4934-A870-3DF0ED5E0962}" srcOrd="0" destOrd="0" presId="urn:microsoft.com/office/officeart/2008/layout/AlternatingHexagons"/>
    <dgm:cxn modelId="{953BD84F-7344-4A58-9AE6-EC2039DEF0AC}" type="presParOf" srcId="{EBC69EC9-B454-4634-A56A-6CDC7EB12602}" destId="{955A4F5B-259B-4D83-A881-D58B1636F93A}" srcOrd="1" destOrd="0" presId="urn:microsoft.com/office/officeart/2008/layout/AlternatingHexagons"/>
    <dgm:cxn modelId="{C36C9D90-4F70-4E5F-BA8F-1A2F1A9CEB6B}" type="presParOf" srcId="{EBC69EC9-B454-4634-A56A-6CDC7EB12602}" destId="{F43FF38B-B800-48D5-82F2-3C273760547F}" srcOrd="2" destOrd="0" presId="urn:microsoft.com/office/officeart/2008/layout/AlternatingHexagons"/>
    <dgm:cxn modelId="{E72B5176-8EBD-4237-9A68-633332884F01}" type="presParOf" srcId="{EBC69EC9-B454-4634-A56A-6CDC7EB12602}" destId="{C404381E-197E-496D-BA6D-F843920253D1}" srcOrd="3" destOrd="0" presId="urn:microsoft.com/office/officeart/2008/layout/AlternatingHexagons"/>
    <dgm:cxn modelId="{E9800032-8E17-40FE-904E-2ED8B74A7A58}" type="presParOf" srcId="{EBC69EC9-B454-4634-A56A-6CDC7EB12602}" destId="{DF01BAE3-616E-4A41-8B37-0E5D8D1216C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2AD130-C0CA-43D2-B908-E916269DC71C}" type="doc">
      <dgm:prSet loTypeId="urn:microsoft.com/office/officeart/2005/8/layout/h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86BE12E4-4644-48A6-8E2B-0C158CEF9AFF}">
      <dgm:prSet phldrT="[Текст]"/>
      <dgm:spPr/>
      <dgm:t>
        <a:bodyPr/>
        <a:lstStyle/>
        <a:p>
          <a:r>
            <a:rPr lang="bg-BG" i="1" u="none" dirty="0" smtClean="0"/>
            <a:t>Изследователски</a:t>
          </a:r>
          <a:endParaRPr lang="bg-BG" i="1" u="none" dirty="0"/>
        </a:p>
      </dgm:t>
    </dgm:pt>
    <dgm:pt modelId="{1A97194A-4023-46EC-92AB-62A6239BEAB7}" type="parTrans" cxnId="{3C168449-30F4-4BD6-96ED-FAC66EEB3832}">
      <dgm:prSet/>
      <dgm:spPr/>
      <dgm:t>
        <a:bodyPr/>
        <a:lstStyle/>
        <a:p>
          <a:endParaRPr lang="bg-BG"/>
        </a:p>
      </dgm:t>
    </dgm:pt>
    <dgm:pt modelId="{D38C43F4-A16D-4452-9484-CD7B51335969}" type="sibTrans" cxnId="{3C168449-30F4-4BD6-96ED-FAC66EEB3832}">
      <dgm:prSet/>
      <dgm:spPr/>
      <dgm:t>
        <a:bodyPr/>
        <a:lstStyle/>
        <a:p>
          <a:endParaRPr lang="bg-BG"/>
        </a:p>
      </dgm:t>
    </dgm:pt>
    <dgm:pt modelId="{17774871-1C8A-46F2-B773-DDBC548C8D1D}">
      <dgm:prSet phldrT="[Текст]"/>
      <dgm:spPr>
        <a:solidFill>
          <a:srgbClr val="40E066"/>
        </a:solidFill>
      </dgm:spPr>
      <dgm:t>
        <a:bodyPr/>
        <a:lstStyle/>
        <a:p>
          <a:r>
            <a:rPr lang="bg-BG" dirty="0" smtClean="0"/>
            <a:t>обследване на природни материали с дигитални микроскопи</a:t>
          </a:r>
          <a:endParaRPr lang="bg-BG" dirty="0"/>
        </a:p>
      </dgm:t>
    </dgm:pt>
    <dgm:pt modelId="{0025B3CF-38F6-48A5-9AAD-21D0E7A1E72A}" type="parTrans" cxnId="{B854A94F-6304-4AE2-852B-CE040DDF2186}">
      <dgm:prSet/>
      <dgm:spPr/>
      <dgm:t>
        <a:bodyPr/>
        <a:lstStyle/>
        <a:p>
          <a:endParaRPr lang="bg-BG"/>
        </a:p>
      </dgm:t>
    </dgm:pt>
    <dgm:pt modelId="{4BBEE9D0-AF6C-4D4B-92E5-CF76F8FEBBEA}" type="sibTrans" cxnId="{B854A94F-6304-4AE2-852B-CE040DDF2186}">
      <dgm:prSet/>
      <dgm:spPr/>
      <dgm:t>
        <a:bodyPr/>
        <a:lstStyle/>
        <a:p>
          <a:endParaRPr lang="bg-BG"/>
        </a:p>
      </dgm:t>
    </dgm:pt>
    <dgm:pt modelId="{87EC128B-2407-4FE6-BA54-C818FC9BC78E}">
      <dgm:prSet phldrT="[Текст]"/>
      <dgm:spPr/>
      <dgm:t>
        <a:bodyPr/>
        <a:lstStyle/>
        <a:p>
          <a:r>
            <a:rPr lang="bg-BG" i="1" u="none" dirty="0" smtClean="0"/>
            <a:t>Творчески</a:t>
          </a:r>
          <a:endParaRPr lang="bg-BG" i="1" u="none" dirty="0"/>
        </a:p>
      </dgm:t>
    </dgm:pt>
    <dgm:pt modelId="{7714A357-D2C3-4438-9B3C-1E744BF73311}" type="parTrans" cxnId="{746D1E76-F25C-4B71-9145-8C42C92F218C}">
      <dgm:prSet/>
      <dgm:spPr/>
      <dgm:t>
        <a:bodyPr/>
        <a:lstStyle/>
        <a:p>
          <a:endParaRPr lang="bg-BG"/>
        </a:p>
      </dgm:t>
    </dgm:pt>
    <dgm:pt modelId="{20301300-CBC0-489E-AF20-25EB354AD5B8}" type="sibTrans" cxnId="{746D1E76-F25C-4B71-9145-8C42C92F218C}">
      <dgm:prSet/>
      <dgm:spPr/>
      <dgm:t>
        <a:bodyPr/>
        <a:lstStyle/>
        <a:p>
          <a:endParaRPr lang="bg-BG"/>
        </a:p>
      </dgm:t>
    </dgm:pt>
    <dgm:pt modelId="{D47FDC9A-CE03-4106-BF09-2E1B9687EEC3}">
      <dgm:prSet phldrT="[Текст]"/>
      <dgm:spPr>
        <a:solidFill>
          <a:srgbClr val="00B0F0"/>
        </a:solidFill>
      </dgm:spPr>
      <dgm:t>
        <a:bodyPr/>
        <a:lstStyle/>
        <a:p>
          <a:r>
            <a:rPr lang="bg-BG" dirty="0" smtClean="0"/>
            <a:t>работа с природни материали</a:t>
          </a:r>
          <a:endParaRPr lang="bg-BG" dirty="0"/>
        </a:p>
      </dgm:t>
    </dgm:pt>
    <dgm:pt modelId="{87315636-7ADF-4D5D-8C44-A16840E5252A}" type="parTrans" cxnId="{F90690C3-6317-4D44-9BA5-B8B2DA251029}">
      <dgm:prSet/>
      <dgm:spPr/>
      <dgm:t>
        <a:bodyPr/>
        <a:lstStyle/>
        <a:p>
          <a:endParaRPr lang="bg-BG"/>
        </a:p>
      </dgm:t>
    </dgm:pt>
    <dgm:pt modelId="{0CC58AB2-3DCD-4991-9902-5567370B4159}" type="sibTrans" cxnId="{F90690C3-6317-4D44-9BA5-B8B2DA251029}">
      <dgm:prSet/>
      <dgm:spPr/>
      <dgm:t>
        <a:bodyPr/>
        <a:lstStyle/>
        <a:p>
          <a:endParaRPr lang="bg-BG"/>
        </a:p>
      </dgm:t>
    </dgm:pt>
    <dgm:pt modelId="{C2C13EA4-9687-4B9B-BAD8-63A001E712B1}">
      <dgm:prSet phldrT="[Текст]"/>
      <dgm:spPr/>
      <dgm:t>
        <a:bodyPr/>
        <a:lstStyle/>
        <a:p>
          <a:r>
            <a:rPr lang="bg-BG" i="1" u="none" dirty="0" smtClean="0"/>
            <a:t>Игри</a:t>
          </a:r>
          <a:endParaRPr lang="bg-BG" i="1" u="none" dirty="0"/>
        </a:p>
      </dgm:t>
    </dgm:pt>
    <dgm:pt modelId="{94A6FD56-3FD7-42F1-93AB-B346E1E3C29C}" type="parTrans" cxnId="{CCF4E6D4-C766-4C86-A7D3-3BAC750B4418}">
      <dgm:prSet/>
      <dgm:spPr/>
      <dgm:t>
        <a:bodyPr/>
        <a:lstStyle/>
        <a:p>
          <a:endParaRPr lang="bg-BG"/>
        </a:p>
      </dgm:t>
    </dgm:pt>
    <dgm:pt modelId="{BB9B29DB-80A6-454F-AA21-ECC9C8C87233}" type="sibTrans" cxnId="{CCF4E6D4-C766-4C86-A7D3-3BAC750B4418}">
      <dgm:prSet/>
      <dgm:spPr/>
      <dgm:t>
        <a:bodyPr/>
        <a:lstStyle/>
        <a:p>
          <a:endParaRPr lang="bg-BG"/>
        </a:p>
      </dgm:t>
    </dgm:pt>
    <dgm:pt modelId="{86896B67-7EDC-4162-AC21-FCC6824187FE}">
      <dgm:prSet phldrT="[Текст]"/>
      <dgm:spPr/>
      <dgm:t>
        <a:bodyPr/>
        <a:lstStyle/>
        <a:p>
          <a:r>
            <a:rPr lang="bg-BG" dirty="0" smtClean="0"/>
            <a:t>игри с картинни кодове и природни материали</a:t>
          </a:r>
          <a:endParaRPr lang="bg-BG" dirty="0"/>
        </a:p>
      </dgm:t>
    </dgm:pt>
    <dgm:pt modelId="{D7087D63-9DB9-45CD-87C7-FC800CBD4D07}" type="parTrans" cxnId="{EB8FBE57-1095-4543-8A73-B0ADD63B8EF7}">
      <dgm:prSet/>
      <dgm:spPr/>
      <dgm:t>
        <a:bodyPr/>
        <a:lstStyle/>
        <a:p>
          <a:endParaRPr lang="bg-BG"/>
        </a:p>
      </dgm:t>
    </dgm:pt>
    <dgm:pt modelId="{F83C349F-0496-4D8D-B67D-F3472F9C57CC}" type="sibTrans" cxnId="{EB8FBE57-1095-4543-8A73-B0ADD63B8EF7}">
      <dgm:prSet/>
      <dgm:spPr/>
      <dgm:t>
        <a:bodyPr/>
        <a:lstStyle/>
        <a:p>
          <a:endParaRPr lang="bg-BG"/>
        </a:p>
      </dgm:t>
    </dgm:pt>
    <dgm:pt modelId="{6A3E3C01-5064-4A9E-ACE3-D87FEB1A19D6}">
      <dgm:prSet phldrT="[Текст]"/>
      <dgm:spPr>
        <a:solidFill>
          <a:srgbClr val="00B0F0"/>
        </a:solidFill>
      </dgm:spPr>
      <dgm:t>
        <a:bodyPr/>
        <a:lstStyle/>
        <a:p>
          <a:r>
            <a:rPr lang="bg-BG" dirty="0" smtClean="0"/>
            <a:t>изработка </a:t>
          </a:r>
          <a:r>
            <a:rPr lang="bg-BG" dirty="0" smtClean="0"/>
            <a:t>на </a:t>
          </a:r>
          <a:r>
            <a:rPr lang="bg-BG" dirty="0" smtClean="0"/>
            <a:t>гривни, корони, облекла за кукли</a:t>
          </a:r>
          <a:endParaRPr lang="bg-BG" dirty="0"/>
        </a:p>
      </dgm:t>
    </dgm:pt>
    <dgm:pt modelId="{69F7A2A7-9546-47FE-92F2-C5492811DFF1}" type="parTrans" cxnId="{BB13636E-9439-4494-9015-6DA0E17B9196}">
      <dgm:prSet/>
      <dgm:spPr/>
      <dgm:t>
        <a:bodyPr/>
        <a:lstStyle/>
        <a:p>
          <a:endParaRPr lang="bg-BG"/>
        </a:p>
      </dgm:t>
    </dgm:pt>
    <dgm:pt modelId="{1BD136F7-E10B-433C-8EEB-75167B585152}" type="sibTrans" cxnId="{BB13636E-9439-4494-9015-6DA0E17B9196}">
      <dgm:prSet/>
      <dgm:spPr/>
      <dgm:t>
        <a:bodyPr/>
        <a:lstStyle/>
        <a:p>
          <a:endParaRPr lang="bg-BG"/>
        </a:p>
      </dgm:t>
    </dgm:pt>
    <dgm:pt modelId="{1C843187-9A7F-47A8-8B3F-B6C475B1219D}">
      <dgm:prSet phldrT="[Текст]"/>
      <dgm:spPr>
        <a:solidFill>
          <a:srgbClr val="00B0F0"/>
        </a:solidFill>
      </dgm:spPr>
      <dgm:t>
        <a:bodyPr/>
        <a:lstStyle/>
        <a:p>
          <a:r>
            <a:rPr lang="bg-BG" dirty="0" smtClean="0"/>
            <a:t>конструиране на сгради от картонени кутии</a:t>
          </a:r>
          <a:endParaRPr lang="bg-BG" dirty="0"/>
        </a:p>
      </dgm:t>
    </dgm:pt>
    <dgm:pt modelId="{12E1A29A-B0DE-48C1-B4DA-533312D91D28}" type="parTrans" cxnId="{33578796-0B83-4553-A431-E2CDD51D9A81}">
      <dgm:prSet/>
      <dgm:spPr/>
      <dgm:t>
        <a:bodyPr/>
        <a:lstStyle/>
        <a:p>
          <a:endParaRPr lang="bg-BG"/>
        </a:p>
      </dgm:t>
    </dgm:pt>
    <dgm:pt modelId="{984F0B70-A0F8-4857-8EAE-830414244F8C}" type="sibTrans" cxnId="{33578796-0B83-4553-A431-E2CDD51D9A81}">
      <dgm:prSet/>
      <dgm:spPr/>
      <dgm:t>
        <a:bodyPr/>
        <a:lstStyle/>
        <a:p>
          <a:endParaRPr lang="bg-BG"/>
        </a:p>
      </dgm:t>
    </dgm:pt>
    <dgm:pt modelId="{759FAE7D-DE84-45D7-88D0-061ED8B51063}">
      <dgm:prSet phldrT="[Текст]"/>
      <dgm:spPr>
        <a:solidFill>
          <a:srgbClr val="00B0F0"/>
        </a:solidFill>
      </dgm:spPr>
      <dgm:t>
        <a:bodyPr/>
        <a:lstStyle/>
        <a:p>
          <a:r>
            <a:rPr lang="bg-BG" dirty="0" smtClean="0"/>
            <a:t>рисуване върху стреч фолио</a:t>
          </a:r>
          <a:endParaRPr lang="bg-BG" dirty="0"/>
        </a:p>
      </dgm:t>
    </dgm:pt>
    <dgm:pt modelId="{1B7B77C5-2AC9-4E1B-8B98-FDCCE46D1D07}" type="parTrans" cxnId="{699E3F9B-3A4E-4D7D-90A8-BF84A8B115DA}">
      <dgm:prSet/>
      <dgm:spPr/>
      <dgm:t>
        <a:bodyPr/>
        <a:lstStyle/>
        <a:p>
          <a:endParaRPr lang="bg-BG"/>
        </a:p>
      </dgm:t>
    </dgm:pt>
    <dgm:pt modelId="{340834D8-0515-4881-8572-51A966A7FA00}" type="sibTrans" cxnId="{699E3F9B-3A4E-4D7D-90A8-BF84A8B115DA}">
      <dgm:prSet/>
      <dgm:spPr/>
      <dgm:t>
        <a:bodyPr/>
        <a:lstStyle/>
        <a:p>
          <a:endParaRPr lang="bg-BG"/>
        </a:p>
      </dgm:t>
    </dgm:pt>
    <dgm:pt modelId="{DC62687A-3B23-4089-9B07-322300877000}">
      <dgm:prSet phldrT="[Текст]"/>
      <dgm:spPr>
        <a:solidFill>
          <a:srgbClr val="00B0F0"/>
        </a:solidFill>
      </dgm:spPr>
      <dgm:t>
        <a:bodyPr/>
        <a:lstStyle/>
        <a:p>
          <a:r>
            <a:rPr lang="bg-BG" dirty="0" smtClean="0"/>
            <a:t>изработване на собствен музикален </a:t>
          </a:r>
          <a:r>
            <a:rPr lang="bg-BG" dirty="0" smtClean="0"/>
            <a:t>инструмент</a:t>
          </a:r>
          <a:endParaRPr lang="bg-BG" dirty="0"/>
        </a:p>
      </dgm:t>
    </dgm:pt>
    <dgm:pt modelId="{2BAD8935-39DC-4892-A308-B12193387706}" type="parTrans" cxnId="{25543836-8074-4324-AD11-5F4059FFE1C6}">
      <dgm:prSet/>
      <dgm:spPr/>
      <dgm:t>
        <a:bodyPr/>
        <a:lstStyle/>
        <a:p>
          <a:endParaRPr lang="bg-BG"/>
        </a:p>
      </dgm:t>
    </dgm:pt>
    <dgm:pt modelId="{B3B758CC-5624-482C-B1FE-5547B6DB1CD7}" type="sibTrans" cxnId="{25543836-8074-4324-AD11-5F4059FFE1C6}">
      <dgm:prSet/>
      <dgm:spPr/>
      <dgm:t>
        <a:bodyPr/>
        <a:lstStyle/>
        <a:p>
          <a:endParaRPr lang="bg-BG"/>
        </a:p>
      </dgm:t>
    </dgm:pt>
    <dgm:pt modelId="{C5FAED26-98E9-4593-8E2D-89157740C770}">
      <dgm:prSet phldrT="[Текст]"/>
      <dgm:spPr>
        <a:solidFill>
          <a:srgbClr val="40E066"/>
        </a:solidFill>
      </dgm:spPr>
      <dgm:t>
        <a:bodyPr/>
        <a:lstStyle/>
        <a:p>
          <a:r>
            <a:rPr lang="bg-BG" dirty="0" smtClean="0"/>
            <a:t>анализиране на резултати в карта на изследователя</a:t>
          </a:r>
          <a:endParaRPr lang="bg-BG" dirty="0"/>
        </a:p>
      </dgm:t>
    </dgm:pt>
    <dgm:pt modelId="{41AD20F3-2F0B-4CD7-83C7-2ED13C82CCD1}" type="parTrans" cxnId="{476D2D4F-6053-4272-A423-52703C607B3A}">
      <dgm:prSet/>
      <dgm:spPr/>
      <dgm:t>
        <a:bodyPr/>
        <a:lstStyle/>
        <a:p>
          <a:endParaRPr lang="bg-BG"/>
        </a:p>
      </dgm:t>
    </dgm:pt>
    <dgm:pt modelId="{AF9D101F-CBBD-452E-AC18-3DFAD32CCE0C}" type="sibTrans" cxnId="{476D2D4F-6053-4272-A423-52703C607B3A}">
      <dgm:prSet/>
      <dgm:spPr/>
      <dgm:t>
        <a:bodyPr/>
        <a:lstStyle/>
        <a:p>
          <a:endParaRPr lang="bg-BG"/>
        </a:p>
      </dgm:t>
    </dgm:pt>
    <dgm:pt modelId="{BF2411B1-152B-42D1-9C8D-F13A13E99BDA}">
      <dgm:prSet phldrT="[Текст]"/>
      <dgm:spPr>
        <a:solidFill>
          <a:srgbClr val="40E066"/>
        </a:solidFill>
      </dgm:spPr>
      <dgm:t>
        <a:bodyPr/>
        <a:lstStyle/>
        <a:p>
          <a:r>
            <a:rPr lang="bg-BG" dirty="0" smtClean="0"/>
            <a:t>елементарни химически опити с домакински материали</a:t>
          </a:r>
          <a:endParaRPr lang="bg-BG" dirty="0"/>
        </a:p>
      </dgm:t>
    </dgm:pt>
    <dgm:pt modelId="{C5623D41-AD7A-4146-9669-8DB32D0A3965}" type="parTrans" cxnId="{26936BFE-5D6A-4E66-8AAB-84D61B44996C}">
      <dgm:prSet/>
      <dgm:spPr/>
      <dgm:t>
        <a:bodyPr/>
        <a:lstStyle/>
        <a:p>
          <a:endParaRPr lang="bg-BG"/>
        </a:p>
      </dgm:t>
    </dgm:pt>
    <dgm:pt modelId="{D4718561-7DA0-46C2-A16D-B9A3C04CB2A1}" type="sibTrans" cxnId="{26936BFE-5D6A-4E66-8AAB-84D61B44996C}">
      <dgm:prSet/>
      <dgm:spPr/>
      <dgm:t>
        <a:bodyPr/>
        <a:lstStyle/>
        <a:p>
          <a:endParaRPr lang="bg-BG"/>
        </a:p>
      </dgm:t>
    </dgm:pt>
    <dgm:pt modelId="{B180508A-54B1-4A66-B03A-8C03C403ED3B}">
      <dgm:prSet phldrT="[Текст]"/>
      <dgm:spPr/>
      <dgm:t>
        <a:bodyPr/>
        <a:lstStyle/>
        <a:p>
          <a:r>
            <a:rPr lang="bg-BG" dirty="0" smtClean="0"/>
            <a:t>STEM морски шах</a:t>
          </a:r>
          <a:endParaRPr lang="bg-BG" dirty="0"/>
        </a:p>
      </dgm:t>
    </dgm:pt>
    <dgm:pt modelId="{E33428E6-265F-4622-9432-FE5344F6C107}" type="parTrans" cxnId="{8C5926DD-0CE3-4D35-99A3-37D06BA6CBFA}">
      <dgm:prSet/>
      <dgm:spPr/>
      <dgm:t>
        <a:bodyPr/>
        <a:lstStyle/>
        <a:p>
          <a:endParaRPr lang="bg-BG"/>
        </a:p>
      </dgm:t>
    </dgm:pt>
    <dgm:pt modelId="{59AD2EE4-F515-4966-A235-63031D81C327}" type="sibTrans" cxnId="{8C5926DD-0CE3-4D35-99A3-37D06BA6CBFA}">
      <dgm:prSet/>
      <dgm:spPr/>
      <dgm:t>
        <a:bodyPr/>
        <a:lstStyle/>
        <a:p>
          <a:endParaRPr lang="bg-BG"/>
        </a:p>
      </dgm:t>
    </dgm:pt>
    <dgm:pt modelId="{EA405156-6062-4CE6-928A-C7F71585FB7D}">
      <dgm:prSet phldrT="[Текст]"/>
      <dgm:spPr/>
      <dgm:t>
        <a:bodyPr/>
        <a:lstStyle/>
        <a:p>
          <a:r>
            <a:rPr lang="bg-BG" dirty="0" smtClean="0"/>
            <a:t>игри с изработените </a:t>
          </a:r>
          <a:r>
            <a:rPr lang="bg-BG" dirty="0" smtClean="0"/>
            <a:t>кукли</a:t>
          </a:r>
          <a:endParaRPr lang="bg-BG" dirty="0"/>
        </a:p>
      </dgm:t>
    </dgm:pt>
    <dgm:pt modelId="{B39C45D1-590C-4F4A-963F-4D50577F3DCF}" type="parTrans" cxnId="{415CC3FA-ECEA-467E-AFB0-A6CE75A465EF}">
      <dgm:prSet/>
      <dgm:spPr/>
      <dgm:t>
        <a:bodyPr/>
        <a:lstStyle/>
        <a:p>
          <a:endParaRPr lang="bg-BG"/>
        </a:p>
      </dgm:t>
    </dgm:pt>
    <dgm:pt modelId="{31B84BE4-D11C-4D88-86CB-29ECD0B91AD4}" type="sibTrans" cxnId="{415CC3FA-ECEA-467E-AFB0-A6CE75A465EF}">
      <dgm:prSet/>
      <dgm:spPr/>
      <dgm:t>
        <a:bodyPr/>
        <a:lstStyle/>
        <a:p>
          <a:endParaRPr lang="bg-BG"/>
        </a:p>
      </dgm:t>
    </dgm:pt>
    <dgm:pt modelId="{AF46A084-4DC4-4020-B578-A60738064F7F}">
      <dgm:prSet phldrT="[Текст]"/>
      <dgm:spPr/>
      <dgm:t>
        <a:bodyPr/>
        <a:lstStyle/>
        <a:p>
          <a:r>
            <a:rPr lang="bg-BG" dirty="0" smtClean="0"/>
            <a:t>игри с музикални инструменти</a:t>
          </a:r>
          <a:endParaRPr lang="bg-BG" dirty="0"/>
        </a:p>
      </dgm:t>
    </dgm:pt>
    <dgm:pt modelId="{AA0C279F-404A-4BE9-9FB0-2986EB10EC75}" type="parTrans" cxnId="{41FD8590-58FD-4F2B-A15B-B244565C4A12}">
      <dgm:prSet/>
      <dgm:spPr/>
      <dgm:t>
        <a:bodyPr/>
        <a:lstStyle/>
        <a:p>
          <a:endParaRPr lang="bg-BG"/>
        </a:p>
      </dgm:t>
    </dgm:pt>
    <dgm:pt modelId="{69074CE3-F2AC-47F7-B2AF-4886E9526B3E}" type="sibTrans" cxnId="{41FD8590-58FD-4F2B-A15B-B244565C4A12}">
      <dgm:prSet/>
      <dgm:spPr/>
      <dgm:t>
        <a:bodyPr/>
        <a:lstStyle/>
        <a:p>
          <a:endParaRPr lang="bg-BG"/>
        </a:p>
      </dgm:t>
    </dgm:pt>
    <dgm:pt modelId="{8265C1D3-9810-4B14-9949-81D82B8FF43E}">
      <dgm:prSet phldrT="[Текст]"/>
      <dgm:spPr/>
      <dgm:t>
        <a:bodyPr/>
        <a:lstStyle/>
        <a:p>
          <a:r>
            <a:rPr lang="bg-BG" dirty="0" smtClean="0"/>
            <a:t>ритмични игри</a:t>
          </a:r>
          <a:endParaRPr lang="bg-BG" dirty="0"/>
        </a:p>
      </dgm:t>
    </dgm:pt>
    <dgm:pt modelId="{64626D59-6419-4B4F-BD5A-6CA97A58D0AB}" type="parTrans" cxnId="{2F781CB6-9359-48C8-99DB-51EFD4965416}">
      <dgm:prSet/>
      <dgm:spPr/>
      <dgm:t>
        <a:bodyPr/>
        <a:lstStyle/>
        <a:p>
          <a:endParaRPr lang="bg-BG"/>
        </a:p>
      </dgm:t>
    </dgm:pt>
    <dgm:pt modelId="{20F40B47-F0DA-4E29-86C0-ACC3EF55DD8C}" type="sibTrans" cxnId="{2F781CB6-9359-48C8-99DB-51EFD4965416}">
      <dgm:prSet/>
      <dgm:spPr/>
      <dgm:t>
        <a:bodyPr/>
        <a:lstStyle/>
        <a:p>
          <a:endParaRPr lang="bg-BG"/>
        </a:p>
      </dgm:t>
    </dgm:pt>
    <dgm:pt modelId="{FAA164FA-89F0-4B7B-A944-5F6D1FE77388}">
      <dgm:prSet phldrT="[Текст]"/>
      <dgm:spPr/>
      <dgm:t>
        <a:bodyPr/>
        <a:lstStyle/>
        <a:p>
          <a:r>
            <a:rPr lang="bg-BG" dirty="0" smtClean="0"/>
            <a:t>игри на улица „Нов град“</a:t>
          </a:r>
          <a:endParaRPr lang="bg-BG" dirty="0"/>
        </a:p>
      </dgm:t>
    </dgm:pt>
    <dgm:pt modelId="{95B2F4FB-A1BC-49EA-99E6-056569602A68}" type="parTrans" cxnId="{8A895098-61F9-4700-AEED-3EDC639B1C82}">
      <dgm:prSet/>
      <dgm:spPr/>
      <dgm:t>
        <a:bodyPr/>
        <a:lstStyle/>
        <a:p>
          <a:endParaRPr lang="bg-BG"/>
        </a:p>
      </dgm:t>
    </dgm:pt>
    <dgm:pt modelId="{444E1783-B15A-4135-9200-41EC3DE34C98}" type="sibTrans" cxnId="{8A895098-61F9-4700-AEED-3EDC639B1C82}">
      <dgm:prSet/>
      <dgm:spPr/>
      <dgm:t>
        <a:bodyPr/>
        <a:lstStyle/>
        <a:p>
          <a:endParaRPr lang="bg-BG"/>
        </a:p>
      </dgm:t>
    </dgm:pt>
    <dgm:pt modelId="{9E4A7A27-F396-4B2D-8991-CE9958D68CBE}" type="pres">
      <dgm:prSet presAssocID="{732AD130-C0CA-43D2-B908-E916269DC71C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BBB53663-945D-4586-9F46-DADDF75C7008}" type="pres">
      <dgm:prSet presAssocID="{86BE12E4-4644-48A6-8E2B-0C158CEF9AFF}" presName="compositeNode" presStyleCnt="0">
        <dgm:presLayoutVars>
          <dgm:bulletEnabled val="1"/>
        </dgm:presLayoutVars>
      </dgm:prSet>
      <dgm:spPr/>
    </dgm:pt>
    <dgm:pt modelId="{FBA20902-476D-4C95-9A8C-72494AB2FAF5}" type="pres">
      <dgm:prSet presAssocID="{86BE12E4-4644-48A6-8E2B-0C158CEF9AFF}" presName="image" presStyleLbl="fgImgPlace1" presStyleIdx="0" presStyleCnt="3" custFlipHor="1" custScaleX="5533" custScaleY="9439"/>
      <dgm:spPr/>
    </dgm:pt>
    <dgm:pt modelId="{18971FE4-C6F2-4B3B-BD34-1EBA2B8C244A}" type="pres">
      <dgm:prSet presAssocID="{86BE12E4-4644-48A6-8E2B-0C158CEF9AFF}" presName="childNode" presStyleLbl="node1" presStyleIdx="0" presStyleCnt="3" custLinFactNeighborX="-222" custLinFactNeighborY="-42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CBFE69E-86A0-41EF-B44D-9190871875F2}" type="pres">
      <dgm:prSet presAssocID="{86BE12E4-4644-48A6-8E2B-0C158CEF9AFF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472E5F8-BBEB-42EC-A5B6-1057A0D67B26}" type="pres">
      <dgm:prSet presAssocID="{D38C43F4-A16D-4452-9484-CD7B51335969}" presName="sibTrans" presStyleCnt="0"/>
      <dgm:spPr/>
    </dgm:pt>
    <dgm:pt modelId="{BB7847DB-6696-4B47-8422-E6CE23BDFF26}" type="pres">
      <dgm:prSet presAssocID="{87EC128B-2407-4FE6-BA54-C818FC9BC78E}" presName="compositeNode" presStyleCnt="0">
        <dgm:presLayoutVars>
          <dgm:bulletEnabled val="1"/>
        </dgm:presLayoutVars>
      </dgm:prSet>
      <dgm:spPr/>
    </dgm:pt>
    <dgm:pt modelId="{ADF44784-8A1C-4330-BF5B-9F74A1608257}" type="pres">
      <dgm:prSet presAssocID="{87EC128B-2407-4FE6-BA54-C818FC9BC78E}" presName="image" presStyleLbl="fgImgPlace1" presStyleIdx="1" presStyleCnt="3" custFlipVert="1" custFlipHor="0" custScaleX="5533" custScaleY="8226"/>
      <dgm:spPr/>
    </dgm:pt>
    <dgm:pt modelId="{F991EAAB-827F-4622-99D9-D7C58422F4BF}" type="pres">
      <dgm:prSet presAssocID="{87EC128B-2407-4FE6-BA54-C818FC9BC78E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B4615438-359B-483C-B64C-AB899756859A}" type="pres">
      <dgm:prSet presAssocID="{87EC128B-2407-4FE6-BA54-C818FC9BC78E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9CC217E-36A6-455D-A679-2D54CF7DC5C1}" type="pres">
      <dgm:prSet presAssocID="{20301300-CBC0-489E-AF20-25EB354AD5B8}" presName="sibTrans" presStyleCnt="0"/>
      <dgm:spPr/>
    </dgm:pt>
    <dgm:pt modelId="{B74F64FB-DFEF-45A5-AA9A-04EE53F5E566}" type="pres">
      <dgm:prSet presAssocID="{C2C13EA4-9687-4B9B-BAD8-63A001E712B1}" presName="compositeNode" presStyleCnt="0">
        <dgm:presLayoutVars>
          <dgm:bulletEnabled val="1"/>
        </dgm:presLayoutVars>
      </dgm:prSet>
      <dgm:spPr/>
    </dgm:pt>
    <dgm:pt modelId="{7592BCC8-4FFB-460A-BC21-06BFB746258E}" type="pres">
      <dgm:prSet presAssocID="{C2C13EA4-9687-4B9B-BAD8-63A001E712B1}" presName="image" presStyleLbl="fgImgPlace1" presStyleIdx="2" presStyleCnt="3" custScaleX="9261" custScaleY="5886"/>
      <dgm:spPr/>
    </dgm:pt>
    <dgm:pt modelId="{8210CCFB-DDBB-46EA-BD5C-E1D6C51D0C79}" type="pres">
      <dgm:prSet presAssocID="{C2C13EA4-9687-4B9B-BAD8-63A001E712B1}" presName="childNode" presStyleLbl="node1" presStyleIdx="2" presStyleCnt="3" custLinFactNeighborX="140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52C2271-9186-40ED-81B4-2AC616F995FA}" type="pres">
      <dgm:prSet presAssocID="{C2C13EA4-9687-4B9B-BAD8-63A001E712B1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A59B1B62-C0CC-478E-9DF0-8B71A9E24348}" type="presOf" srcId="{DC62687A-3B23-4089-9B07-322300877000}" destId="{F991EAAB-827F-4622-99D9-D7C58422F4BF}" srcOrd="0" destOrd="4" presId="urn:microsoft.com/office/officeart/2005/8/layout/hList2"/>
    <dgm:cxn modelId="{BB13636E-9439-4494-9015-6DA0E17B9196}" srcId="{87EC128B-2407-4FE6-BA54-C818FC9BC78E}" destId="{6A3E3C01-5064-4A9E-ACE3-D87FEB1A19D6}" srcOrd="1" destOrd="0" parTransId="{69F7A2A7-9546-47FE-92F2-C5492811DFF1}" sibTransId="{1BD136F7-E10B-433C-8EEB-75167B585152}"/>
    <dgm:cxn modelId="{A7F5BD83-B67C-4E5B-88F3-3D976F366B3C}" type="presOf" srcId="{1C843187-9A7F-47A8-8B3F-B6C475B1219D}" destId="{F991EAAB-827F-4622-99D9-D7C58422F4BF}" srcOrd="0" destOrd="2" presId="urn:microsoft.com/office/officeart/2005/8/layout/hList2"/>
    <dgm:cxn modelId="{8A895098-61F9-4700-AEED-3EDC639B1C82}" srcId="{C2C13EA4-9687-4B9B-BAD8-63A001E712B1}" destId="{FAA164FA-89F0-4B7B-A944-5F6D1FE77388}" srcOrd="5" destOrd="0" parTransId="{95B2F4FB-A1BC-49EA-99E6-056569602A68}" sibTransId="{444E1783-B15A-4135-9200-41EC3DE34C98}"/>
    <dgm:cxn modelId="{6BF630A5-252D-43BC-9E73-08E6A09DA307}" type="presOf" srcId="{C5FAED26-98E9-4593-8E2D-89157740C770}" destId="{18971FE4-C6F2-4B3B-BD34-1EBA2B8C244A}" srcOrd="0" destOrd="1" presId="urn:microsoft.com/office/officeart/2005/8/layout/hList2"/>
    <dgm:cxn modelId="{746D1E76-F25C-4B71-9145-8C42C92F218C}" srcId="{732AD130-C0CA-43D2-B908-E916269DC71C}" destId="{87EC128B-2407-4FE6-BA54-C818FC9BC78E}" srcOrd="1" destOrd="0" parTransId="{7714A357-D2C3-4438-9B3C-1E744BF73311}" sibTransId="{20301300-CBC0-489E-AF20-25EB354AD5B8}"/>
    <dgm:cxn modelId="{33578796-0B83-4553-A431-E2CDD51D9A81}" srcId="{87EC128B-2407-4FE6-BA54-C818FC9BC78E}" destId="{1C843187-9A7F-47A8-8B3F-B6C475B1219D}" srcOrd="2" destOrd="0" parTransId="{12E1A29A-B0DE-48C1-B4DA-533312D91D28}" sibTransId="{984F0B70-A0F8-4857-8EAE-830414244F8C}"/>
    <dgm:cxn modelId="{CCF4E6D4-C766-4C86-A7D3-3BAC750B4418}" srcId="{732AD130-C0CA-43D2-B908-E916269DC71C}" destId="{C2C13EA4-9687-4B9B-BAD8-63A001E712B1}" srcOrd="2" destOrd="0" parTransId="{94A6FD56-3FD7-42F1-93AB-B346E1E3C29C}" sibTransId="{BB9B29DB-80A6-454F-AA21-ECC9C8C87233}"/>
    <dgm:cxn modelId="{8C5926DD-0CE3-4D35-99A3-37D06BA6CBFA}" srcId="{C2C13EA4-9687-4B9B-BAD8-63A001E712B1}" destId="{B180508A-54B1-4A66-B03A-8C03C403ED3B}" srcOrd="1" destOrd="0" parTransId="{E33428E6-265F-4622-9432-FE5344F6C107}" sibTransId="{59AD2EE4-F515-4966-A235-63031D81C327}"/>
    <dgm:cxn modelId="{EB8FBE57-1095-4543-8A73-B0ADD63B8EF7}" srcId="{C2C13EA4-9687-4B9B-BAD8-63A001E712B1}" destId="{86896B67-7EDC-4162-AC21-FCC6824187FE}" srcOrd="0" destOrd="0" parTransId="{D7087D63-9DB9-45CD-87C7-FC800CBD4D07}" sibTransId="{F83C349F-0496-4D8D-B67D-F3472F9C57CC}"/>
    <dgm:cxn modelId="{B854A94F-6304-4AE2-852B-CE040DDF2186}" srcId="{86BE12E4-4644-48A6-8E2B-0C158CEF9AFF}" destId="{17774871-1C8A-46F2-B773-DDBC548C8D1D}" srcOrd="0" destOrd="0" parTransId="{0025B3CF-38F6-48A5-9AAD-21D0E7A1E72A}" sibTransId="{4BBEE9D0-AF6C-4D4B-92E5-CF76F8FEBBEA}"/>
    <dgm:cxn modelId="{41FD8590-58FD-4F2B-A15B-B244565C4A12}" srcId="{C2C13EA4-9687-4B9B-BAD8-63A001E712B1}" destId="{AF46A084-4DC4-4020-B578-A60738064F7F}" srcOrd="3" destOrd="0" parTransId="{AA0C279F-404A-4BE9-9FB0-2986EB10EC75}" sibTransId="{69074CE3-F2AC-47F7-B2AF-4886E9526B3E}"/>
    <dgm:cxn modelId="{C899573F-8C10-4310-9AAC-B8FABB2B99FF}" type="presOf" srcId="{D47FDC9A-CE03-4106-BF09-2E1B9687EEC3}" destId="{F991EAAB-827F-4622-99D9-D7C58422F4BF}" srcOrd="0" destOrd="0" presId="urn:microsoft.com/office/officeart/2005/8/layout/hList2"/>
    <dgm:cxn modelId="{DE01EB33-A5F6-4F40-A290-DA6DD230B3EE}" type="presOf" srcId="{EA405156-6062-4CE6-928A-C7F71585FB7D}" destId="{8210CCFB-DDBB-46EA-BD5C-E1D6C51D0C79}" srcOrd="0" destOrd="2" presId="urn:microsoft.com/office/officeart/2005/8/layout/hList2"/>
    <dgm:cxn modelId="{D6D062F7-1799-4CB1-846D-7DBEDB5C313D}" type="presOf" srcId="{6A3E3C01-5064-4A9E-ACE3-D87FEB1A19D6}" destId="{F991EAAB-827F-4622-99D9-D7C58422F4BF}" srcOrd="0" destOrd="1" presId="urn:microsoft.com/office/officeart/2005/8/layout/hList2"/>
    <dgm:cxn modelId="{89F933DE-C692-4F03-8A74-3D6DFA18207E}" type="presOf" srcId="{86BE12E4-4644-48A6-8E2B-0C158CEF9AFF}" destId="{1CBFE69E-86A0-41EF-B44D-9190871875F2}" srcOrd="0" destOrd="0" presId="urn:microsoft.com/office/officeart/2005/8/layout/hList2"/>
    <dgm:cxn modelId="{25543836-8074-4324-AD11-5F4059FFE1C6}" srcId="{87EC128B-2407-4FE6-BA54-C818FC9BC78E}" destId="{DC62687A-3B23-4089-9B07-322300877000}" srcOrd="4" destOrd="0" parTransId="{2BAD8935-39DC-4892-A308-B12193387706}" sibTransId="{B3B758CC-5624-482C-B1FE-5547B6DB1CD7}"/>
    <dgm:cxn modelId="{217EFE62-FD80-42CF-A26B-3AFD50DC10C2}" type="presOf" srcId="{B180508A-54B1-4A66-B03A-8C03C403ED3B}" destId="{8210CCFB-DDBB-46EA-BD5C-E1D6C51D0C79}" srcOrd="0" destOrd="1" presId="urn:microsoft.com/office/officeart/2005/8/layout/hList2"/>
    <dgm:cxn modelId="{1BBCBD06-D3A1-4EA2-B35C-E8E6E213AF1D}" type="presOf" srcId="{FAA164FA-89F0-4B7B-A944-5F6D1FE77388}" destId="{8210CCFB-DDBB-46EA-BD5C-E1D6C51D0C79}" srcOrd="0" destOrd="5" presId="urn:microsoft.com/office/officeart/2005/8/layout/hList2"/>
    <dgm:cxn modelId="{7A044F88-8E0E-4BB2-8CEE-73469F528BB6}" type="presOf" srcId="{BF2411B1-152B-42D1-9C8D-F13A13E99BDA}" destId="{18971FE4-C6F2-4B3B-BD34-1EBA2B8C244A}" srcOrd="0" destOrd="2" presId="urn:microsoft.com/office/officeart/2005/8/layout/hList2"/>
    <dgm:cxn modelId="{415CC3FA-ECEA-467E-AFB0-A6CE75A465EF}" srcId="{C2C13EA4-9687-4B9B-BAD8-63A001E712B1}" destId="{EA405156-6062-4CE6-928A-C7F71585FB7D}" srcOrd="2" destOrd="0" parTransId="{B39C45D1-590C-4F4A-963F-4D50577F3DCF}" sibTransId="{31B84BE4-D11C-4D88-86CB-29ECD0B91AD4}"/>
    <dgm:cxn modelId="{2F7B46BA-1452-4BCB-AC14-1E42D38C5112}" type="presOf" srcId="{87EC128B-2407-4FE6-BA54-C818FC9BC78E}" destId="{B4615438-359B-483C-B64C-AB899756859A}" srcOrd="0" destOrd="0" presId="urn:microsoft.com/office/officeart/2005/8/layout/hList2"/>
    <dgm:cxn modelId="{F90690C3-6317-4D44-9BA5-B8B2DA251029}" srcId="{87EC128B-2407-4FE6-BA54-C818FC9BC78E}" destId="{D47FDC9A-CE03-4106-BF09-2E1B9687EEC3}" srcOrd="0" destOrd="0" parTransId="{87315636-7ADF-4D5D-8C44-A16840E5252A}" sibTransId="{0CC58AB2-3DCD-4991-9902-5567370B4159}"/>
    <dgm:cxn modelId="{4AA5D480-E226-4B13-8007-3AEC7DBE0C81}" type="presOf" srcId="{732AD130-C0CA-43D2-B908-E916269DC71C}" destId="{9E4A7A27-F396-4B2D-8991-CE9958D68CBE}" srcOrd="0" destOrd="0" presId="urn:microsoft.com/office/officeart/2005/8/layout/hList2"/>
    <dgm:cxn modelId="{CA9F6650-35E5-4573-88EC-C50872C701F2}" type="presOf" srcId="{C2C13EA4-9687-4B9B-BAD8-63A001E712B1}" destId="{E52C2271-9186-40ED-81B4-2AC616F995FA}" srcOrd="0" destOrd="0" presId="urn:microsoft.com/office/officeart/2005/8/layout/hList2"/>
    <dgm:cxn modelId="{26936BFE-5D6A-4E66-8AAB-84D61B44996C}" srcId="{86BE12E4-4644-48A6-8E2B-0C158CEF9AFF}" destId="{BF2411B1-152B-42D1-9C8D-F13A13E99BDA}" srcOrd="2" destOrd="0" parTransId="{C5623D41-AD7A-4146-9669-8DB32D0A3965}" sibTransId="{D4718561-7DA0-46C2-A16D-B9A3C04CB2A1}"/>
    <dgm:cxn modelId="{699E3F9B-3A4E-4D7D-90A8-BF84A8B115DA}" srcId="{87EC128B-2407-4FE6-BA54-C818FC9BC78E}" destId="{759FAE7D-DE84-45D7-88D0-061ED8B51063}" srcOrd="3" destOrd="0" parTransId="{1B7B77C5-2AC9-4E1B-8B98-FDCCE46D1D07}" sibTransId="{340834D8-0515-4881-8572-51A966A7FA00}"/>
    <dgm:cxn modelId="{73F65971-2495-4D37-B2ED-2E838C6F45ED}" type="presOf" srcId="{8265C1D3-9810-4B14-9949-81D82B8FF43E}" destId="{8210CCFB-DDBB-46EA-BD5C-E1D6C51D0C79}" srcOrd="0" destOrd="4" presId="urn:microsoft.com/office/officeart/2005/8/layout/hList2"/>
    <dgm:cxn modelId="{6253904E-3E53-4FE6-B4F1-D38F3862D12A}" type="presOf" srcId="{17774871-1C8A-46F2-B773-DDBC548C8D1D}" destId="{18971FE4-C6F2-4B3B-BD34-1EBA2B8C244A}" srcOrd="0" destOrd="0" presId="urn:microsoft.com/office/officeart/2005/8/layout/hList2"/>
    <dgm:cxn modelId="{E32D920B-BB54-44C6-8090-2138FF75E0F1}" type="presOf" srcId="{AF46A084-4DC4-4020-B578-A60738064F7F}" destId="{8210CCFB-DDBB-46EA-BD5C-E1D6C51D0C79}" srcOrd="0" destOrd="3" presId="urn:microsoft.com/office/officeart/2005/8/layout/hList2"/>
    <dgm:cxn modelId="{3C168449-30F4-4BD6-96ED-FAC66EEB3832}" srcId="{732AD130-C0CA-43D2-B908-E916269DC71C}" destId="{86BE12E4-4644-48A6-8E2B-0C158CEF9AFF}" srcOrd="0" destOrd="0" parTransId="{1A97194A-4023-46EC-92AB-62A6239BEAB7}" sibTransId="{D38C43F4-A16D-4452-9484-CD7B51335969}"/>
    <dgm:cxn modelId="{D33A5103-CEC6-44B3-BC27-78AD829E0610}" type="presOf" srcId="{86896B67-7EDC-4162-AC21-FCC6824187FE}" destId="{8210CCFB-DDBB-46EA-BD5C-E1D6C51D0C79}" srcOrd="0" destOrd="0" presId="urn:microsoft.com/office/officeart/2005/8/layout/hList2"/>
    <dgm:cxn modelId="{D8BF9DA6-0986-44E4-9298-E1D8A8134C1E}" type="presOf" srcId="{759FAE7D-DE84-45D7-88D0-061ED8B51063}" destId="{F991EAAB-827F-4622-99D9-D7C58422F4BF}" srcOrd="0" destOrd="3" presId="urn:microsoft.com/office/officeart/2005/8/layout/hList2"/>
    <dgm:cxn modelId="{476D2D4F-6053-4272-A423-52703C607B3A}" srcId="{86BE12E4-4644-48A6-8E2B-0C158CEF9AFF}" destId="{C5FAED26-98E9-4593-8E2D-89157740C770}" srcOrd="1" destOrd="0" parTransId="{41AD20F3-2F0B-4CD7-83C7-2ED13C82CCD1}" sibTransId="{AF9D101F-CBBD-452E-AC18-3DFAD32CCE0C}"/>
    <dgm:cxn modelId="{2F781CB6-9359-48C8-99DB-51EFD4965416}" srcId="{C2C13EA4-9687-4B9B-BAD8-63A001E712B1}" destId="{8265C1D3-9810-4B14-9949-81D82B8FF43E}" srcOrd="4" destOrd="0" parTransId="{64626D59-6419-4B4F-BD5A-6CA97A58D0AB}" sibTransId="{20F40B47-F0DA-4E29-86C0-ACC3EF55DD8C}"/>
    <dgm:cxn modelId="{7E8378F1-16CB-4058-A854-9BD938D95333}" type="presParOf" srcId="{9E4A7A27-F396-4B2D-8991-CE9958D68CBE}" destId="{BBB53663-945D-4586-9F46-DADDF75C7008}" srcOrd="0" destOrd="0" presId="urn:microsoft.com/office/officeart/2005/8/layout/hList2"/>
    <dgm:cxn modelId="{F744EDAC-7404-4CAE-A025-96C47AB62586}" type="presParOf" srcId="{BBB53663-945D-4586-9F46-DADDF75C7008}" destId="{FBA20902-476D-4C95-9A8C-72494AB2FAF5}" srcOrd="0" destOrd="0" presId="urn:microsoft.com/office/officeart/2005/8/layout/hList2"/>
    <dgm:cxn modelId="{1968EF4B-C057-4F97-8225-6C941B89812D}" type="presParOf" srcId="{BBB53663-945D-4586-9F46-DADDF75C7008}" destId="{18971FE4-C6F2-4B3B-BD34-1EBA2B8C244A}" srcOrd="1" destOrd="0" presId="urn:microsoft.com/office/officeart/2005/8/layout/hList2"/>
    <dgm:cxn modelId="{5004AA00-FAFD-44F7-B0A0-B99EE912BDB8}" type="presParOf" srcId="{BBB53663-945D-4586-9F46-DADDF75C7008}" destId="{1CBFE69E-86A0-41EF-B44D-9190871875F2}" srcOrd="2" destOrd="0" presId="urn:microsoft.com/office/officeart/2005/8/layout/hList2"/>
    <dgm:cxn modelId="{4CD5E2BA-2FF0-42B5-B98B-3A2643084CB9}" type="presParOf" srcId="{9E4A7A27-F396-4B2D-8991-CE9958D68CBE}" destId="{6472E5F8-BBEB-42EC-A5B6-1057A0D67B26}" srcOrd="1" destOrd="0" presId="urn:microsoft.com/office/officeart/2005/8/layout/hList2"/>
    <dgm:cxn modelId="{421769EC-6FFC-4E24-AE48-BE292021398C}" type="presParOf" srcId="{9E4A7A27-F396-4B2D-8991-CE9958D68CBE}" destId="{BB7847DB-6696-4B47-8422-E6CE23BDFF26}" srcOrd="2" destOrd="0" presId="urn:microsoft.com/office/officeart/2005/8/layout/hList2"/>
    <dgm:cxn modelId="{3C681B3D-1E96-4A30-B5B4-C739616AAF71}" type="presParOf" srcId="{BB7847DB-6696-4B47-8422-E6CE23BDFF26}" destId="{ADF44784-8A1C-4330-BF5B-9F74A1608257}" srcOrd="0" destOrd="0" presId="urn:microsoft.com/office/officeart/2005/8/layout/hList2"/>
    <dgm:cxn modelId="{6A9F5D1C-5716-478F-9E67-F2D9952CFAAF}" type="presParOf" srcId="{BB7847DB-6696-4B47-8422-E6CE23BDFF26}" destId="{F991EAAB-827F-4622-99D9-D7C58422F4BF}" srcOrd="1" destOrd="0" presId="urn:microsoft.com/office/officeart/2005/8/layout/hList2"/>
    <dgm:cxn modelId="{4376C94B-81D3-49DF-9ABC-89E53529BE79}" type="presParOf" srcId="{BB7847DB-6696-4B47-8422-E6CE23BDFF26}" destId="{B4615438-359B-483C-B64C-AB899756859A}" srcOrd="2" destOrd="0" presId="urn:microsoft.com/office/officeart/2005/8/layout/hList2"/>
    <dgm:cxn modelId="{FAC95C38-32FE-4FDF-BDE5-A07FC98E4DAA}" type="presParOf" srcId="{9E4A7A27-F396-4B2D-8991-CE9958D68CBE}" destId="{99CC217E-36A6-455D-A679-2D54CF7DC5C1}" srcOrd="3" destOrd="0" presId="urn:microsoft.com/office/officeart/2005/8/layout/hList2"/>
    <dgm:cxn modelId="{EDDA7D0A-440A-4154-8903-2D16FCD2D3D7}" type="presParOf" srcId="{9E4A7A27-F396-4B2D-8991-CE9958D68CBE}" destId="{B74F64FB-DFEF-45A5-AA9A-04EE53F5E566}" srcOrd="4" destOrd="0" presId="urn:microsoft.com/office/officeart/2005/8/layout/hList2"/>
    <dgm:cxn modelId="{0395663D-7C4A-43F3-B0E7-02165EDBA651}" type="presParOf" srcId="{B74F64FB-DFEF-45A5-AA9A-04EE53F5E566}" destId="{7592BCC8-4FFB-460A-BC21-06BFB746258E}" srcOrd="0" destOrd="0" presId="urn:microsoft.com/office/officeart/2005/8/layout/hList2"/>
    <dgm:cxn modelId="{3BFEA2B6-1B6A-4CFB-9D3D-58812E96EFF8}" type="presParOf" srcId="{B74F64FB-DFEF-45A5-AA9A-04EE53F5E566}" destId="{8210CCFB-DDBB-46EA-BD5C-E1D6C51D0C79}" srcOrd="1" destOrd="0" presId="urn:microsoft.com/office/officeart/2005/8/layout/hList2"/>
    <dgm:cxn modelId="{B5379F96-464F-4DBC-96A9-9BFB213B2CF3}" type="presParOf" srcId="{B74F64FB-DFEF-45A5-AA9A-04EE53F5E566}" destId="{E52C2271-9186-40ED-81B4-2AC616F995FA}" srcOrd="2" destOrd="0" presId="urn:microsoft.com/office/officeart/2005/8/layout/h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0AD47-2919-4BEA-B901-BCEF09E9B7A6}">
      <dsp:nvSpPr>
        <dsp:cNvPr id="0" name=""/>
        <dsp:cNvSpPr/>
      </dsp:nvSpPr>
      <dsp:spPr>
        <a:xfrm rot="5400000">
          <a:off x="3777931" y="147772"/>
          <a:ext cx="2216399" cy="192826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kern="1200" dirty="0" smtClean="0">
              <a:solidFill>
                <a:schemeClr val="accent1">
                  <a:lumMod val="75000"/>
                </a:schemeClr>
              </a:solidFill>
            </a:rPr>
            <a:t>личностно-ориентиран подход</a:t>
          </a:r>
          <a:endParaRPr lang="bg-BG" sz="170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4222485" y="349095"/>
        <a:ext cx="1327291" cy="1525621"/>
      </dsp:txXfrm>
    </dsp:sp>
    <dsp:sp modelId="{421D8B30-6D47-45F9-A291-69FFFC7F017B}">
      <dsp:nvSpPr>
        <dsp:cNvPr id="0" name=""/>
        <dsp:cNvSpPr/>
      </dsp:nvSpPr>
      <dsp:spPr>
        <a:xfrm>
          <a:off x="4733889" y="2342898"/>
          <a:ext cx="2473501" cy="1329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/>
            <a:t>компетентностен подход</a:t>
          </a:r>
          <a:endParaRPr lang="bg-BG" sz="1800" kern="1200" dirty="0"/>
        </a:p>
      </dsp:txBody>
      <dsp:txXfrm>
        <a:off x="4733889" y="2342898"/>
        <a:ext cx="2473501" cy="1329839"/>
      </dsp:txXfrm>
    </dsp:sp>
    <dsp:sp modelId="{0A88C1C3-9C2D-48F7-B730-B609D179D7C8}">
      <dsp:nvSpPr>
        <dsp:cNvPr id="0" name=""/>
        <dsp:cNvSpPr/>
      </dsp:nvSpPr>
      <dsp:spPr>
        <a:xfrm rot="5400000">
          <a:off x="1695402" y="147772"/>
          <a:ext cx="2216399" cy="192826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3600" kern="1200" dirty="0"/>
        </a:p>
      </dsp:txBody>
      <dsp:txXfrm rot="-5400000">
        <a:off x="2139956" y="349095"/>
        <a:ext cx="1327291" cy="1525621"/>
      </dsp:txXfrm>
    </dsp:sp>
    <dsp:sp modelId="{072FA487-6688-40B6-B557-73A8C65B7743}">
      <dsp:nvSpPr>
        <dsp:cNvPr id="0" name=""/>
        <dsp:cNvSpPr/>
      </dsp:nvSpPr>
      <dsp:spPr>
        <a:xfrm rot="5400000">
          <a:off x="2732677" y="2029051"/>
          <a:ext cx="2216399" cy="192826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25000">
              <a:schemeClr val="accent4">
                <a:lumMod val="75000"/>
              </a:schemeClr>
            </a:gs>
            <a:gs pos="71000">
              <a:schemeClr val="accent4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/>
            <a:t>КЛАСНА СТАЯ НА ОТКРИТО</a:t>
          </a:r>
          <a:endParaRPr lang="bg-BG" sz="1800" b="1" kern="1200" dirty="0"/>
        </a:p>
      </dsp:txBody>
      <dsp:txXfrm rot="-5400000">
        <a:off x="3177231" y="2230374"/>
        <a:ext cx="1327291" cy="1525621"/>
      </dsp:txXfrm>
    </dsp:sp>
    <dsp:sp modelId="{D078A9A0-1B17-4A64-9042-E56B24A36112}">
      <dsp:nvSpPr>
        <dsp:cNvPr id="0" name=""/>
        <dsp:cNvSpPr/>
      </dsp:nvSpPr>
      <dsp:spPr>
        <a:xfrm>
          <a:off x="1629180" y="389585"/>
          <a:ext cx="2393711" cy="1329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700" kern="1200" dirty="0" smtClean="0">
              <a:solidFill>
                <a:schemeClr val="accent1">
                  <a:lumMod val="75000"/>
                </a:schemeClr>
              </a:solidFill>
            </a:rPr>
            <a:t>фасилитаторски подход</a:t>
          </a:r>
          <a:endParaRPr lang="bg-BG" sz="17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629180" y="389585"/>
        <a:ext cx="2393711" cy="1329839"/>
      </dsp:txXfrm>
    </dsp:sp>
    <dsp:sp modelId="{4DCEE305-053D-41CA-9639-3B19E0B27EA4}">
      <dsp:nvSpPr>
        <dsp:cNvPr id="0" name=""/>
        <dsp:cNvSpPr/>
      </dsp:nvSpPr>
      <dsp:spPr>
        <a:xfrm rot="5400000">
          <a:off x="4815206" y="2029051"/>
          <a:ext cx="2216399" cy="192826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3600" kern="1200" dirty="0"/>
        </a:p>
      </dsp:txBody>
      <dsp:txXfrm rot="-5400000">
        <a:off x="5259760" y="2230374"/>
        <a:ext cx="1327291" cy="1525621"/>
      </dsp:txXfrm>
    </dsp:sp>
    <dsp:sp modelId="{FCDCACDB-82F7-4A38-8AC7-8B3AC0FC3159}">
      <dsp:nvSpPr>
        <dsp:cNvPr id="0" name=""/>
        <dsp:cNvSpPr/>
      </dsp:nvSpPr>
      <dsp:spPr>
        <a:xfrm rot="5400000">
          <a:off x="3777931" y="3910331"/>
          <a:ext cx="2216399" cy="192826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>
              <a:solidFill>
                <a:schemeClr val="accent1">
                  <a:lumMod val="75000"/>
                </a:schemeClr>
              </a:solidFill>
            </a:rPr>
            <a:t>метод Монтесори</a:t>
          </a:r>
          <a:endParaRPr lang="bg-BG" sz="180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4222485" y="4111654"/>
        <a:ext cx="1327291" cy="1525621"/>
      </dsp:txXfrm>
    </dsp:sp>
    <dsp:sp modelId="{FF68F6AE-FB40-44CD-9A1B-2DF5BAFC49A7}">
      <dsp:nvSpPr>
        <dsp:cNvPr id="0" name=""/>
        <dsp:cNvSpPr/>
      </dsp:nvSpPr>
      <dsp:spPr>
        <a:xfrm>
          <a:off x="1553213" y="4223788"/>
          <a:ext cx="2473501" cy="1329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/>
            <a:t>учене чрез преживяване</a:t>
          </a:r>
          <a:endParaRPr lang="bg-BG" sz="1800" kern="1200" dirty="0"/>
        </a:p>
      </dsp:txBody>
      <dsp:txXfrm>
        <a:off x="1553213" y="4223788"/>
        <a:ext cx="2473501" cy="1329839"/>
      </dsp:txXfrm>
    </dsp:sp>
    <dsp:sp modelId="{0E71812E-FF48-49C9-8D2D-D632D9F84053}">
      <dsp:nvSpPr>
        <dsp:cNvPr id="0" name=""/>
        <dsp:cNvSpPr/>
      </dsp:nvSpPr>
      <dsp:spPr>
        <a:xfrm rot="5400000">
          <a:off x="1680072" y="3938856"/>
          <a:ext cx="2216399" cy="192826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3600" kern="1200" dirty="0"/>
        </a:p>
      </dsp:txBody>
      <dsp:txXfrm rot="-5400000">
        <a:off x="2124626" y="4140179"/>
        <a:ext cx="1327291" cy="1525621"/>
      </dsp:txXfrm>
    </dsp:sp>
    <dsp:sp modelId="{7D12B288-803F-4934-A870-3DF0ED5E0962}">
      <dsp:nvSpPr>
        <dsp:cNvPr id="0" name=""/>
        <dsp:cNvSpPr/>
      </dsp:nvSpPr>
      <dsp:spPr>
        <a:xfrm rot="5400000">
          <a:off x="600476" y="2003762"/>
          <a:ext cx="2216399" cy="192826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>
              <a:solidFill>
                <a:schemeClr val="accent1">
                  <a:lumMod val="75000"/>
                </a:schemeClr>
              </a:solidFill>
            </a:rPr>
            <a:t>учене чрез правене</a:t>
          </a:r>
          <a:endParaRPr lang="bg-BG" sz="180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1045030" y="2205085"/>
        <a:ext cx="1327291" cy="1525621"/>
      </dsp:txXfrm>
    </dsp:sp>
    <dsp:sp modelId="{955A4F5B-259B-4D83-A881-D58B1636F93A}">
      <dsp:nvSpPr>
        <dsp:cNvPr id="0" name=""/>
        <dsp:cNvSpPr/>
      </dsp:nvSpPr>
      <dsp:spPr>
        <a:xfrm>
          <a:off x="403241" y="6090825"/>
          <a:ext cx="2393711" cy="1329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01BAE3-616E-4A41-8B37-0E5D8D1216C6}">
      <dsp:nvSpPr>
        <dsp:cNvPr id="0" name=""/>
        <dsp:cNvSpPr/>
      </dsp:nvSpPr>
      <dsp:spPr>
        <a:xfrm rot="16200000" flipH="1">
          <a:off x="8211094" y="416038"/>
          <a:ext cx="990464" cy="158387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3600" kern="1200" dirty="0"/>
        </a:p>
      </dsp:txBody>
      <dsp:txXfrm rot="-5400000">
        <a:off x="8642442" y="95738"/>
        <a:ext cx="127767" cy="7989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FE69E-86A0-41EF-B44D-9190871875F2}">
      <dsp:nvSpPr>
        <dsp:cNvPr id="0" name=""/>
        <dsp:cNvSpPr/>
      </dsp:nvSpPr>
      <dsp:spPr>
        <a:xfrm rot="16200000">
          <a:off x="-1877031" y="2607189"/>
          <a:ext cx="4247252" cy="394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7616" bIns="0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900" i="1" u="none" kern="1200" dirty="0" smtClean="0"/>
            <a:t>Изследователски</a:t>
          </a:r>
          <a:endParaRPr lang="bg-BG" sz="2900" i="1" u="none" kern="1200" dirty="0"/>
        </a:p>
      </dsp:txBody>
      <dsp:txXfrm>
        <a:off x="-1877031" y="2607189"/>
        <a:ext cx="4247252" cy="394147"/>
      </dsp:txXfrm>
    </dsp:sp>
    <dsp:sp modelId="{18971FE4-C6F2-4B3B-BD34-1EBA2B8C244A}">
      <dsp:nvSpPr>
        <dsp:cNvPr id="0" name=""/>
        <dsp:cNvSpPr/>
      </dsp:nvSpPr>
      <dsp:spPr>
        <a:xfrm>
          <a:off x="439310" y="662671"/>
          <a:ext cx="1963272" cy="4247252"/>
        </a:xfrm>
        <a:prstGeom prst="rect">
          <a:avLst/>
        </a:prstGeom>
        <a:solidFill>
          <a:srgbClr val="40E066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347616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kern="1200" dirty="0" smtClean="0"/>
            <a:t>обследване на природни материали с дигитални микроскопи</a:t>
          </a:r>
          <a:endParaRPr lang="bg-BG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kern="1200" dirty="0" smtClean="0"/>
            <a:t>анализиране на резултати в карта на изследователя</a:t>
          </a:r>
          <a:endParaRPr lang="bg-BG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kern="1200" dirty="0" smtClean="0"/>
            <a:t>елементарни химически опити с домакински материали</a:t>
          </a:r>
          <a:endParaRPr lang="bg-BG" sz="1600" kern="1200" dirty="0"/>
        </a:p>
      </dsp:txBody>
      <dsp:txXfrm>
        <a:off x="439310" y="662671"/>
        <a:ext cx="1963272" cy="4247252"/>
      </dsp:txXfrm>
    </dsp:sp>
    <dsp:sp modelId="{FBA20902-476D-4C95-9A8C-72494AB2FAF5}">
      <dsp:nvSpPr>
        <dsp:cNvPr id="0" name=""/>
        <dsp:cNvSpPr/>
      </dsp:nvSpPr>
      <dsp:spPr>
        <a:xfrm flipH="1">
          <a:off x="421860" y="517306"/>
          <a:ext cx="43616" cy="7440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615438-359B-483C-B64C-AB899756859A}">
      <dsp:nvSpPr>
        <dsp:cNvPr id="0" name=""/>
        <dsp:cNvSpPr/>
      </dsp:nvSpPr>
      <dsp:spPr>
        <a:xfrm rot="16200000">
          <a:off x="978041" y="2602408"/>
          <a:ext cx="4247252" cy="394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7616" bIns="0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900" i="1" u="none" kern="1200" dirty="0" smtClean="0"/>
            <a:t>Творчески</a:t>
          </a:r>
          <a:endParaRPr lang="bg-BG" sz="2900" i="1" u="none" kern="1200" dirty="0"/>
        </a:p>
      </dsp:txBody>
      <dsp:txXfrm>
        <a:off x="978041" y="2602408"/>
        <a:ext cx="4247252" cy="394147"/>
      </dsp:txXfrm>
    </dsp:sp>
    <dsp:sp modelId="{F991EAAB-827F-4622-99D9-D7C58422F4BF}">
      <dsp:nvSpPr>
        <dsp:cNvPr id="0" name=""/>
        <dsp:cNvSpPr/>
      </dsp:nvSpPr>
      <dsp:spPr>
        <a:xfrm>
          <a:off x="3298741" y="675855"/>
          <a:ext cx="1963272" cy="4247252"/>
        </a:xfrm>
        <a:prstGeom prst="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347616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kern="1200" dirty="0" smtClean="0"/>
            <a:t>работа с природни материали</a:t>
          </a:r>
          <a:endParaRPr lang="bg-BG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kern="1200" dirty="0" smtClean="0"/>
            <a:t>изработка </a:t>
          </a:r>
          <a:r>
            <a:rPr lang="bg-BG" sz="1600" kern="1200" dirty="0" smtClean="0"/>
            <a:t>на </a:t>
          </a:r>
          <a:r>
            <a:rPr lang="bg-BG" sz="1600" kern="1200" dirty="0" smtClean="0"/>
            <a:t>гривни, корони, облекла за кукли</a:t>
          </a:r>
          <a:endParaRPr lang="bg-BG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kern="1200" dirty="0" smtClean="0"/>
            <a:t>конструиране на сгради от картонени кутии</a:t>
          </a:r>
          <a:endParaRPr lang="bg-BG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kern="1200" dirty="0" smtClean="0"/>
            <a:t>рисуване върху стреч фолио</a:t>
          </a:r>
          <a:endParaRPr lang="bg-BG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kern="1200" dirty="0" smtClean="0"/>
            <a:t>изработване на собствен музикален </a:t>
          </a:r>
          <a:r>
            <a:rPr lang="bg-BG" sz="1600" kern="1200" dirty="0" smtClean="0"/>
            <a:t>инструмент</a:t>
          </a:r>
          <a:endParaRPr lang="bg-BG" sz="1600" kern="1200" dirty="0"/>
        </a:p>
      </dsp:txBody>
      <dsp:txXfrm>
        <a:off x="3298741" y="675855"/>
        <a:ext cx="1963272" cy="4247252"/>
      </dsp:txXfrm>
    </dsp:sp>
    <dsp:sp modelId="{ADF44784-8A1C-4330-BF5B-9F74A1608257}">
      <dsp:nvSpPr>
        <dsp:cNvPr id="0" name=""/>
        <dsp:cNvSpPr/>
      </dsp:nvSpPr>
      <dsp:spPr>
        <a:xfrm flipV="1">
          <a:off x="3276933" y="517306"/>
          <a:ext cx="43616" cy="6484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2C2271-9186-40ED-81B4-2AC616F995FA}">
      <dsp:nvSpPr>
        <dsp:cNvPr id="0" name=""/>
        <dsp:cNvSpPr/>
      </dsp:nvSpPr>
      <dsp:spPr>
        <a:xfrm rot="16200000">
          <a:off x="3833113" y="2593185"/>
          <a:ext cx="4247252" cy="394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7616" bIns="0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900" i="1" u="none" kern="1200" dirty="0" smtClean="0"/>
            <a:t>Игри</a:t>
          </a:r>
          <a:endParaRPr lang="bg-BG" sz="2900" i="1" u="none" kern="1200" dirty="0"/>
        </a:p>
      </dsp:txBody>
      <dsp:txXfrm>
        <a:off x="3833113" y="2593185"/>
        <a:ext cx="4247252" cy="394147"/>
      </dsp:txXfrm>
    </dsp:sp>
    <dsp:sp modelId="{8210CCFB-DDBB-46EA-BD5C-E1D6C51D0C79}">
      <dsp:nvSpPr>
        <dsp:cNvPr id="0" name=""/>
        <dsp:cNvSpPr/>
      </dsp:nvSpPr>
      <dsp:spPr>
        <a:xfrm>
          <a:off x="6181378" y="666632"/>
          <a:ext cx="1963272" cy="4247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347616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kern="1200" dirty="0" smtClean="0"/>
            <a:t>игри с картинни кодове и природни материали</a:t>
          </a:r>
          <a:endParaRPr lang="bg-BG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kern="1200" dirty="0" smtClean="0"/>
            <a:t>STEM морски шах</a:t>
          </a:r>
          <a:endParaRPr lang="bg-BG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kern="1200" dirty="0" smtClean="0"/>
            <a:t>игри с изработените </a:t>
          </a:r>
          <a:r>
            <a:rPr lang="bg-BG" sz="1600" kern="1200" dirty="0" smtClean="0"/>
            <a:t>кукли</a:t>
          </a:r>
          <a:endParaRPr lang="bg-BG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kern="1200" dirty="0" smtClean="0"/>
            <a:t>игри с музикални инструменти</a:t>
          </a:r>
          <a:endParaRPr lang="bg-BG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kern="1200" dirty="0" smtClean="0"/>
            <a:t>ритмични игри</a:t>
          </a:r>
          <a:endParaRPr lang="bg-BG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1600" kern="1200" dirty="0" smtClean="0"/>
            <a:t>игри на улица „Нов град“</a:t>
          </a:r>
          <a:endParaRPr lang="bg-BG" sz="1600" kern="1200" dirty="0"/>
        </a:p>
      </dsp:txBody>
      <dsp:txXfrm>
        <a:off x="6181378" y="666632"/>
        <a:ext cx="1963272" cy="4247252"/>
      </dsp:txXfrm>
    </dsp:sp>
    <dsp:sp modelId="{7592BCC8-4FFB-460A-BC21-06BFB746258E}">
      <dsp:nvSpPr>
        <dsp:cNvPr id="0" name=""/>
        <dsp:cNvSpPr/>
      </dsp:nvSpPr>
      <dsp:spPr>
        <a:xfrm>
          <a:off x="6117312" y="517306"/>
          <a:ext cx="73003" cy="4639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6C67B-622B-45E4-9822-F01168C5FFAC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F7FF-EFFA-41A5-9F93-ED5FE3F7C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639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977D5-CBB0-4BA5-8D5C-6D0070A56D39}" type="datetimeFigureOut">
              <a:rPr lang="bg-BG" smtClean="0"/>
              <a:t>2.8.2023 г.</a:t>
            </a:fld>
            <a:endParaRPr lang="bg-BG" dirty="0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1EC67-5EED-43D2-A70F-148845B99808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6781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EC67-5EED-43D2-A70F-148845B99808}" type="slidenum">
              <a:rPr lang="bg-BG" smtClean="0"/>
              <a:t>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65524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EC67-5EED-43D2-A70F-148845B99808}" type="slidenum">
              <a:rPr lang="bg-BG" smtClean="0"/>
              <a:t>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96388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EC67-5EED-43D2-A70F-148845B99808}" type="slidenum">
              <a:rPr lang="bg-BG" smtClean="0"/>
              <a:t>14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85346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2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H="1">
            <a:off x="-1" y="0"/>
            <a:ext cx="6766560" cy="5934076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2000" y="834390"/>
            <a:ext cx="6004560" cy="3125946"/>
          </a:xfrm>
          <a:custGeom>
            <a:avLst/>
            <a:gdLst>
              <a:gd name="connsiteX0" fmla="*/ 0 w 6004560"/>
              <a:gd name="connsiteY0" fmla="*/ 0 h 3125946"/>
              <a:gd name="connsiteX1" fmla="*/ 6004560 w 6004560"/>
              <a:gd name="connsiteY1" fmla="*/ 0 h 3125946"/>
              <a:gd name="connsiteX2" fmla="*/ 6004560 w 6004560"/>
              <a:gd name="connsiteY2" fmla="*/ 3125946 h 3125946"/>
              <a:gd name="connsiteX3" fmla="*/ 0 w 6004560"/>
              <a:gd name="connsiteY3" fmla="*/ 3125946 h 312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4560" h="3125946">
                <a:moveTo>
                  <a:pt x="0" y="0"/>
                </a:moveTo>
                <a:lnTo>
                  <a:pt x="6004560" y="0"/>
                </a:lnTo>
                <a:lnTo>
                  <a:pt x="6004560" y="3125946"/>
                </a:lnTo>
                <a:lnTo>
                  <a:pt x="0" y="3125946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66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0"/>
            <a:ext cx="2609851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04850" y="685800"/>
            <a:ext cx="3676650" cy="5448300"/>
          </a:xfrm>
          <a:custGeom>
            <a:avLst/>
            <a:gdLst>
              <a:gd name="connsiteX0" fmla="*/ 0 w 3676650"/>
              <a:gd name="connsiteY0" fmla="*/ 0 h 5448300"/>
              <a:gd name="connsiteX1" fmla="*/ 3676650 w 3676650"/>
              <a:gd name="connsiteY1" fmla="*/ 0 h 5448300"/>
              <a:gd name="connsiteX2" fmla="*/ 3676650 w 3676650"/>
              <a:gd name="connsiteY2" fmla="*/ 5448300 h 5448300"/>
              <a:gd name="connsiteX3" fmla="*/ 0 w 3676650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6650" h="5448300">
                <a:moveTo>
                  <a:pt x="0" y="0"/>
                </a:moveTo>
                <a:lnTo>
                  <a:pt x="3676650" y="0"/>
                </a:lnTo>
                <a:lnTo>
                  <a:pt x="3676650" y="5448300"/>
                </a:lnTo>
                <a:lnTo>
                  <a:pt x="0" y="54483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950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872252" y="0"/>
            <a:ext cx="7319748" cy="5926174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72252" y="777922"/>
            <a:ext cx="6578221" cy="3174513"/>
          </a:xfrm>
          <a:custGeom>
            <a:avLst/>
            <a:gdLst>
              <a:gd name="connsiteX0" fmla="*/ 0 w 6578221"/>
              <a:gd name="connsiteY0" fmla="*/ 0 h 3174513"/>
              <a:gd name="connsiteX1" fmla="*/ 6578221 w 6578221"/>
              <a:gd name="connsiteY1" fmla="*/ 0 h 3174513"/>
              <a:gd name="connsiteX2" fmla="*/ 6578221 w 6578221"/>
              <a:gd name="connsiteY2" fmla="*/ 3174513 h 3174513"/>
              <a:gd name="connsiteX3" fmla="*/ 0 w 6578221"/>
              <a:gd name="connsiteY3" fmla="*/ 3174513 h 317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8221" h="3174513">
                <a:moveTo>
                  <a:pt x="0" y="0"/>
                </a:moveTo>
                <a:lnTo>
                  <a:pt x="6578221" y="0"/>
                </a:lnTo>
                <a:lnTo>
                  <a:pt x="6578221" y="3174513"/>
                </a:lnTo>
                <a:lnTo>
                  <a:pt x="0" y="3174513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373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"/>
            <a:ext cx="12191999" cy="4722642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798286" y="2529841"/>
            <a:ext cx="3352800" cy="2192801"/>
          </a:xfrm>
          <a:custGeom>
            <a:avLst/>
            <a:gdLst>
              <a:gd name="connsiteX0" fmla="*/ 0 w 3352800"/>
              <a:gd name="connsiteY0" fmla="*/ 0 h 2192801"/>
              <a:gd name="connsiteX1" fmla="*/ 3352800 w 3352800"/>
              <a:gd name="connsiteY1" fmla="*/ 0 h 2192801"/>
              <a:gd name="connsiteX2" fmla="*/ 3352800 w 3352800"/>
              <a:gd name="connsiteY2" fmla="*/ 2192801 h 2192801"/>
              <a:gd name="connsiteX3" fmla="*/ 0 w 3352800"/>
              <a:gd name="connsiteY3" fmla="*/ 2192801 h 219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2192801">
                <a:moveTo>
                  <a:pt x="0" y="0"/>
                </a:moveTo>
                <a:lnTo>
                  <a:pt x="3352800" y="0"/>
                </a:lnTo>
                <a:lnTo>
                  <a:pt x="3352800" y="2192801"/>
                </a:lnTo>
                <a:lnTo>
                  <a:pt x="0" y="219280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151086" y="2529840"/>
            <a:ext cx="3889828" cy="2192801"/>
          </a:xfrm>
          <a:custGeom>
            <a:avLst/>
            <a:gdLst>
              <a:gd name="connsiteX0" fmla="*/ 0 w 3889828"/>
              <a:gd name="connsiteY0" fmla="*/ 0 h 2192801"/>
              <a:gd name="connsiteX1" fmla="*/ 3889828 w 3889828"/>
              <a:gd name="connsiteY1" fmla="*/ 0 h 2192801"/>
              <a:gd name="connsiteX2" fmla="*/ 3889828 w 3889828"/>
              <a:gd name="connsiteY2" fmla="*/ 2192801 h 2192801"/>
              <a:gd name="connsiteX3" fmla="*/ 0 w 3889828"/>
              <a:gd name="connsiteY3" fmla="*/ 2192801 h 219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9828" h="2192801">
                <a:moveTo>
                  <a:pt x="0" y="0"/>
                </a:moveTo>
                <a:lnTo>
                  <a:pt x="3889828" y="0"/>
                </a:lnTo>
                <a:lnTo>
                  <a:pt x="3889828" y="2192801"/>
                </a:lnTo>
                <a:lnTo>
                  <a:pt x="0" y="219280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040914" y="2529840"/>
            <a:ext cx="3352800" cy="2192801"/>
          </a:xfrm>
          <a:custGeom>
            <a:avLst/>
            <a:gdLst>
              <a:gd name="connsiteX0" fmla="*/ 0 w 3352800"/>
              <a:gd name="connsiteY0" fmla="*/ 0 h 2192801"/>
              <a:gd name="connsiteX1" fmla="*/ 3352800 w 3352800"/>
              <a:gd name="connsiteY1" fmla="*/ 0 h 2192801"/>
              <a:gd name="connsiteX2" fmla="*/ 3352800 w 3352800"/>
              <a:gd name="connsiteY2" fmla="*/ 2192801 h 2192801"/>
              <a:gd name="connsiteX3" fmla="*/ 0 w 3352800"/>
              <a:gd name="connsiteY3" fmla="*/ 2192801 h 219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2192801">
                <a:moveTo>
                  <a:pt x="0" y="0"/>
                </a:moveTo>
                <a:lnTo>
                  <a:pt x="3352800" y="0"/>
                </a:lnTo>
                <a:lnTo>
                  <a:pt x="3352800" y="2192801"/>
                </a:lnTo>
                <a:lnTo>
                  <a:pt x="0" y="219280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079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-1"/>
            <a:ext cx="6516104" cy="6858001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084287" y="725714"/>
            <a:ext cx="2162629" cy="3427186"/>
          </a:xfrm>
          <a:custGeom>
            <a:avLst/>
            <a:gdLst>
              <a:gd name="connsiteX0" fmla="*/ 0 w 2162629"/>
              <a:gd name="connsiteY0" fmla="*/ 0 h 3427186"/>
              <a:gd name="connsiteX1" fmla="*/ 2162629 w 2162629"/>
              <a:gd name="connsiteY1" fmla="*/ 0 h 3427186"/>
              <a:gd name="connsiteX2" fmla="*/ 2162629 w 2162629"/>
              <a:gd name="connsiteY2" fmla="*/ 3427186 h 3427186"/>
              <a:gd name="connsiteX3" fmla="*/ 0 w 2162629"/>
              <a:gd name="connsiteY3" fmla="*/ 3427186 h 342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629" h="3427186">
                <a:moveTo>
                  <a:pt x="0" y="0"/>
                </a:moveTo>
                <a:lnTo>
                  <a:pt x="2162629" y="0"/>
                </a:lnTo>
                <a:lnTo>
                  <a:pt x="2162629" y="3427186"/>
                </a:lnTo>
                <a:lnTo>
                  <a:pt x="0" y="3427186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769259" y="725715"/>
            <a:ext cx="2162629" cy="3427186"/>
          </a:xfrm>
          <a:custGeom>
            <a:avLst/>
            <a:gdLst>
              <a:gd name="connsiteX0" fmla="*/ 0 w 2162629"/>
              <a:gd name="connsiteY0" fmla="*/ 0 h 3427186"/>
              <a:gd name="connsiteX1" fmla="*/ 2162629 w 2162629"/>
              <a:gd name="connsiteY1" fmla="*/ 0 h 3427186"/>
              <a:gd name="connsiteX2" fmla="*/ 2162629 w 2162629"/>
              <a:gd name="connsiteY2" fmla="*/ 3427186 h 3427186"/>
              <a:gd name="connsiteX3" fmla="*/ 0 w 2162629"/>
              <a:gd name="connsiteY3" fmla="*/ 3427186 h 342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629" h="3427186">
                <a:moveTo>
                  <a:pt x="0" y="0"/>
                </a:moveTo>
                <a:lnTo>
                  <a:pt x="2162629" y="0"/>
                </a:lnTo>
                <a:lnTo>
                  <a:pt x="2162629" y="3427186"/>
                </a:lnTo>
                <a:lnTo>
                  <a:pt x="0" y="3427186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69259" y="4312693"/>
            <a:ext cx="2162629" cy="1859507"/>
          </a:xfrm>
          <a:custGeom>
            <a:avLst/>
            <a:gdLst>
              <a:gd name="connsiteX0" fmla="*/ 0 w 2162629"/>
              <a:gd name="connsiteY0" fmla="*/ 0 h 2545307"/>
              <a:gd name="connsiteX1" fmla="*/ 2162629 w 2162629"/>
              <a:gd name="connsiteY1" fmla="*/ 0 h 2545307"/>
              <a:gd name="connsiteX2" fmla="*/ 2162629 w 2162629"/>
              <a:gd name="connsiteY2" fmla="*/ 2545307 h 2545307"/>
              <a:gd name="connsiteX3" fmla="*/ 0 w 2162629"/>
              <a:gd name="connsiteY3" fmla="*/ 2545307 h 2545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629" h="2545307">
                <a:moveTo>
                  <a:pt x="0" y="0"/>
                </a:moveTo>
                <a:lnTo>
                  <a:pt x="2162629" y="0"/>
                </a:lnTo>
                <a:lnTo>
                  <a:pt x="2162629" y="2545307"/>
                </a:lnTo>
                <a:lnTo>
                  <a:pt x="0" y="2545307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782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7363466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746077" y="688358"/>
            <a:ext cx="2882494" cy="5494077"/>
          </a:xfrm>
          <a:custGeom>
            <a:avLst/>
            <a:gdLst>
              <a:gd name="connsiteX0" fmla="*/ 0 w 2882494"/>
              <a:gd name="connsiteY0" fmla="*/ 0 h 5494077"/>
              <a:gd name="connsiteX1" fmla="*/ 2882494 w 2882494"/>
              <a:gd name="connsiteY1" fmla="*/ 0 h 5494077"/>
              <a:gd name="connsiteX2" fmla="*/ 2882494 w 2882494"/>
              <a:gd name="connsiteY2" fmla="*/ 5494077 h 5494077"/>
              <a:gd name="connsiteX3" fmla="*/ 0 w 2882494"/>
              <a:gd name="connsiteY3" fmla="*/ 5494077 h 5494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2494" h="5494077">
                <a:moveTo>
                  <a:pt x="0" y="0"/>
                </a:moveTo>
                <a:lnTo>
                  <a:pt x="2882494" y="0"/>
                </a:lnTo>
                <a:lnTo>
                  <a:pt x="2882494" y="5494077"/>
                </a:lnTo>
                <a:lnTo>
                  <a:pt x="0" y="5494077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271024" y="3671251"/>
            <a:ext cx="2068287" cy="2169235"/>
          </a:xfrm>
          <a:custGeom>
            <a:avLst/>
            <a:gdLst>
              <a:gd name="connsiteX0" fmla="*/ 0 w 2068287"/>
              <a:gd name="connsiteY0" fmla="*/ 0 h 2169235"/>
              <a:gd name="connsiteX1" fmla="*/ 2068287 w 2068287"/>
              <a:gd name="connsiteY1" fmla="*/ 0 h 2169235"/>
              <a:gd name="connsiteX2" fmla="*/ 2068287 w 2068287"/>
              <a:gd name="connsiteY2" fmla="*/ 2169235 h 2169235"/>
              <a:gd name="connsiteX3" fmla="*/ 0 w 2068287"/>
              <a:gd name="connsiteY3" fmla="*/ 2169235 h 216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8287" h="2169235">
                <a:moveTo>
                  <a:pt x="0" y="0"/>
                </a:moveTo>
                <a:lnTo>
                  <a:pt x="2068287" y="0"/>
                </a:lnTo>
                <a:lnTo>
                  <a:pt x="2068287" y="2169235"/>
                </a:lnTo>
                <a:lnTo>
                  <a:pt x="0" y="2169235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488403" y="3671253"/>
            <a:ext cx="2068287" cy="2169235"/>
          </a:xfrm>
          <a:custGeom>
            <a:avLst/>
            <a:gdLst>
              <a:gd name="connsiteX0" fmla="*/ 0 w 2068287"/>
              <a:gd name="connsiteY0" fmla="*/ 0 h 2169235"/>
              <a:gd name="connsiteX1" fmla="*/ 2068287 w 2068287"/>
              <a:gd name="connsiteY1" fmla="*/ 0 h 2169235"/>
              <a:gd name="connsiteX2" fmla="*/ 2068287 w 2068287"/>
              <a:gd name="connsiteY2" fmla="*/ 2169235 h 2169235"/>
              <a:gd name="connsiteX3" fmla="*/ 0 w 2068287"/>
              <a:gd name="connsiteY3" fmla="*/ 2169235 h 216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8287" h="2169235">
                <a:moveTo>
                  <a:pt x="0" y="0"/>
                </a:moveTo>
                <a:lnTo>
                  <a:pt x="2068287" y="0"/>
                </a:lnTo>
                <a:lnTo>
                  <a:pt x="2068287" y="2169235"/>
                </a:lnTo>
                <a:lnTo>
                  <a:pt x="0" y="2169235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164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5053928" y="-2"/>
            <a:ext cx="7138071" cy="6858001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5053929" y="711826"/>
            <a:ext cx="1741715" cy="1741714"/>
          </a:xfrm>
          <a:custGeom>
            <a:avLst/>
            <a:gdLst>
              <a:gd name="connsiteX0" fmla="*/ 0 w 1741715"/>
              <a:gd name="connsiteY0" fmla="*/ 0 h 1741714"/>
              <a:gd name="connsiteX1" fmla="*/ 1741715 w 1741715"/>
              <a:gd name="connsiteY1" fmla="*/ 0 h 1741714"/>
              <a:gd name="connsiteX2" fmla="*/ 1741715 w 1741715"/>
              <a:gd name="connsiteY2" fmla="*/ 1741714 h 1741714"/>
              <a:gd name="connsiteX3" fmla="*/ 0 w 1741715"/>
              <a:gd name="connsiteY3" fmla="*/ 1741714 h 174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1715" h="1741714">
                <a:moveTo>
                  <a:pt x="0" y="0"/>
                </a:moveTo>
                <a:lnTo>
                  <a:pt x="1741715" y="0"/>
                </a:lnTo>
                <a:lnTo>
                  <a:pt x="1741715" y="1741714"/>
                </a:lnTo>
                <a:lnTo>
                  <a:pt x="0" y="1741714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6795644" y="711826"/>
            <a:ext cx="1741715" cy="1741714"/>
          </a:xfrm>
          <a:custGeom>
            <a:avLst/>
            <a:gdLst>
              <a:gd name="connsiteX0" fmla="*/ 0 w 1741715"/>
              <a:gd name="connsiteY0" fmla="*/ 0 h 1741714"/>
              <a:gd name="connsiteX1" fmla="*/ 1741715 w 1741715"/>
              <a:gd name="connsiteY1" fmla="*/ 0 h 1741714"/>
              <a:gd name="connsiteX2" fmla="*/ 1741715 w 1741715"/>
              <a:gd name="connsiteY2" fmla="*/ 1741714 h 1741714"/>
              <a:gd name="connsiteX3" fmla="*/ 0 w 1741715"/>
              <a:gd name="connsiteY3" fmla="*/ 1741714 h 174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1715" h="1741714">
                <a:moveTo>
                  <a:pt x="0" y="0"/>
                </a:moveTo>
                <a:lnTo>
                  <a:pt x="1741715" y="0"/>
                </a:lnTo>
                <a:lnTo>
                  <a:pt x="1741715" y="1741714"/>
                </a:lnTo>
                <a:lnTo>
                  <a:pt x="0" y="1741714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5053929" y="2543629"/>
            <a:ext cx="1741715" cy="1741714"/>
          </a:xfrm>
          <a:custGeom>
            <a:avLst/>
            <a:gdLst>
              <a:gd name="connsiteX0" fmla="*/ 0 w 1741715"/>
              <a:gd name="connsiteY0" fmla="*/ 0 h 1741714"/>
              <a:gd name="connsiteX1" fmla="*/ 1741715 w 1741715"/>
              <a:gd name="connsiteY1" fmla="*/ 0 h 1741714"/>
              <a:gd name="connsiteX2" fmla="*/ 1741715 w 1741715"/>
              <a:gd name="connsiteY2" fmla="*/ 1741714 h 1741714"/>
              <a:gd name="connsiteX3" fmla="*/ 0 w 1741715"/>
              <a:gd name="connsiteY3" fmla="*/ 1741714 h 174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1715" h="1741714">
                <a:moveTo>
                  <a:pt x="0" y="0"/>
                </a:moveTo>
                <a:lnTo>
                  <a:pt x="1741715" y="0"/>
                </a:lnTo>
                <a:lnTo>
                  <a:pt x="1741715" y="1741714"/>
                </a:lnTo>
                <a:lnTo>
                  <a:pt x="0" y="1741714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6795643" y="2543629"/>
            <a:ext cx="1741715" cy="1741714"/>
          </a:xfrm>
          <a:custGeom>
            <a:avLst/>
            <a:gdLst>
              <a:gd name="connsiteX0" fmla="*/ 0 w 1741715"/>
              <a:gd name="connsiteY0" fmla="*/ 0 h 1741714"/>
              <a:gd name="connsiteX1" fmla="*/ 1741715 w 1741715"/>
              <a:gd name="connsiteY1" fmla="*/ 0 h 1741714"/>
              <a:gd name="connsiteX2" fmla="*/ 1741715 w 1741715"/>
              <a:gd name="connsiteY2" fmla="*/ 1741714 h 1741714"/>
              <a:gd name="connsiteX3" fmla="*/ 0 w 1741715"/>
              <a:gd name="connsiteY3" fmla="*/ 1741714 h 174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1715" h="1741714">
                <a:moveTo>
                  <a:pt x="0" y="0"/>
                </a:moveTo>
                <a:lnTo>
                  <a:pt x="1741715" y="0"/>
                </a:lnTo>
                <a:lnTo>
                  <a:pt x="1741715" y="1741714"/>
                </a:lnTo>
                <a:lnTo>
                  <a:pt x="0" y="1741714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5053928" y="4375432"/>
            <a:ext cx="1741715" cy="1741714"/>
          </a:xfrm>
          <a:custGeom>
            <a:avLst/>
            <a:gdLst>
              <a:gd name="connsiteX0" fmla="*/ 0 w 1741715"/>
              <a:gd name="connsiteY0" fmla="*/ 0 h 1741714"/>
              <a:gd name="connsiteX1" fmla="*/ 1741715 w 1741715"/>
              <a:gd name="connsiteY1" fmla="*/ 0 h 1741714"/>
              <a:gd name="connsiteX2" fmla="*/ 1741715 w 1741715"/>
              <a:gd name="connsiteY2" fmla="*/ 1741714 h 1741714"/>
              <a:gd name="connsiteX3" fmla="*/ 0 w 1741715"/>
              <a:gd name="connsiteY3" fmla="*/ 1741714 h 174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1715" h="1741714">
                <a:moveTo>
                  <a:pt x="0" y="0"/>
                </a:moveTo>
                <a:lnTo>
                  <a:pt x="1741715" y="0"/>
                </a:lnTo>
                <a:lnTo>
                  <a:pt x="1741715" y="1741714"/>
                </a:lnTo>
                <a:lnTo>
                  <a:pt x="0" y="1741714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7"/>
          </p:nvPr>
        </p:nvSpPr>
        <p:spPr>
          <a:xfrm>
            <a:off x="6795643" y="4375432"/>
            <a:ext cx="1741715" cy="1741714"/>
          </a:xfrm>
          <a:custGeom>
            <a:avLst/>
            <a:gdLst>
              <a:gd name="connsiteX0" fmla="*/ 0 w 1741715"/>
              <a:gd name="connsiteY0" fmla="*/ 0 h 1741714"/>
              <a:gd name="connsiteX1" fmla="*/ 1741715 w 1741715"/>
              <a:gd name="connsiteY1" fmla="*/ 0 h 1741714"/>
              <a:gd name="connsiteX2" fmla="*/ 1741715 w 1741715"/>
              <a:gd name="connsiteY2" fmla="*/ 1741714 h 1741714"/>
              <a:gd name="connsiteX3" fmla="*/ 0 w 1741715"/>
              <a:gd name="connsiteY3" fmla="*/ 1741714 h 174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1715" h="1741714">
                <a:moveTo>
                  <a:pt x="0" y="0"/>
                </a:moveTo>
                <a:lnTo>
                  <a:pt x="1741715" y="0"/>
                </a:lnTo>
                <a:lnTo>
                  <a:pt x="1741715" y="1741714"/>
                </a:lnTo>
                <a:lnTo>
                  <a:pt x="0" y="1741714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86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715802" y="0"/>
            <a:ext cx="8476199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517898" y="1071329"/>
            <a:ext cx="3365771" cy="2166808"/>
          </a:xfrm>
          <a:custGeom>
            <a:avLst/>
            <a:gdLst>
              <a:gd name="connsiteX0" fmla="*/ 0 w 3365771"/>
              <a:gd name="connsiteY0" fmla="*/ 0 h 2166808"/>
              <a:gd name="connsiteX1" fmla="*/ 3365771 w 3365771"/>
              <a:gd name="connsiteY1" fmla="*/ 0 h 2166808"/>
              <a:gd name="connsiteX2" fmla="*/ 3365771 w 3365771"/>
              <a:gd name="connsiteY2" fmla="*/ 2166808 h 2166808"/>
              <a:gd name="connsiteX3" fmla="*/ 0 w 3365771"/>
              <a:gd name="connsiteY3" fmla="*/ 2166808 h 21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771" h="2166808">
                <a:moveTo>
                  <a:pt x="0" y="0"/>
                </a:moveTo>
                <a:lnTo>
                  <a:pt x="3365771" y="0"/>
                </a:lnTo>
                <a:lnTo>
                  <a:pt x="3365771" y="2166808"/>
                </a:lnTo>
                <a:lnTo>
                  <a:pt x="0" y="2166808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17898" y="3619863"/>
            <a:ext cx="3365771" cy="2166808"/>
          </a:xfrm>
          <a:custGeom>
            <a:avLst/>
            <a:gdLst>
              <a:gd name="connsiteX0" fmla="*/ 0 w 3365771"/>
              <a:gd name="connsiteY0" fmla="*/ 0 h 2166808"/>
              <a:gd name="connsiteX1" fmla="*/ 3365771 w 3365771"/>
              <a:gd name="connsiteY1" fmla="*/ 0 h 2166808"/>
              <a:gd name="connsiteX2" fmla="*/ 3365771 w 3365771"/>
              <a:gd name="connsiteY2" fmla="*/ 2166808 h 2166808"/>
              <a:gd name="connsiteX3" fmla="*/ 0 w 3365771"/>
              <a:gd name="connsiteY3" fmla="*/ 2166808 h 21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771" h="2166808">
                <a:moveTo>
                  <a:pt x="0" y="0"/>
                </a:moveTo>
                <a:lnTo>
                  <a:pt x="3365771" y="0"/>
                </a:lnTo>
                <a:lnTo>
                  <a:pt x="3365771" y="2166808"/>
                </a:lnTo>
                <a:lnTo>
                  <a:pt x="0" y="2166808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230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04850"/>
            <a:ext cx="12191999" cy="423545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21922" y="3829829"/>
            <a:ext cx="2238010" cy="2166808"/>
          </a:xfrm>
          <a:custGeom>
            <a:avLst/>
            <a:gdLst>
              <a:gd name="connsiteX0" fmla="*/ 0 w 2238010"/>
              <a:gd name="connsiteY0" fmla="*/ 0 h 2166808"/>
              <a:gd name="connsiteX1" fmla="*/ 2238010 w 2238010"/>
              <a:gd name="connsiteY1" fmla="*/ 0 h 2166808"/>
              <a:gd name="connsiteX2" fmla="*/ 2238010 w 2238010"/>
              <a:gd name="connsiteY2" fmla="*/ 2166808 h 2166808"/>
              <a:gd name="connsiteX3" fmla="*/ 0 w 2238010"/>
              <a:gd name="connsiteY3" fmla="*/ 2166808 h 21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8010" h="2166808">
                <a:moveTo>
                  <a:pt x="0" y="0"/>
                </a:moveTo>
                <a:lnTo>
                  <a:pt x="2238010" y="0"/>
                </a:lnTo>
                <a:lnTo>
                  <a:pt x="2238010" y="2166808"/>
                </a:lnTo>
                <a:lnTo>
                  <a:pt x="0" y="2166808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430094" y="3829828"/>
            <a:ext cx="2238010" cy="2166808"/>
          </a:xfrm>
          <a:custGeom>
            <a:avLst/>
            <a:gdLst>
              <a:gd name="connsiteX0" fmla="*/ 0 w 2238010"/>
              <a:gd name="connsiteY0" fmla="*/ 0 h 2166808"/>
              <a:gd name="connsiteX1" fmla="*/ 2238010 w 2238010"/>
              <a:gd name="connsiteY1" fmla="*/ 0 h 2166808"/>
              <a:gd name="connsiteX2" fmla="*/ 2238010 w 2238010"/>
              <a:gd name="connsiteY2" fmla="*/ 2166808 h 2166808"/>
              <a:gd name="connsiteX3" fmla="*/ 0 w 2238010"/>
              <a:gd name="connsiteY3" fmla="*/ 2166808 h 21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8010" h="2166808">
                <a:moveTo>
                  <a:pt x="0" y="0"/>
                </a:moveTo>
                <a:lnTo>
                  <a:pt x="2238010" y="0"/>
                </a:lnTo>
                <a:lnTo>
                  <a:pt x="2238010" y="2166808"/>
                </a:lnTo>
                <a:lnTo>
                  <a:pt x="0" y="2166808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55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432852" y="0"/>
            <a:ext cx="7759148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62000" y="701284"/>
            <a:ext cx="5353050" cy="5470916"/>
          </a:xfrm>
          <a:custGeom>
            <a:avLst/>
            <a:gdLst>
              <a:gd name="connsiteX0" fmla="*/ 0 w 5353050"/>
              <a:gd name="connsiteY0" fmla="*/ 0 h 5470916"/>
              <a:gd name="connsiteX1" fmla="*/ 5353050 w 5353050"/>
              <a:gd name="connsiteY1" fmla="*/ 0 h 5470916"/>
              <a:gd name="connsiteX2" fmla="*/ 5353050 w 5353050"/>
              <a:gd name="connsiteY2" fmla="*/ 5470916 h 5470916"/>
              <a:gd name="connsiteX3" fmla="*/ 0 w 5353050"/>
              <a:gd name="connsiteY3" fmla="*/ 5470916 h 547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3050" h="5470916">
                <a:moveTo>
                  <a:pt x="0" y="0"/>
                </a:moveTo>
                <a:lnTo>
                  <a:pt x="5353050" y="0"/>
                </a:lnTo>
                <a:lnTo>
                  <a:pt x="5353050" y="5470916"/>
                </a:lnTo>
                <a:lnTo>
                  <a:pt x="0" y="5470916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72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704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0"/>
            <a:ext cx="6555833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294415" y="1291771"/>
            <a:ext cx="2261419" cy="4296230"/>
          </a:xfrm>
          <a:custGeom>
            <a:avLst/>
            <a:gdLst>
              <a:gd name="connsiteX0" fmla="*/ 0 w 2261419"/>
              <a:gd name="connsiteY0" fmla="*/ 0 h 4296230"/>
              <a:gd name="connsiteX1" fmla="*/ 2261419 w 2261419"/>
              <a:gd name="connsiteY1" fmla="*/ 0 h 4296230"/>
              <a:gd name="connsiteX2" fmla="*/ 2261419 w 2261419"/>
              <a:gd name="connsiteY2" fmla="*/ 4296230 h 4296230"/>
              <a:gd name="connsiteX3" fmla="*/ 0 w 2261419"/>
              <a:gd name="connsiteY3" fmla="*/ 4296230 h 429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1419" h="4296230">
                <a:moveTo>
                  <a:pt x="0" y="0"/>
                </a:moveTo>
                <a:lnTo>
                  <a:pt x="2261419" y="0"/>
                </a:lnTo>
                <a:lnTo>
                  <a:pt x="2261419" y="4296230"/>
                </a:lnTo>
                <a:lnTo>
                  <a:pt x="0" y="429623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668905" y="1291771"/>
            <a:ext cx="2261419" cy="4296230"/>
          </a:xfrm>
          <a:custGeom>
            <a:avLst/>
            <a:gdLst>
              <a:gd name="connsiteX0" fmla="*/ 0 w 2261419"/>
              <a:gd name="connsiteY0" fmla="*/ 0 h 4296230"/>
              <a:gd name="connsiteX1" fmla="*/ 2261419 w 2261419"/>
              <a:gd name="connsiteY1" fmla="*/ 0 h 4296230"/>
              <a:gd name="connsiteX2" fmla="*/ 2261419 w 2261419"/>
              <a:gd name="connsiteY2" fmla="*/ 4296230 h 4296230"/>
              <a:gd name="connsiteX3" fmla="*/ 0 w 2261419"/>
              <a:gd name="connsiteY3" fmla="*/ 4296230 h 429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1419" h="4296230">
                <a:moveTo>
                  <a:pt x="0" y="0"/>
                </a:moveTo>
                <a:lnTo>
                  <a:pt x="2261419" y="0"/>
                </a:lnTo>
                <a:lnTo>
                  <a:pt x="2261419" y="4296230"/>
                </a:lnTo>
                <a:lnTo>
                  <a:pt x="0" y="429623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9043396" y="1291771"/>
            <a:ext cx="2261419" cy="4296230"/>
          </a:xfrm>
          <a:custGeom>
            <a:avLst/>
            <a:gdLst>
              <a:gd name="connsiteX0" fmla="*/ 0 w 2261419"/>
              <a:gd name="connsiteY0" fmla="*/ 0 h 4296230"/>
              <a:gd name="connsiteX1" fmla="*/ 2261419 w 2261419"/>
              <a:gd name="connsiteY1" fmla="*/ 0 h 4296230"/>
              <a:gd name="connsiteX2" fmla="*/ 2261419 w 2261419"/>
              <a:gd name="connsiteY2" fmla="*/ 4296230 h 4296230"/>
              <a:gd name="connsiteX3" fmla="*/ 0 w 2261419"/>
              <a:gd name="connsiteY3" fmla="*/ 4296230 h 429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1419" h="4296230">
                <a:moveTo>
                  <a:pt x="0" y="0"/>
                </a:moveTo>
                <a:lnTo>
                  <a:pt x="2261419" y="0"/>
                </a:lnTo>
                <a:lnTo>
                  <a:pt x="2261419" y="4296230"/>
                </a:lnTo>
                <a:lnTo>
                  <a:pt x="0" y="429623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082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008086" y="0"/>
            <a:ext cx="8183914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008086" y="661482"/>
            <a:ext cx="3186492" cy="5505855"/>
          </a:xfrm>
          <a:custGeom>
            <a:avLst/>
            <a:gdLst>
              <a:gd name="connsiteX0" fmla="*/ 0 w 3186492"/>
              <a:gd name="connsiteY0" fmla="*/ 0 h 5505855"/>
              <a:gd name="connsiteX1" fmla="*/ 3186492 w 3186492"/>
              <a:gd name="connsiteY1" fmla="*/ 0 h 5505855"/>
              <a:gd name="connsiteX2" fmla="*/ 3186492 w 3186492"/>
              <a:gd name="connsiteY2" fmla="*/ 5505855 h 5505855"/>
              <a:gd name="connsiteX3" fmla="*/ 0 w 3186492"/>
              <a:gd name="connsiteY3" fmla="*/ 5505855 h 550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6492" h="5505855">
                <a:moveTo>
                  <a:pt x="0" y="0"/>
                </a:moveTo>
                <a:lnTo>
                  <a:pt x="3186492" y="0"/>
                </a:lnTo>
                <a:lnTo>
                  <a:pt x="3186492" y="5505855"/>
                </a:lnTo>
                <a:lnTo>
                  <a:pt x="0" y="5505855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046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0"/>
            <a:ext cx="5908129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261294" y="1128874"/>
            <a:ext cx="2170959" cy="2170959"/>
          </a:xfrm>
          <a:custGeom>
            <a:avLst/>
            <a:gdLst>
              <a:gd name="connsiteX0" fmla="*/ 0 w 2170959"/>
              <a:gd name="connsiteY0" fmla="*/ 0 h 2170959"/>
              <a:gd name="connsiteX1" fmla="*/ 2170959 w 2170959"/>
              <a:gd name="connsiteY1" fmla="*/ 0 h 2170959"/>
              <a:gd name="connsiteX2" fmla="*/ 2170959 w 2170959"/>
              <a:gd name="connsiteY2" fmla="*/ 2170959 h 2170959"/>
              <a:gd name="connsiteX3" fmla="*/ 0 w 2170959"/>
              <a:gd name="connsiteY3" fmla="*/ 2170959 h 217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0959" h="2170959">
                <a:moveTo>
                  <a:pt x="0" y="0"/>
                </a:moveTo>
                <a:lnTo>
                  <a:pt x="2170959" y="0"/>
                </a:lnTo>
                <a:lnTo>
                  <a:pt x="2170959" y="2170959"/>
                </a:lnTo>
                <a:lnTo>
                  <a:pt x="0" y="217095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3737169" y="1128874"/>
            <a:ext cx="2170959" cy="2170959"/>
          </a:xfrm>
          <a:custGeom>
            <a:avLst/>
            <a:gdLst>
              <a:gd name="connsiteX0" fmla="*/ 0 w 2170959"/>
              <a:gd name="connsiteY0" fmla="*/ 0 h 2170959"/>
              <a:gd name="connsiteX1" fmla="*/ 2170959 w 2170959"/>
              <a:gd name="connsiteY1" fmla="*/ 0 h 2170959"/>
              <a:gd name="connsiteX2" fmla="*/ 2170959 w 2170959"/>
              <a:gd name="connsiteY2" fmla="*/ 2170959 h 2170959"/>
              <a:gd name="connsiteX3" fmla="*/ 0 w 2170959"/>
              <a:gd name="connsiteY3" fmla="*/ 2170959 h 217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0959" h="2170959">
                <a:moveTo>
                  <a:pt x="0" y="0"/>
                </a:moveTo>
                <a:lnTo>
                  <a:pt x="2170959" y="0"/>
                </a:lnTo>
                <a:lnTo>
                  <a:pt x="2170959" y="2170959"/>
                </a:lnTo>
                <a:lnTo>
                  <a:pt x="0" y="217095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1261294" y="3574769"/>
            <a:ext cx="2170959" cy="2170959"/>
          </a:xfrm>
          <a:custGeom>
            <a:avLst/>
            <a:gdLst>
              <a:gd name="connsiteX0" fmla="*/ 0 w 2170959"/>
              <a:gd name="connsiteY0" fmla="*/ 0 h 2170959"/>
              <a:gd name="connsiteX1" fmla="*/ 2170959 w 2170959"/>
              <a:gd name="connsiteY1" fmla="*/ 0 h 2170959"/>
              <a:gd name="connsiteX2" fmla="*/ 2170959 w 2170959"/>
              <a:gd name="connsiteY2" fmla="*/ 2170959 h 2170959"/>
              <a:gd name="connsiteX3" fmla="*/ 0 w 2170959"/>
              <a:gd name="connsiteY3" fmla="*/ 2170959 h 217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0959" h="2170959">
                <a:moveTo>
                  <a:pt x="0" y="0"/>
                </a:moveTo>
                <a:lnTo>
                  <a:pt x="2170959" y="0"/>
                </a:lnTo>
                <a:lnTo>
                  <a:pt x="2170959" y="2170959"/>
                </a:lnTo>
                <a:lnTo>
                  <a:pt x="0" y="217095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737169" y="3574769"/>
            <a:ext cx="2170959" cy="2170959"/>
          </a:xfrm>
          <a:custGeom>
            <a:avLst/>
            <a:gdLst>
              <a:gd name="connsiteX0" fmla="*/ 0 w 2170959"/>
              <a:gd name="connsiteY0" fmla="*/ 0 h 2170959"/>
              <a:gd name="connsiteX1" fmla="*/ 2170959 w 2170959"/>
              <a:gd name="connsiteY1" fmla="*/ 0 h 2170959"/>
              <a:gd name="connsiteX2" fmla="*/ 2170959 w 2170959"/>
              <a:gd name="connsiteY2" fmla="*/ 2170959 h 2170959"/>
              <a:gd name="connsiteX3" fmla="*/ 0 w 2170959"/>
              <a:gd name="connsiteY3" fmla="*/ 2170959 h 217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0959" h="2170959">
                <a:moveTo>
                  <a:pt x="0" y="0"/>
                </a:moveTo>
                <a:lnTo>
                  <a:pt x="2170959" y="0"/>
                </a:lnTo>
                <a:lnTo>
                  <a:pt x="2170959" y="2170959"/>
                </a:lnTo>
                <a:lnTo>
                  <a:pt x="0" y="217095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03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569268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112518" y="1428749"/>
            <a:ext cx="2994659" cy="3952875"/>
          </a:xfrm>
          <a:custGeom>
            <a:avLst/>
            <a:gdLst>
              <a:gd name="connsiteX0" fmla="*/ 0 w 2994659"/>
              <a:gd name="connsiteY0" fmla="*/ 0 h 3952875"/>
              <a:gd name="connsiteX1" fmla="*/ 2994659 w 2994659"/>
              <a:gd name="connsiteY1" fmla="*/ 0 h 3952875"/>
              <a:gd name="connsiteX2" fmla="*/ 2994659 w 2994659"/>
              <a:gd name="connsiteY2" fmla="*/ 3952875 h 3952875"/>
              <a:gd name="connsiteX3" fmla="*/ 0 w 2994659"/>
              <a:gd name="connsiteY3" fmla="*/ 3952875 h 395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4659" h="3952875">
                <a:moveTo>
                  <a:pt x="0" y="0"/>
                </a:moveTo>
                <a:lnTo>
                  <a:pt x="2994659" y="0"/>
                </a:lnTo>
                <a:lnTo>
                  <a:pt x="2994659" y="3952875"/>
                </a:lnTo>
                <a:lnTo>
                  <a:pt x="0" y="3952875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155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47244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311274" y="3502250"/>
            <a:ext cx="3543640" cy="2263141"/>
          </a:xfrm>
          <a:custGeom>
            <a:avLst/>
            <a:gdLst>
              <a:gd name="connsiteX0" fmla="*/ 0 w 3543640"/>
              <a:gd name="connsiteY0" fmla="*/ 0 h 2263141"/>
              <a:gd name="connsiteX1" fmla="*/ 3543640 w 3543640"/>
              <a:gd name="connsiteY1" fmla="*/ 0 h 2263141"/>
              <a:gd name="connsiteX2" fmla="*/ 3543640 w 3543640"/>
              <a:gd name="connsiteY2" fmla="*/ 2263141 h 2263141"/>
              <a:gd name="connsiteX3" fmla="*/ 0 w 3543640"/>
              <a:gd name="connsiteY3" fmla="*/ 2263141 h 226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3640" h="2263141">
                <a:moveTo>
                  <a:pt x="0" y="0"/>
                </a:moveTo>
                <a:lnTo>
                  <a:pt x="3543640" y="0"/>
                </a:lnTo>
                <a:lnTo>
                  <a:pt x="3543640" y="2263141"/>
                </a:lnTo>
                <a:lnTo>
                  <a:pt x="0" y="226314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651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0"/>
            <a:ext cx="12192000" cy="4355558"/>
            <a:chOff x="0" y="0"/>
            <a:chExt cx="12192000" cy="4355558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0"/>
              <a:ext cx="12192000" cy="4355558"/>
            </a:xfrm>
            <a:prstGeom prst="rect">
              <a:avLst/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990600" y="1149350"/>
              <a:ext cx="10287000" cy="165664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320540" y="952500"/>
            <a:ext cx="3596640" cy="2080260"/>
          </a:xfrm>
          <a:custGeom>
            <a:avLst/>
            <a:gdLst>
              <a:gd name="connsiteX0" fmla="*/ 0 w 3596640"/>
              <a:gd name="connsiteY0" fmla="*/ 0 h 2080260"/>
              <a:gd name="connsiteX1" fmla="*/ 3596640 w 3596640"/>
              <a:gd name="connsiteY1" fmla="*/ 0 h 2080260"/>
              <a:gd name="connsiteX2" fmla="*/ 3596640 w 3596640"/>
              <a:gd name="connsiteY2" fmla="*/ 2080260 h 2080260"/>
              <a:gd name="connsiteX3" fmla="*/ 0 w 3596640"/>
              <a:gd name="connsiteY3" fmla="*/ 2080260 h 208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6640" h="2080260">
                <a:moveTo>
                  <a:pt x="0" y="0"/>
                </a:moveTo>
                <a:lnTo>
                  <a:pt x="3596640" y="0"/>
                </a:lnTo>
                <a:lnTo>
                  <a:pt x="3596640" y="2080260"/>
                </a:lnTo>
                <a:lnTo>
                  <a:pt x="0" y="208026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282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414372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95401" y="1095375"/>
            <a:ext cx="2178054" cy="4629150"/>
          </a:xfrm>
          <a:custGeom>
            <a:avLst/>
            <a:gdLst>
              <a:gd name="connsiteX0" fmla="*/ 220136 w 2178054"/>
              <a:gd name="connsiteY0" fmla="*/ 0 h 4629150"/>
              <a:gd name="connsiteX1" fmla="*/ 1957918 w 2178054"/>
              <a:gd name="connsiteY1" fmla="*/ 0 h 4629150"/>
              <a:gd name="connsiteX2" fmla="*/ 2178054 w 2178054"/>
              <a:gd name="connsiteY2" fmla="*/ 220136 h 4629150"/>
              <a:gd name="connsiteX3" fmla="*/ 2178054 w 2178054"/>
              <a:gd name="connsiteY3" fmla="*/ 4409014 h 4629150"/>
              <a:gd name="connsiteX4" fmla="*/ 1957918 w 2178054"/>
              <a:gd name="connsiteY4" fmla="*/ 4629150 h 4629150"/>
              <a:gd name="connsiteX5" fmla="*/ 220136 w 2178054"/>
              <a:gd name="connsiteY5" fmla="*/ 4629150 h 4629150"/>
              <a:gd name="connsiteX6" fmla="*/ 0 w 2178054"/>
              <a:gd name="connsiteY6" fmla="*/ 4409014 h 4629150"/>
              <a:gd name="connsiteX7" fmla="*/ 0 w 2178054"/>
              <a:gd name="connsiteY7" fmla="*/ 220136 h 4629150"/>
              <a:gd name="connsiteX8" fmla="*/ 220136 w 2178054"/>
              <a:gd name="connsiteY8" fmla="*/ 0 h 462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8054" h="4629150">
                <a:moveTo>
                  <a:pt x="220136" y="0"/>
                </a:moveTo>
                <a:lnTo>
                  <a:pt x="1957918" y="0"/>
                </a:lnTo>
                <a:cubicBezTo>
                  <a:pt x="2079496" y="0"/>
                  <a:pt x="2178054" y="98558"/>
                  <a:pt x="2178054" y="220136"/>
                </a:cubicBezTo>
                <a:lnTo>
                  <a:pt x="2178054" y="4409014"/>
                </a:lnTo>
                <a:cubicBezTo>
                  <a:pt x="2178054" y="4530592"/>
                  <a:pt x="2079496" y="4629150"/>
                  <a:pt x="1957918" y="4629150"/>
                </a:cubicBezTo>
                <a:lnTo>
                  <a:pt x="220136" y="4629150"/>
                </a:lnTo>
                <a:cubicBezTo>
                  <a:pt x="98558" y="4629150"/>
                  <a:pt x="0" y="4530592"/>
                  <a:pt x="0" y="4409014"/>
                </a:cubicBezTo>
                <a:lnTo>
                  <a:pt x="0" y="220136"/>
                </a:lnTo>
                <a:cubicBezTo>
                  <a:pt x="0" y="98558"/>
                  <a:pt x="98558" y="0"/>
                  <a:pt x="220136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8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5213683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34190" y="711868"/>
            <a:ext cx="4379494" cy="4545932"/>
          </a:xfrm>
          <a:custGeom>
            <a:avLst/>
            <a:gdLst>
              <a:gd name="connsiteX0" fmla="*/ 0 w 4379494"/>
              <a:gd name="connsiteY0" fmla="*/ 0 h 4545932"/>
              <a:gd name="connsiteX1" fmla="*/ 4379494 w 4379494"/>
              <a:gd name="connsiteY1" fmla="*/ 0 h 4545932"/>
              <a:gd name="connsiteX2" fmla="*/ 4379494 w 4379494"/>
              <a:gd name="connsiteY2" fmla="*/ 4545932 h 4545932"/>
              <a:gd name="connsiteX3" fmla="*/ 0 w 4379494"/>
              <a:gd name="connsiteY3" fmla="*/ 4545932 h 454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9494" h="4545932">
                <a:moveTo>
                  <a:pt x="0" y="0"/>
                </a:moveTo>
                <a:lnTo>
                  <a:pt x="4379494" y="0"/>
                </a:lnTo>
                <a:lnTo>
                  <a:pt x="4379494" y="4545932"/>
                </a:lnTo>
                <a:lnTo>
                  <a:pt x="0" y="454593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55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266709" y="0"/>
            <a:ext cx="4925291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138659" y="706582"/>
            <a:ext cx="3238500" cy="4532168"/>
          </a:xfrm>
          <a:custGeom>
            <a:avLst/>
            <a:gdLst>
              <a:gd name="connsiteX0" fmla="*/ 0 w 3238500"/>
              <a:gd name="connsiteY0" fmla="*/ 0 h 4532168"/>
              <a:gd name="connsiteX1" fmla="*/ 3238500 w 3238500"/>
              <a:gd name="connsiteY1" fmla="*/ 0 h 4532168"/>
              <a:gd name="connsiteX2" fmla="*/ 3238500 w 3238500"/>
              <a:gd name="connsiteY2" fmla="*/ 4532168 h 4532168"/>
              <a:gd name="connsiteX3" fmla="*/ 0 w 3238500"/>
              <a:gd name="connsiteY3" fmla="*/ 4532168 h 453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8500" h="4532168">
                <a:moveTo>
                  <a:pt x="0" y="0"/>
                </a:moveTo>
                <a:lnTo>
                  <a:pt x="3238500" y="0"/>
                </a:lnTo>
                <a:lnTo>
                  <a:pt x="3238500" y="4532168"/>
                </a:lnTo>
                <a:lnTo>
                  <a:pt x="0" y="4532168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417127" y="4305300"/>
            <a:ext cx="1849582" cy="1866900"/>
          </a:xfrm>
          <a:custGeom>
            <a:avLst/>
            <a:gdLst>
              <a:gd name="connsiteX0" fmla="*/ 0 w 1849582"/>
              <a:gd name="connsiteY0" fmla="*/ 0 h 1866900"/>
              <a:gd name="connsiteX1" fmla="*/ 1849582 w 1849582"/>
              <a:gd name="connsiteY1" fmla="*/ 0 h 1866900"/>
              <a:gd name="connsiteX2" fmla="*/ 1849582 w 1849582"/>
              <a:gd name="connsiteY2" fmla="*/ 1866900 h 1866900"/>
              <a:gd name="connsiteX3" fmla="*/ 0 w 1849582"/>
              <a:gd name="connsiteY3" fmla="*/ 186690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9582" h="1866900">
                <a:moveTo>
                  <a:pt x="0" y="0"/>
                </a:moveTo>
                <a:lnTo>
                  <a:pt x="1849582" y="0"/>
                </a:lnTo>
                <a:lnTo>
                  <a:pt x="1849582" y="1866900"/>
                </a:lnTo>
                <a:lnTo>
                  <a:pt x="0" y="18669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98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544481" y="0"/>
            <a:ext cx="4647519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48145" y="706583"/>
            <a:ext cx="7190510" cy="3328388"/>
          </a:xfrm>
          <a:custGeom>
            <a:avLst/>
            <a:gdLst>
              <a:gd name="connsiteX0" fmla="*/ 0 w 7190510"/>
              <a:gd name="connsiteY0" fmla="*/ 0 h 2743200"/>
              <a:gd name="connsiteX1" fmla="*/ 7190510 w 7190510"/>
              <a:gd name="connsiteY1" fmla="*/ 0 h 2743200"/>
              <a:gd name="connsiteX2" fmla="*/ 7190510 w 7190510"/>
              <a:gd name="connsiteY2" fmla="*/ 2743200 h 2743200"/>
              <a:gd name="connsiteX3" fmla="*/ 0 w 7190510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0510" h="2743200">
                <a:moveTo>
                  <a:pt x="0" y="0"/>
                </a:moveTo>
                <a:lnTo>
                  <a:pt x="7190510" y="0"/>
                </a:lnTo>
                <a:lnTo>
                  <a:pt x="7190510" y="2743200"/>
                </a:lnTo>
                <a:lnTo>
                  <a:pt x="0" y="27432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938655" y="4034971"/>
            <a:ext cx="2863042" cy="2156280"/>
          </a:xfrm>
          <a:custGeom>
            <a:avLst/>
            <a:gdLst>
              <a:gd name="connsiteX0" fmla="*/ 0 w 2863042"/>
              <a:gd name="connsiteY0" fmla="*/ 0 h 2741468"/>
              <a:gd name="connsiteX1" fmla="*/ 2863042 w 2863042"/>
              <a:gd name="connsiteY1" fmla="*/ 0 h 2741468"/>
              <a:gd name="connsiteX2" fmla="*/ 2863042 w 2863042"/>
              <a:gd name="connsiteY2" fmla="*/ 2741468 h 2741468"/>
              <a:gd name="connsiteX3" fmla="*/ 0 w 2863042"/>
              <a:gd name="connsiteY3" fmla="*/ 2741468 h 274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3042" h="2741468">
                <a:moveTo>
                  <a:pt x="0" y="0"/>
                </a:moveTo>
                <a:lnTo>
                  <a:pt x="2863042" y="0"/>
                </a:lnTo>
                <a:lnTo>
                  <a:pt x="2863042" y="2741468"/>
                </a:lnTo>
                <a:lnTo>
                  <a:pt x="0" y="2741468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36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12192000" cy="4343399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2000" y="666751"/>
            <a:ext cx="10704286" cy="3676650"/>
          </a:xfrm>
          <a:custGeom>
            <a:avLst/>
            <a:gdLst>
              <a:gd name="connsiteX0" fmla="*/ 0 w 10704286"/>
              <a:gd name="connsiteY0" fmla="*/ 0 h 3676650"/>
              <a:gd name="connsiteX1" fmla="*/ 10704286 w 10704286"/>
              <a:gd name="connsiteY1" fmla="*/ 0 h 3676650"/>
              <a:gd name="connsiteX2" fmla="*/ 10704286 w 10704286"/>
              <a:gd name="connsiteY2" fmla="*/ 3676650 h 3676650"/>
              <a:gd name="connsiteX3" fmla="*/ 0 w 10704286"/>
              <a:gd name="connsiteY3" fmla="*/ 3676650 h 367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04286" h="3676650">
                <a:moveTo>
                  <a:pt x="0" y="0"/>
                </a:moveTo>
                <a:lnTo>
                  <a:pt x="10704286" y="0"/>
                </a:lnTo>
                <a:lnTo>
                  <a:pt x="10704286" y="3676650"/>
                </a:lnTo>
                <a:lnTo>
                  <a:pt x="0" y="367665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379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0"/>
            <a:ext cx="7924799" cy="618894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95480" y="682172"/>
            <a:ext cx="5969207" cy="5506768"/>
          </a:xfrm>
          <a:custGeom>
            <a:avLst/>
            <a:gdLst>
              <a:gd name="connsiteX0" fmla="*/ 0 w 5969207"/>
              <a:gd name="connsiteY0" fmla="*/ 0 h 5506768"/>
              <a:gd name="connsiteX1" fmla="*/ 5969207 w 5969207"/>
              <a:gd name="connsiteY1" fmla="*/ 0 h 5506768"/>
              <a:gd name="connsiteX2" fmla="*/ 5969207 w 5969207"/>
              <a:gd name="connsiteY2" fmla="*/ 5506768 h 5506768"/>
              <a:gd name="connsiteX3" fmla="*/ 0 w 5969207"/>
              <a:gd name="connsiteY3" fmla="*/ 5506768 h 550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9207" h="5506768">
                <a:moveTo>
                  <a:pt x="0" y="0"/>
                </a:moveTo>
                <a:lnTo>
                  <a:pt x="5969207" y="0"/>
                </a:lnTo>
                <a:lnTo>
                  <a:pt x="5969207" y="5506768"/>
                </a:lnTo>
                <a:lnTo>
                  <a:pt x="0" y="5506768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38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0"/>
            <a:ext cx="12192001" cy="4284186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3900" y="2533651"/>
            <a:ext cx="10744200" cy="3022893"/>
          </a:xfrm>
          <a:custGeom>
            <a:avLst/>
            <a:gdLst>
              <a:gd name="connsiteX0" fmla="*/ 0 w 10744200"/>
              <a:gd name="connsiteY0" fmla="*/ 0 h 3022893"/>
              <a:gd name="connsiteX1" fmla="*/ 10744200 w 10744200"/>
              <a:gd name="connsiteY1" fmla="*/ 0 h 3022893"/>
              <a:gd name="connsiteX2" fmla="*/ 10744200 w 10744200"/>
              <a:gd name="connsiteY2" fmla="*/ 3022893 h 3022893"/>
              <a:gd name="connsiteX3" fmla="*/ 0 w 10744200"/>
              <a:gd name="connsiteY3" fmla="*/ 3022893 h 3022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4200" h="3022893">
                <a:moveTo>
                  <a:pt x="0" y="0"/>
                </a:moveTo>
                <a:lnTo>
                  <a:pt x="10744200" y="0"/>
                </a:lnTo>
                <a:lnTo>
                  <a:pt x="10744200" y="3022893"/>
                </a:lnTo>
                <a:lnTo>
                  <a:pt x="0" y="3022893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89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H="1">
            <a:off x="-1" y="0"/>
            <a:ext cx="8822507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486400" y="682172"/>
            <a:ext cx="3336109" cy="5500915"/>
          </a:xfrm>
          <a:custGeom>
            <a:avLst/>
            <a:gdLst>
              <a:gd name="connsiteX0" fmla="*/ 0 w 3336109"/>
              <a:gd name="connsiteY0" fmla="*/ 0 h 5500915"/>
              <a:gd name="connsiteX1" fmla="*/ 3336109 w 3336109"/>
              <a:gd name="connsiteY1" fmla="*/ 0 h 5500915"/>
              <a:gd name="connsiteX2" fmla="*/ 3336109 w 3336109"/>
              <a:gd name="connsiteY2" fmla="*/ 5500915 h 5500915"/>
              <a:gd name="connsiteX3" fmla="*/ 0 w 3336109"/>
              <a:gd name="connsiteY3" fmla="*/ 5500915 h 550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6109" h="5500915">
                <a:moveTo>
                  <a:pt x="0" y="0"/>
                </a:moveTo>
                <a:lnTo>
                  <a:pt x="3336109" y="0"/>
                </a:lnTo>
                <a:lnTo>
                  <a:pt x="3336109" y="5500915"/>
                </a:lnTo>
                <a:lnTo>
                  <a:pt x="0" y="5500915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28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2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www.youtube.com/watch?v=b0TyZc6JhHc" TargetMode="External"/><Relationship Id="rId4" Type="http://schemas.openxmlformats.org/officeDocument/2006/relationships/hyperlink" Target="https://www.youtube.com/watch?v=U2aDG0iJLu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862138" y="455695"/>
            <a:ext cx="5734398" cy="2732927"/>
            <a:chOff x="1415579" y="4345667"/>
            <a:chExt cx="4931881" cy="1824266"/>
          </a:xfrm>
        </p:grpSpPr>
        <p:sp>
          <p:nvSpPr>
            <p:cNvPr id="6" name="Rectangle 5"/>
            <p:cNvSpPr/>
            <p:nvPr/>
          </p:nvSpPr>
          <p:spPr>
            <a:xfrm>
              <a:off x="1415579" y="4345667"/>
              <a:ext cx="394171" cy="18242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09751" y="4345667"/>
              <a:ext cx="4537709" cy="182426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 flipH="1">
            <a:off x="6677268" y="914217"/>
            <a:ext cx="43950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Bahnschrift Condensed" pitchFamily="34" charset="0"/>
              </a:rPr>
              <a:t>КЛАСНА </a:t>
            </a: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Bahnschrift Condensed" pitchFamily="34" charset="0"/>
              </a:rPr>
              <a:t>СТАЯ НА ОТКРИТО-ИНОВАТИВЕН МОДЕЛ </a:t>
            </a:r>
          </a:p>
          <a:p>
            <a:pPr algn="ctr"/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Bahnschrift Condensed" pitchFamily="34" charset="0"/>
              </a:rPr>
              <a:t>ЗА СПОДЕЛЕНА УЧЕЩА 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Bahnschrift Condensed" pitchFamily="34" charset="0"/>
              </a:rPr>
              <a:t>ОБЩНОСТ</a:t>
            </a:r>
          </a:p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Bahnschrift Condensed" pitchFamily="34" charset="0"/>
              </a:rPr>
              <a:t> </a:t>
            </a: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Bahnschrift Condensed" pitchFamily="34" charset="0"/>
              </a:rPr>
              <a:t>В ДЕТСКАТА ГРАДИНА</a:t>
            </a:r>
            <a:endParaRPr lang="en-US" sz="2800" b="1" dirty="0">
              <a:solidFill>
                <a:schemeClr val="bg1">
                  <a:lumMod val="95000"/>
                </a:schemeClr>
              </a:solidFill>
              <a:latin typeface="Bahnschrift Condensed" pitchFamily="34" charset="0"/>
            </a:endParaRPr>
          </a:p>
        </p:txBody>
      </p:sp>
      <p:sp>
        <p:nvSpPr>
          <p:cNvPr id="15" name="Правоъгълник 14"/>
          <p:cNvSpPr/>
          <p:nvPr/>
        </p:nvSpPr>
        <p:spPr>
          <a:xfrm>
            <a:off x="359170" y="2730099"/>
            <a:ext cx="47115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ИНОВАТИВНАТА ОБРАЗОВАТЕЛНА СРЕДА ПРЕЗ ПРИЗМАТА НА ЕМОЦИОНАЛНАТА ИНТЕЛИГЕНТНОСТ И ИЗКУСТВЕНИЯ ИНТЕЛЕКТ</a:t>
            </a:r>
            <a:endParaRPr lang="bg-BG" b="1" dirty="0"/>
          </a:p>
        </p:txBody>
      </p:sp>
      <p:sp>
        <p:nvSpPr>
          <p:cNvPr id="16" name="Правоъгълник 15"/>
          <p:cNvSpPr/>
          <p:nvPr/>
        </p:nvSpPr>
        <p:spPr>
          <a:xfrm>
            <a:off x="-2" y="4723887"/>
            <a:ext cx="52058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ТРЕТИ                                            </a:t>
            </a:r>
          </a:p>
          <a:p>
            <a:pPr algn="ctr"/>
            <a:r>
              <a:rPr lang="ru-RU" sz="1400" dirty="0" smtClean="0"/>
              <a:t>МЕЖДУНАРОДЕН </a:t>
            </a:r>
            <a:r>
              <a:rPr lang="ru-RU" sz="1400" dirty="0"/>
              <a:t>ОБРАЗОВАТЕЛЕН ФОРУМ </a:t>
            </a:r>
            <a:r>
              <a:rPr lang="ru-RU" sz="1400" dirty="0" smtClean="0"/>
              <a:t>                                   </a:t>
            </a:r>
            <a:endParaRPr lang="ru-RU" sz="1400" dirty="0"/>
          </a:p>
          <a:p>
            <a:pPr algn="ctr"/>
            <a:r>
              <a:rPr lang="ru-RU" sz="1400" dirty="0"/>
              <a:t>ВАРНА 2023 </a:t>
            </a:r>
            <a:endParaRPr lang="bg-BG" sz="1400" dirty="0"/>
          </a:p>
        </p:txBody>
      </p:sp>
      <p:sp>
        <p:nvSpPr>
          <p:cNvPr id="17" name="Правоъгълник 16"/>
          <p:cNvSpPr/>
          <p:nvPr/>
        </p:nvSpPr>
        <p:spPr>
          <a:xfrm>
            <a:off x="5862138" y="4523832"/>
            <a:ext cx="52956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Анна Чернева Константинова</a:t>
            </a:r>
          </a:p>
          <a:p>
            <a:r>
              <a:rPr lang="ru-RU" sz="1600" dirty="0" smtClean="0"/>
              <a:t>Директор </a:t>
            </a:r>
            <a:endParaRPr lang="en-US" sz="1600" dirty="0" smtClean="0"/>
          </a:p>
          <a:p>
            <a:r>
              <a:rPr lang="ru-RU" sz="1600" dirty="0" smtClean="0"/>
              <a:t>ДГ №44 „Валентина Терешкова“</a:t>
            </a:r>
            <a:endParaRPr lang="en-US" sz="1600" dirty="0" smtClean="0"/>
          </a:p>
          <a:p>
            <a:r>
              <a:rPr lang="ru-RU" sz="1600" dirty="0" smtClean="0"/>
              <a:t>България, Варна</a:t>
            </a:r>
            <a:endParaRPr lang="ru-RU" sz="1600" dirty="0"/>
          </a:p>
        </p:txBody>
      </p:sp>
      <p:pic>
        <p:nvPicPr>
          <p:cNvPr id="1026" name="Picture 2" descr="C:\Users\Fujitsu\Desktop\konferenciq_2023\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790" y="4646273"/>
            <a:ext cx="893892" cy="89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ujitsu\Desktop\konferenciq_2023\img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092" y="4594030"/>
            <a:ext cx="1009535" cy="99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ujitsu\Desktop\konferenciq_2023\Без име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567" y="617571"/>
            <a:ext cx="1828800" cy="13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33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5" descr="C:\Users\Fujitsu\Desktop\konferenciq_2023\ABV_Attachments - 2023-08-01T124435.322\314370910_8632452253461865_98018502121166276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239" y="260087"/>
            <a:ext cx="3829050" cy="28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5140" y="375414"/>
            <a:ext cx="3357380" cy="2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Fujitsu\Desktop\konferenciq_2023\ABV_Attachments - 2023-08-01T124435.322\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478" y="3517038"/>
            <a:ext cx="3565892" cy="316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Fujitsu\Desktop\konferenciq_2023\ABV_Attachments - 2023-08-01T124435.322\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661" y="3551442"/>
            <a:ext cx="3788101" cy="284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-171452" y="842864"/>
            <a:ext cx="2881981" cy="1876270"/>
            <a:chOff x="787669" y="1174359"/>
            <a:chExt cx="2928133" cy="1876270"/>
          </a:xfrm>
        </p:grpSpPr>
        <p:grpSp>
          <p:nvGrpSpPr>
            <p:cNvPr id="14" name="Group 13"/>
            <p:cNvGrpSpPr/>
            <p:nvPr/>
          </p:nvGrpSpPr>
          <p:grpSpPr>
            <a:xfrm rot="10800000" flipH="1">
              <a:off x="787669" y="1258833"/>
              <a:ext cx="2928133" cy="1791796"/>
              <a:chOff x="8272554" y="718777"/>
              <a:chExt cx="3184711" cy="1741715"/>
            </a:xfrm>
          </p:grpSpPr>
          <p:sp>
            <p:nvSpPr>
              <p:cNvPr id="18" name="Rectangle 17"/>
              <p:cNvSpPr/>
              <p:nvPr/>
            </p:nvSpPr>
            <p:spPr>
              <a:xfrm rot="10800000">
                <a:off x="8272554" y="718778"/>
                <a:ext cx="2974556" cy="174171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0800000">
                <a:off x="11247118" y="718777"/>
                <a:ext cx="210147" cy="174171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 flipH="1">
              <a:off x="1096322" y="1174359"/>
              <a:ext cx="2619480" cy="785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bg-BG" sz="1600" dirty="0" smtClean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„Нарисувай усмивка“</a:t>
              </a:r>
            </a:p>
            <a:p>
              <a:pPr algn="ctr">
                <a:lnSpc>
                  <a:spcPct val="150000"/>
                </a:lnSpc>
              </a:pPr>
              <a:r>
                <a:rPr lang="bg-BG" sz="1600" dirty="0" smtClean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„Модерната кукла“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-133584" y="3983467"/>
            <a:ext cx="2791451" cy="1791796"/>
            <a:chOff x="640502" y="1258833"/>
            <a:chExt cx="3075300" cy="1791796"/>
          </a:xfrm>
        </p:grpSpPr>
        <p:grpSp>
          <p:nvGrpSpPr>
            <p:cNvPr id="35" name="Group 34"/>
            <p:cNvGrpSpPr/>
            <p:nvPr/>
          </p:nvGrpSpPr>
          <p:grpSpPr>
            <a:xfrm rot="10800000" flipH="1">
              <a:off x="787669" y="1258833"/>
              <a:ext cx="2928133" cy="1791796"/>
              <a:chOff x="8272554" y="718777"/>
              <a:chExt cx="3184711" cy="1741715"/>
            </a:xfrm>
          </p:grpSpPr>
          <p:sp>
            <p:nvSpPr>
              <p:cNvPr id="39" name="Rectangle 38"/>
              <p:cNvSpPr/>
              <p:nvPr/>
            </p:nvSpPr>
            <p:spPr>
              <a:xfrm rot="10800000">
                <a:off x="8272554" y="718778"/>
                <a:ext cx="2974556" cy="174171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10800000">
                <a:off x="11247118" y="718777"/>
                <a:ext cx="210147" cy="174171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 flipH="1">
              <a:off x="640502" y="1258835"/>
              <a:ext cx="29238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g-BG" sz="1600" dirty="0" smtClean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„Код есен“</a:t>
              </a:r>
            </a:p>
            <a:p>
              <a:pPr algn="r"/>
              <a:r>
                <a:rPr lang="bg-BG" sz="1600" dirty="0" smtClean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„За принцове и принцеси“</a:t>
              </a:r>
            </a:p>
            <a:p>
              <a:pPr algn="r">
                <a:lnSpc>
                  <a:spcPct val="150000"/>
                </a:lnSpc>
              </a:pPr>
              <a:endParaRPr lang="en-US" sz="1600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32" name="Group 33"/>
          <p:cNvGrpSpPr/>
          <p:nvPr/>
        </p:nvGrpSpPr>
        <p:grpSpPr>
          <a:xfrm>
            <a:off x="6090467" y="3878782"/>
            <a:ext cx="2942228" cy="1800349"/>
            <a:chOff x="449274" y="1250280"/>
            <a:chExt cx="3266528" cy="1800349"/>
          </a:xfrm>
        </p:grpSpPr>
        <p:grpSp>
          <p:nvGrpSpPr>
            <p:cNvPr id="41" name="Group 34"/>
            <p:cNvGrpSpPr/>
            <p:nvPr/>
          </p:nvGrpSpPr>
          <p:grpSpPr>
            <a:xfrm rot="10800000" flipH="1">
              <a:off x="787669" y="1258833"/>
              <a:ext cx="2928133" cy="1791796"/>
              <a:chOff x="8272554" y="718777"/>
              <a:chExt cx="3184711" cy="1741715"/>
            </a:xfrm>
          </p:grpSpPr>
          <p:sp>
            <p:nvSpPr>
              <p:cNvPr id="45" name="Rectangle 38"/>
              <p:cNvSpPr/>
              <p:nvPr/>
            </p:nvSpPr>
            <p:spPr>
              <a:xfrm rot="10800000">
                <a:off x="8272554" y="718778"/>
                <a:ext cx="2974556" cy="174171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Rectangle 39"/>
              <p:cNvSpPr/>
              <p:nvPr/>
            </p:nvSpPr>
            <p:spPr>
              <a:xfrm rot="10800000">
                <a:off x="11247118" y="718777"/>
                <a:ext cx="210147" cy="174171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3" name="TextBox 36"/>
            <p:cNvSpPr txBox="1"/>
            <p:nvPr/>
          </p:nvSpPr>
          <p:spPr>
            <a:xfrm flipH="1">
              <a:off x="449274" y="1250280"/>
              <a:ext cx="30594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g-BG" sz="1600" dirty="0" smtClean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„Природата пее“</a:t>
              </a:r>
            </a:p>
            <a:p>
              <a:pPr algn="r"/>
              <a:r>
                <a:rPr lang="bg-BG" sz="1600" dirty="0" smtClean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„Чудните звуци от природата“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25" name="Group 32"/>
          <p:cNvGrpSpPr/>
          <p:nvPr/>
        </p:nvGrpSpPr>
        <p:grpSpPr>
          <a:xfrm>
            <a:off x="5569901" y="797210"/>
            <a:ext cx="3398507" cy="1794670"/>
            <a:chOff x="-54370" y="1255959"/>
            <a:chExt cx="3770172" cy="1794670"/>
          </a:xfrm>
        </p:grpSpPr>
        <p:grpSp>
          <p:nvGrpSpPr>
            <p:cNvPr id="26" name="Group 13"/>
            <p:cNvGrpSpPr/>
            <p:nvPr/>
          </p:nvGrpSpPr>
          <p:grpSpPr>
            <a:xfrm rot="10800000" flipH="1">
              <a:off x="787669" y="1258833"/>
              <a:ext cx="2928133" cy="1791796"/>
              <a:chOff x="8272554" y="718777"/>
              <a:chExt cx="3184711" cy="1741715"/>
            </a:xfrm>
          </p:grpSpPr>
          <p:sp>
            <p:nvSpPr>
              <p:cNvPr id="31" name="Rectangle 18"/>
              <p:cNvSpPr/>
              <p:nvPr/>
            </p:nvSpPr>
            <p:spPr>
              <a:xfrm rot="10800000">
                <a:off x="11247118" y="718777"/>
                <a:ext cx="210147" cy="174171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17"/>
              <p:cNvSpPr/>
              <p:nvPr/>
            </p:nvSpPr>
            <p:spPr>
              <a:xfrm rot="10800000">
                <a:off x="8272554" y="718778"/>
                <a:ext cx="2974556" cy="174171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8" name="TextBox 15"/>
            <p:cNvSpPr txBox="1"/>
            <p:nvPr/>
          </p:nvSpPr>
          <p:spPr>
            <a:xfrm flipH="1">
              <a:off x="-54370" y="1255959"/>
              <a:ext cx="36225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g-BG" sz="1600" dirty="0" smtClean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„Шарено дърво“</a:t>
              </a:r>
            </a:p>
            <a:p>
              <a:pPr algn="r"/>
              <a:r>
                <a:rPr lang="bg-BG" sz="1600" dirty="0" smtClean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„Облачето плаче“</a:t>
              </a:r>
            </a:p>
            <a:p>
              <a:pPr algn="r"/>
              <a:r>
                <a:rPr lang="bg-BG" sz="1400" dirty="0" smtClean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„Запечатай багрите в гривна“</a:t>
              </a:r>
              <a:endParaRPr lang="en-US" sz="1400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</p:grpSp>
      <p:pic>
        <p:nvPicPr>
          <p:cNvPr id="1026" name="Picture 2" descr="C:\Users\Fujitsu\Desktop\konferenciq_2023\programa\img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67" y="1695981"/>
            <a:ext cx="1568743" cy="882190"/>
          </a:xfrm>
          <a:prstGeom prst="rect">
            <a:avLst/>
          </a:prstGeom>
          <a:noFill/>
          <a:effectLst>
            <a:glow rad="127000">
              <a:schemeClr val="bg1">
                <a:alpha val="40000"/>
              </a:schemeClr>
            </a:glow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ujitsu\Desktop\konferenciq_2023\Dia da árvore - educação infantil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522" y="1628207"/>
            <a:ext cx="1428750" cy="902427"/>
          </a:xfrm>
          <a:prstGeom prst="rect">
            <a:avLst/>
          </a:prstGeom>
          <a:noFill/>
          <a:effectLst>
            <a:glow rad="190500">
              <a:schemeClr val="bg1"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ujitsu\Desktop\konferenciq_2023\programa\img2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4848" y="4436848"/>
            <a:ext cx="991308" cy="1493257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ujitsu\Desktop\konferenciq_2023\programa\img2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4783233"/>
            <a:ext cx="1427162" cy="801688"/>
          </a:xfrm>
          <a:prstGeom prst="rect">
            <a:avLst/>
          </a:prstGeom>
          <a:noFill/>
          <a:effectLst>
            <a:glow rad="127000">
              <a:schemeClr val="bg1">
                <a:alpha val="34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50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Fujitsu\Desktop\konferenciq_2023\ABV_Attachments - 2023-08-01T124435.322\1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484" y="614705"/>
            <a:ext cx="3457820" cy="259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Fujitsu\Desktop\konferenciq_2023\ABV_Attachments - 2023-08-01T124435.322\13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398" y="3576412"/>
            <a:ext cx="3472801" cy="253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Fujitsu\Desktop\konferenciq_2023\ABV_Attachments - 2023-08-01T124435.322\13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406" y="652583"/>
            <a:ext cx="3920469" cy="240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Fujitsu\Desktop\konferenciq_2023\ABV_Attachments - 2023-08-01T124435.322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484" y="3576413"/>
            <a:ext cx="3457820" cy="259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0" y="2463229"/>
            <a:ext cx="2657867" cy="1791796"/>
            <a:chOff x="787669" y="1258833"/>
            <a:chExt cx="2928133" cy="1791796"/>
          </a:xfrm>
        </p:grpSpPr>
        <p:grpSp>
          <p:nvGrpSpPr>
            <p:cNvPr id="35" name="Group 34"/>
            <p:cNvGrpSpPr/>
            <p:nvPr/>
          </p:nvGrpSpPr>
          <p:grpSpPr>
            <a:xfrm rot="10800000" flipH="1">
              <a:off x="787669" y="1258833"/>
              <a:ext cx="2928133" cy="1791796"/>
              <a:chOff x="8272554" y="718777"/>
              <a:chExt cx="3184711" cy="1741715"/>
            </a:xfrm>
          </p:grpSpPr>
          <p:sp>
            <p:nvSpPr>
              <p:cNvPr id="39" name="Rectangle 38"/>
              <p:cNvSpPr/>
              <p:nvPr/>
            </p:nvSpPr>
            <p:spPr>
              <a:xfrm rot="10800000">
                <a:off x="8272554" y="718778"/>
                <a:ext cx="2974556" cy="174171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10800000">
                <a:off x="11247118" y="718777"/>
                <a:ext cx="210147" cy="174171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 flipH="1">
              <a:off x="933028" y="1258833"/>
              <a:ext cx="26861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g-BG" sz="1600" dirty="0" smtClean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„Подскачащи </a:t>
              </a:r>
              <a:r>
                <a:rPr lang="bg-BG" sz="1600" dirty="0" smtClean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бобчета</a:t>
              </a:r>
              <a:r>
                <a:rPr lang="bg-BG" sz="1600" dirty="0" smtClean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“</a:t>
              </a:r>
            </a:p>
            <a:p>
              <a:pPr algn="r"/>
              <a:r>
                <a:rPr lang="bg-BG" sz="1600" dirty="0" smtClean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„Листопад в бурканче“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25" name="Group 32"/>
          <p:cNvGrpSpPr/>
          <p:nvPr/>
        </p:nvGrpSpPr>
        <p:grpSpPr>
          <a:xfrm>
            <a:off x="6330098" y="2439274"/>
            <a:ext cx="2639477" cy="1815750"/>
            <a:chOff x="787669" y="1234879"/>
            <a:chExt cx="2928133" cy="1815750"/>
          </a:xfrm>
        </p:grpSpPr>
        <p:grpSp>
          <p:nvGrpSpPr>
            <p:cNvPr id="26" name="Group 13"/>
            <p:cNvGrpSpPr/>
            <p:nvPr/>
          </p:nvGrpSpPr>
          <p:grpSpPr>
            <a:xfrm rot="10800000" flipH="1">
              <a:off x="787669" y="1258833"/>
              <a:ext cx="2928133" cy="1791796"/>
              <a:chOff x="8272554" y="718777"/>
              <a:chExt cx="3184711" cy="1741715"/>
            </a:xfrm>
          </p:grpSpPr>
          <p:sp>
            <p:nvSpPr>
              <p:cNvPr id="31" name="Rectangle 18"/>
              <p:cNvSpPr/>
              <p:nvPr/>
            </p:nvSpPr>
            <p:spPr>
              <a:xfrm rot="10800000">
                <a:off x="11247118" y="718777"/>
                <a:ext cx="210147" cy="174171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17"/>
              <p:cNvSpPr/>
              <p:nvPr/>
            </p:nvSpPr>
            <p:spPr>
              <a:xfrm rot="10800000">
                <a:off x="8272554" y="718778"/>
                <a:ext cx="2974556" cy="174171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8" name="TextBox 15"/>
            <p:cNvSpPr txBox="1"/>
            <p:nvPr/>
          </p:nvSpPr>
          <p:spPr>
            <a:xfrm flipH="1">
              <a:off x="1254983" y="1234879"/>
              <a:ext cx="2329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bg-BG" sz="1600" dirty="0" smtClean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„Бригада Нов град“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</p:grpSp>
      <p:pic>
        <p:nvPicPr>
          <p:cNvPr id="2052" name="Picture 4" descr="C:\Users\Fujitsu\Desktop\konferenciq_2023\a9ea5b8ffa5f1de31dea2017daca776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587" y="3062038"/>
            <a:ext cx="1514475" cy="102875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Fujitsu\Desktop\konferenciq_2023\programa\img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1" y="3062038"/>
            <a:ext cx="1592267" cy="1093899"/>
          </a:xfrm>
          <a:prstGeom prst="rect">
            <a:avLst/>
          </a:prstGeom>
          <a:noFill/>
          <a:effectLst>
            <a:glow rad="101600">
              <a:schemeClr val="bg1">
                <a:alpha val="29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37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0" name="Rectangle 19"/>
          <p:cNvSpPr/>
          <p:nvPr/>
        </p:nvSpPr>
        <p:spPr>
          <a:xfrm>
            <a:off x="4294415" y="1291771"/>
            <a:ext cx="2261418" cy="533401"/>
          </a:xfrm>
          <a:prstGeom prst="rect">
            <a:avLst/>
          </a:prstGeom>
          <a:solidFill>
            <a:schemeClr val="accent4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>
                <a:latin typeface="+mj-lt"/>
              </a:rPr>
              <a:t>СПОДЕЛЕНО УЧЕНЕ</a:t>
            </a:r>
            <a:endParaRPr lang="en-US" sz="1400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68906" y="5052110"/>
            <a:ext cx="2261418" cy="533401"/>
          </a:xfrm>
          <a:prstGeom prst="rect">
            <a:avLst/>
          </a:prstGeom>
          <a:solidFill>
            <a:schemeClr val="accent4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>
                <a:latin typeface="+mj-lt"/>
              </a:rPr>
              <a:t>ОБОГАТЕНИ</a:t>
            </a:r>
            <a:endParaRPr lang="en-US" sz="1400" dirty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043393" y="1292088"/>
            <a:ext cx="2261418" cy="533401"/>
          </a:xfrm>
          <a:prstGeom prst="rect">
            <a:avLst/>
          </a:prstGeom>
          <a:solidFill>
            <a:schemeClr val="accent4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>
                <a:latin typeface="+mj-lt"/>
              </a:rPr>
              <a:t>ПРЕДЛАГА</a:t>
            </a:r>
            <a:endParaRPr lang="en-US" sz="1400" dirty="0">
              <a:latin typeface="+mj-lt"/>
            </a:endParaRPr>
          </a:p>
        </p:txBody>
      </p:sp>
      <p:sp>
        <p:nvSpPr>
          <p:cNvPr id="11" name="Правоъгълник 10"/>
          <p:cNvSpPr/>
          <p:nvPr/>
        </p:nvSpPr>
        <p:spPr>
          <a:xfrm>
            <a:off x="4600575" y="2129934"/>
            <a:ext cx="1676400" cy="3118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5" name="Правоъгълник 14"/>
          <p:cNvSpPr/>
          <p:nvPr/>
        </p:nvSpPr>
        <p:spPr>
          <a:xfrm>
            <a:off x="6961415" y="1669778"/>
            <a:ext cx="1676400" cy="3118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6" name="Правоъгълник 15"/>
          <p:cNvSpPr/>
          <p:nvPr/>
        </p:nvSpPr>
        <p:spPr>
          <a:xfrm>
            <a:off x="9335902" y="2129934"/>
            <a:ext cx="1676400" cy="3118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2" name="Текстово поле 11"/>
          <p:cNvSpPr txBox="1"/>
          <p:nvPr/>
        </p:nvSpPr>
        <p:spPr>
          <a:xfrm>
            <a:off x="4672648" y="2624797"/>
            <a:ext cx="16043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Усещане за общност, сближаване, </a:t>
            </a:r>
            <a:r>
              <a:rPr lang="bg-BG" dirty="0" smtClean="0"/>
              <a:t>екипност</a:t>
            </a:r>
            <a:r>
              <a:rPr lang="bg-BG" dirty="0" smtClean="0"/>
              <a:t>, позитивна комуникация и доверие.</a:t>
            </a:r>
            <a:endParaRPr lang="bg-BG" dirty="0"/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6961415" y="1943100"/>
            <a:ext cx="16764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700" dirty="0" smtClean="0">
                <a:latin typeface="Verdana" pitchFamily="34" charset="0"/>
                <a:ea typeface="Verdana" pitchFamily="34" charset="0"/>
              </a:rPr>
              <a:t>Представи на родителите за съвременния начин на преподаване</a:t>
            </a:r>
          </a:p>
          <a:p>
            <a:r>
              <a:rPr lang="bg-BG" sz="1700" dirty="0" smtClean="0">
                <a:latin typeface="Verdana" pitchFamily="34" charset="0"/>
                <a:ea typeface="Verdana" pitchFamily="34" charset="0"/>
              </a:rPr>
              <a:t>и учене в детската градина</a:t>
            </a:r>
            <a:endParaRPr lang="bg-BG" sz="17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4" name="Текстово поле 13"/>
          <p:cNvSpPr txBox="1"/>
          <p:nvPr/>
        </p:nvSpPr>
        <p:spPr>
          <a:xfrm>
            <a:off x="9335902" y="2673441"/>
            <a:ext cx="1676401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700" dirty="0"/>
              <a:t>Н</a:t>
            </a:r>
            <a:r>
              <a:rPr lang="bg-BG" sz="1700" dirty="0" smtClean="0"/>
              <a:t>ови идеи</a:t>
            </a:r>
          </a:p>
          <a:p>
            <a:r>
              <a:rPr lang="bg-BG" sz="1700" dirty="0" smtClean="0"/>
              <a:t>за </a:t>
            </a:r>
            <a:r>
              <a:rPr lang="bg-BG" sz="1700" dirty="0"/>
              <a:t>съвместни </a:t>
            </a:r>
            <a:r>
              <a:rPr lang="bg-BG" sz="1700" dirty="0" smtClean="0"/>
              <a:t>игри и занимания</a:t>
            </a:r>
          </a:p>
          <a:p>
            <a:r>
              <a:rPr lang="bg-BG" sz="1700" dirty="0" smtClean="0"/>
              <a:t>у дома и</a:t>
            </a:r>
          </a:p>
          <a:p>
            <a:r>
              <a:rPr lang="bg-BG" sz="1700" dirty="0" smtClean="0"/>
              <a:t>сред </a:t>
            </a:r>
            <a:r>
              <a:rPr lang="bg-BG" sz="1700" dirty="0"/>
              <a:t>природата</a:t>
            </a:r>
          </a:p>
        </p:txBody>
      </p:sp>
      <p:pic>
        <p:nvPicPr>
          <p:cNvPr id="21" name="Picture 2" descr="C:\Users\Fujitsu\Desktop\konferenciq_2023\ICONO_PAGADURI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81" y="278911"/>
            <a:ext cx="1013177" cy="101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4"/>
          <p:cNvGrpSpPr/>
          <p:nvPr/>
        </p:nvGrpSpPr>
        <p:grpSpPr>
          <a:xfrm>
            <a:off x="850381" y="1291771"/>
            <a:ext cx="4191062" cy="1241604"/>
            <a:chOff x="4216338" y="369520"/>
            <a:chExt cx="4191062" cy="1241604"/>
          </a:xfrm>
        </p:grpSpPr>
        <p:sp>
          <p:nvSpPr>
            <p:cNvPr id="25" name="TextBox 5"/>
            <p:cNvSpPr txBox="1"/>
            <p:nvPr/>
          </p:nvSpPr>
          <p:spPr>
            <a:xfrm flipH="1">
              <a:off x="4216338" y="903238"/>
              <a:ext cx="41910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4000" b="1" dirty="0" smtClean="0">
                  <a:latin typeface="+mj-lt"/>
                </a:rPr>
                <a:t>ИЗВОДИ</a:t>
              </a:r>
              <a:endParaRPr lang="en-US" sz="4400" b="1" dirty="0">
                <a:latin typeface="+mj-lt"/>
              </a:endParaRPr>
            </a:p>
          </p:txBody>
        </p:sp>
        <p:grpSp>
          <p:nvGrpSpPr>
            <p:cNvPr id="26" name="Group 6"/>
            <p:cNvGrpSpPr/>
            <p:nvPr/>
          </p:nvGrpSpPr>
          <p:grpSpPr>
            <a:xfrm>
              <a:off x="4343338" y="369520"/>
              <a:ext cx="2335595" cy="304763"/>
              <a:chOff x="6461698" y="926918"/>
              <a:chExt cx="2335595" cy="304763"/>
            </a:xfrm>
          </p:grpSpPr>
          <p:cxnSp>
            <p:nvCxnSpPr>
              <p:cNvPr id="27" name="Straight Connector 7"/>
              <p:cNvCxnSpPr/>
              <p:nvPr/>
            </p:nvCxnSpPr>
            <p:spPr>
              <a:xfrm>
                <a:off x="6461698" y="1114425"/>
                <a:ext cx="722533" cy="0"/>
              </a:xfrm>
              <a:prstGeom prst="line">
                <a:avLst/>
              </a:prstGeom>
              <a:ln w="5715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8"/>
              <p:cNvSpPr txBox="1"/>
              <p:nvPr/>
            </p:nvSpPr>
            <p:spPr>
              <a:xfrm flipH="1">
                <a:off x="7366576" y="926918"/>
                <a:ext cx="1430717" cy="304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bg-BG" sz="105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ЗА РОДИТЕЛИТЕ</a:t>
                </a:r>
                <a:endPara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29" name="TextBox 9"/>
          <p:cNvSpPr txBox="1"/>
          <p:nvPr/>
        </p:nvSpPr>
        <p:spPr>
          <a:xfrm flipH="1">
            <a:off x="850381" y="2954891"/>
            <a:ext cx="28262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Класна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стая на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открито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е успешен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модел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провеждане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на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дейности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децата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семействата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им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извън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детската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градина.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Многобройни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ползи за всяка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една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от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страните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bg-BG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деца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родители,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учители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67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5" name="Group 4"/>
          <p:cNvGrpSpPr/>
          <p:nvPr/>
        </p:nvGrpSpPr>
        <p:grpSpPr>
          <a:xfrm>
            <a:off x="850381" y="1291771"/>
            <a:ext cx="4191062" cy="1241604"/>
            <a:chOff x="4216338" y="369520"/>
            <a:chExt cx="4191062" cy="1241604"/>
          </a:xfrm>
        </p:grpSpPr>
        <p:sp>
          <p:nvSpPr>
            <p:cNvPr id="6" name="TextBox 5"/>
            <p:cNvSpPr txBox="1"/>
            <p:nvPr/>
          </p:nvSpPr>
          <p:spPr>
            <a:xfrm flipH="1">
              <a:off x="4216338" y="903238"/>
              <a:ext cx="41910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4000" b="1" dirty="0" smtClean="0">
                  <a:latin typeface="+mj-lt"/>
                </a:rPr>
                <a:t>ИЗВОДИ</a:t>
              </a:r>
              <a:endParaRPr lang="en-US" sz="4400" b="1" dirty="0">
                <a:latin typeface="+mj-lt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343338" y="369520"/>
              <a:ext cx="2335595" cy="304763"/>
              <a:chOff x="6461698" y="926918"/>
              <a:chExt cx="2335595" cy="304763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6461698" y="1114425"/>
                <a:ext cx="722533" cy="0"/>
              </a:xfrm>
              <a:prstGeom prst="line">
                <a:avLst/>
              </a:prstGeom>
              <a:ln w="5715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 flipH="1">
                <a:off x="7366576" y="926918"/>
                <a:ext cx="1430717" cy="304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bg-BG" sz="105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ЗА УЧИТЕЛИТЕ</a:t>
                </a:r>
                <a:endPara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 flipH="1">
            <a:off x="850381" y="2954891"/>
            <a:ext cx="28262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Класна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стая на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открито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е успешен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модел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провеждане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на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дейности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децата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семействата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им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извън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детската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градина.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Многобройни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ползи за всяка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една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от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страните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bg-BG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деца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родители,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учители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94415" y="5065495"/>
            <a:ext cx="2261418" cy="533401"/>
          </a:xfrm>
          <a:prstGeom prst="rect">
            <a:avLst/>
          </a:prstGeom>
          <a:solidFill>
            <a:schemeClr val="accent4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>
                <a:latin typeface="+mj-lt"/>
              </a:rPr>
              <a:t>ТВОРЧЕСКИ  ФОКУС</a:t>
            </a:r>
            <a:endParaRPr lang="en-US" sz="1400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68906" y="1292088"/>
            <a:ext cx="2261418" cy="533401"/>
          </a:xfrm>
          <a:prstGeom prst="rect">
            <a:avLst/>
          </a:prstGeom>
          <a:solidFill>
            <a:schemeClr val="accent4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>
                <a:latin typeface="+mj-lt"/>
              </a:rPr>
              <a:t>УВЕРЕНОСТ</a:t>
            </a:r>
            <a:endParaRPr lang="en-US" sz="1400" dirty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043393" y="5065494"/>
            <a:ext cx="2261418" cy="533401"/>
          </a:xfrm>
          <a:prstGeom prst="rect">
            <a:avLst/>
          </a:prstGeom>
          <a:solidFill>
            <a:schemeClr val="accent4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>
                <a:latin typeface="+mj-lt"/>
              </a:rPr>
              <a:t>НОВИ УМЕНИЯ</a:t>
            </a:r>
            <a:endParaRPr lang="en-US" sz="1400" dirty="0">
              <a:latin typeface="+mj-lt"/>
            </a:endParaRPr>
          </a:p>
        </p:txBody>
      </p:sp>
      <p:sp>
        <p:nvSpPr>
          <p:cNvPr id="11" name="Правоъгълник 10"/>
          <p:cNvSpPr/>
          <p:nvPr/>
        </p:nvSpPr>
        <p:spPr>
          <a:xfrm>
            <a:off x="4600575" y="1596534"/>
            <a:ext cx="1676400" cy="3118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5" name="Правоъгълник 14"/>
          <p:cNvSpPr/>
          <p:nvPr/>
        </p:nvSpPr>
        <p:spPr>
          <a:xfrm>
            <a:off x="6961415" y="2129933"/>
            <a:ext cx="1676400" cy="3118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6" name="Правоъгълник 15"/>
          <p:cNvSpPr/>
          <p:nvPr/>
        </p:nvSpPr>
        <p:spPr>
          <a:xfrm>
            <a:off x="9308729" y="1558788"/>
            <a:ext cx="1676400" cy="3118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2" name="Текстово поле 11"/>
          <p:cNvSpPr txBox="1"/>
          <p:nvPr/>
        </p:nvSpPr>
        <p:spPr>
          <a:xfrm>
            <a:off x="4622960" y="2259781"/>
            <a:ext cx="16043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Обогатяване на лични и </a:t>
            </a:r>
            <a:r>
              <a:rPr lang="bg-BG" dirty="0" smtClean="0"/>
              <a:t>професио-нални</a:t>
            </a:r>
            <a:r>
              <a:rPr lang="bg-BG" dirty="0" smtClean="0"/>
              <a:t> </a:t>
            </a:r>
            <a:r>
              <a:rPr lang="bg-BG" dirty="0" smtClean="0"/>
              <a:t>компетент-ности</a:t>
            </a:r>
            <a:endParaRPr lang="bg-BG" dirty="0"/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6961415" y="2606811"/>
            <a:ext cx="1676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700" dirty="0" smtClean="0">
                <a:latin typeface="Verdana" pitchFamily="34" charset="0"/>
                <a:ea typeface="Verdana" pitchFamily="34" charset="0"/>
              </a:rPr>
              <a:t>Придобива-не на увереност при прилагане на иновативни подходи</a:t>
            </a:r>
            <a:endParaRPr lang="bg-BG" sz="17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4" name="Текстово поле 13"/>
          <p:cNvSpPr txBox="1"/>
          <p:nvPr/>
        </p:nvSpPr>
        <p:spPr>
          <a:xfrm>
            <a:off x="9335902" y="2156156"/>
            <a:ext cx="167640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700" dirty="0" smtClean="0"/>
              <a:t>Усвояване на нови начини за планиране и провеждане на </a:t>
            </a:r>
            <a:r>
              <a:rPr lang="bg-BG" sz="1700" dirty="0" smtClean="0"/>
              <a:t>общностни</a:t>
            </a:r>
            <a:r>
              <a:rPr lang="bg-BG" sz="1700" dirty="0" smtClean="0"/>
              <a:t> събития</a:t>
            </a:r>
            <a:endParaRPr lang="bg-BG" sz="1700" dirty="0"/>
          </a:p>
        </p:txBody>
      </p:sp>
      <p:pic>
        <p:nvPicPr>
          <p:cNvPr id="4102" name="Picture 6" descr="C:\Users\Fujitsu\Desktop\konferenciq_2023\managem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45" y="417554"/>
            <a:ext cx="806801" cy="80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85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947233" y="1056526"/>
            <a:ext cx="2170959" cy="2170959"/>
          </a:xfrm>
        </p:spPr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23108" y="1056526"/>
            <a:ext cx="2170959" cy="2170959"/>
          </a:xfrm>
        </p:spPr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445528" y="3516581"/>
            <a:ext cx="2170959" cy="2170959"/>
          </a:xfrm>
        </p:spPr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47233" y="3502421"/>
            <a:ext cx="2170959" cy="2170959"/>
          </a:xfrm>
        </p:spPr>
      </p:sp>
      <p:grpSp>
        <p:nvGrpSpPr>
          <p:cNvPr id="8" name="Group 7"/>
          <p:cNvGrpSpPr/>
          <p:nvPr/>
        </p:nvGrpSpPr>
        <p:grpSpPr>
          <a:xfrm>
            <a:off x="7116668" y="1201956"/>
            <a:ext cx="3291964" cy="1259042"/>
            <a:chOff x="6652260" y="1173663"/>
            <a:chExt cx="3291964" cy="1259042"/>
          </a:xfrm>
        </p:grpSpPr>
        <p:sp>
          <p:nvSpPr>
            <p:cNvPr id="9" name="TextBox 8"/>
            <p:cNvSpPr txBox="1"/>
            <p:nvPr/>
          </p:nvSpPr>
          <p:spPr>
            <a:xfrm flipH="1">
              <a:off x="6652260" y="1724819"/>
              <a:ext cx="32919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4000" b="1" dirty="0" smtClean="0">
                  <a:latin typeface="+mj-lt"/>
                </a:rPr>
                <a:t>ИЗВОДИ</a:t>
              </a:r>
              <a:endParaRPr lang="en-US" sz="4000" b="1" dirty="0">
                <a:latin typeface="+mj-lt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747448" y="1173663"/>
              <a:ext cx="2903693" cy="304763"/>
              <a:chOff x="6442648" y="926918"/>
              <a:chExt cx="2903693" cy="304763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6442648" y="1114425"/>
                <a:ext cx="722533" cy="0"/>
              </a:xfrm>
              <a:prstGeom prst="line">
                <a:avLst/>
              </a:prstGeom>
              <a:ln w="5715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 flipH="1">
                <a:off x="7347525" y="926918"/>
                <a:ext cx="1998816" cy="304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bg-BG" sz="105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ЗА ДЕЦАТА</a:t>
                </a:r>
                <a:endPara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3423109" y="1050095"/>
            <a:ext cx="2170959" cy="494278"/>
          </a:xfrm>
          <a:prstGeom prst="rect">
            <a:avLst/>
          </a:prstGeom>
          <a:solidFill>
            <a:schemeClr val="accent4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>
                <a:latin typeface="+mj-lt"/>
              </a:rPr>
              <a:t>ДЕЦА</a:t>
            </a:r>
            <a:endParaRPr lang="en-US" sz="1400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48157" y="5210341"/>
            <a:ext cx="2170960" cy="494278"/>
          </a:xfrm>
          <a:prstGeom prst="rect">
            <a:avLst/>
          </a:prstGeom>
          <a:solidFill>
            <a:schemeClr val="accent4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>
                <a:latin typeface="+mj-lt"/>
              </a:rPr>
              <a:t>СПОДЕЛЕНОСТ</a:t>
            </a:r>
            <a:endParaRPr lang="en-US" sz="1400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53133" y="1050095"/>
            <a:ext cx="2170959" cy="508438"/>
          </a:xfrm>
          <a:prstGeom prst="rect">
            <a:avLst/>
          </a:prstGeom>
          <a:solidFill>
            <a:schemeClr val="accent4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>
                <a:latin typeface="+mj-lt"/>
              </a:rPr>
              <a:t>ДЕЦА</a:t>
            </a:r>
            <a:endParaRPr lang="en-US" sz="1400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53134" y="5179102"/>
            <a:ext cx="2170960" cy="508438"/>
          </a:xfrm>
          <a:prstGeom prst="rect">
            <a:avLst/>
          </a:prstGeom>
          <a:solidFill>
            <a:schemeClr val="accent4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400" dirty="0" smtClean="0">
                <a:latin typeface="+mj-lt"/>
              </a:rPr>
              <a:t>ПОДОБРЕНИ УМЕНИЯ</a:t>
            </a:r>
            <a:endParaRPr lang="en-US" sz="1400" dirty="0">
              <a:latin typeface="+mj-lt"/>
            </a:endParaRPr>
          </a:p>
        </p:txBody>
      </p:sp>
      <p:pic>
        <p:nvPicPr>
          <p:cNvPr id="2050" name="Picture 2" descr="C:\Users\Fujitsu\Desktop\konferenciq_2023\dec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414" y="3227485"/>
            <a:ext cx="4186012" cy="227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ово поле 5"/>
          <p:cNvSpPr txBox="1"/>
          <p:nvPr/>
        </p:nvSpPr>
        <p:spPr>
          <a:xfrm>
            <a:off x="1086113" y="1693747"/>
            <a:ext cx="1905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bg-BG" sz="2400" dirty="0" smtClean="0"/>
          </a:p>
          <a:p>
            <a:pPr algn="ctr"/>
            <a:r>
              <a:rPr lang="bg-BG" dirty="0" smtClean="0"/>
              <a:t>Мотивирани и активни</a:t>
            </a:r>
            <a:endParaRPr lang="bg-BG" dirty="0"/>
          </a:p>
          <a:p>
            <a:endParaRPr lang="bg-BG" sz="2400" dirty="0" smtClean="0"/>
          </a:p>
        </p:txBody>
      </p:sp>
      <p:sp>
        <p:nvSpPr>
          <p:cNvPr id="18" name="Текстово поле 17"/>
          <p:cNvSpPr txBox="1"/>
          <p:nvPr/>
        </p:nvSpPr>
        <p:spPr>
          <a:xfrm>
            <a:off x="1086114" y="3615287"/>
            <a:ext cx="1905000" cy="14003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bg-BG" sz="1700" dirty="0" smtClean="0"/>
          </a:p>
          <a:p>
            <a:pPr algn="ctr"/>
            <a:r>
              <a:rPr lang="bg-BG" sz="1700" dirty="0" smtClean="0"/>
              <a:t>Когнитивна, творческа и социална сфера</a:t>
            </a:r>
          </a:p>
          <a:p>
            <a:pPr algn="ctr"/>
            <a:endParaRPr lang="bg-BG" sz="1700" dirty="0" smtClean="0"/>
          </a:p>
        </p:txBody>
      </p:sp>
      <p:sp>
        <p:nvSpPr>
          <p:cNvPr id="19" name="Текстово поле 18"/>
          <p:cNvSpPr txBox="1"/>
          <p:nvPr/>
        </p:nvSpPr>
        <p:spPr>
          <a:xfrm>
            <a:off x="3581137" y="3634050"/>
            <a:ext cx="1905000" cy="14003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bg-BG" sz="1700" dirty="0" smtClean="0"/>
          </a:p>
          <a:p>
            <a:pPr algn="ctr"/>
            <a:r>
              <a:rPr lang="bg-BG" sz="1700" dirty="0" smtClean="0"/>
              <a:t>Радост от ученето заедно с мама и татко</a:t>
            </a:r>
          </a:p>
          <a:p>
            <a:endParaRPr lang="bg-BG" sz="1700" dirty="0" smtClean="0"/>
          </a:p>
        </p:txBody>
      </p:sp>
      <p:sp>
        <p:nvSpPr>
          <p:cNvPr id="20" name="Текстово поле 19"/>
          <p:cNvSpPr txBox="1"/>
          <p:nvPr/>
        </p:nvSpPr>
        <p:spPr>
          <a:xfrm>
            <a:off x="3549933" y="1673069"/>
            <a:ext cx="1905000" cy="14311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bg-BG" dirty="0" smtClean="0"/>
          </a:p>
          <a:p>
            <a:pPr algn="ctr"/>
            <a:r>
              <a:rPr lang="bg-BG" sz="1700" dirty="0" smtClean="0"/>
              <a:t>Сетивна и емоционална удовлетвореност</a:t>
            </a:r>
            <a:endParaRPr lang="bg-BG" sz="1700" dirty="0"/>
          </a:p>
          <a:p>
            <a:endParaRPr lang="bg-BG" dirty="0" smtClean="0"/>
          </a:p>
        </p:txBody>
      </p:sp>
      <p:sp>
        <p:nvSpPr>
          <p:cNvPr id="13" name="Правоъгълник 12"/>
          <p:cNvSpPr/>
          <p:nvPr/>
        </p:nvSpPr>
        <p:spPr>
          <a:xfrm>
            <a:off x="5908129" y="1"/>
            <a:ext cx="711746" cy="6858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0363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13602" y="4057650"/>
            <a:ext cx="7035986" cy="1676400"/>
            <a:chOff x="-2988605" y="-2745385"/>
            <a:chExt cx="6530467" cy="1943590"/>
          </a:xfrm>
        </p:grpSpPr>
        <p:sp>
          <p:nvSpPr>
            <p:cNvPr id="6" name="Rectangle 5"/>
            <p:cNvSpPr/>
            <p:nvPr/>
          </p:nvSpPr>
          <p:spPr>
            <a:xfrm rot="10800000">
              <a:off x="-2594436" y="-2745385"/>
              <a:ext cx="6136298" cy="1866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 rot="10800000">
              <a:off x="-2988605" y="-2668695"/>
              <a:ext cx="394171" cy="18669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1" y="3053332"/>
            <a:ext cx="6026504" cy="35164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8019471" y="541290"/>
            <a:ext cx="3938679" cy="1440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g-BG" sz="12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</a:rPr>
              <a:t>Класна стая на открито е ефективен начин за ползотворно сътрудничество с родителите.Това е вълнуващо преживяване на споделена емоция, радост и партньорство между всички участници.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02959" y="521200"/>
            <a:ext cx="7973579" cy="1460100"/>
            <a:chOff x="4216338" y="766577"/>
            <a:chExt cx="4191062" cy="1460100"/>
          </a:xfrm>
        </p:grpSpPr>
        <p:sp>
          <p:nvSpPr>
            <p:cNvPr id="11" name="TextBox 10"/>
            <p:cNvSpPr txBox="1"/>
            <p:nvPr/>
          </p:nvSpPr>
          <p:spPr>
            <a:xfrm flipH="1">
              <a:off x="4216338" y="903238"/>
              <a:ext cx="419106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4000" b="1" dirty="0" smtClean="0">
                  <a:latin typeface="+mj-lt"/>
                </a:rPr>
                <a:t>ЗАЩО ДА ОПИТАТЕ И ВИЕ ТАЗИ ПРАКТИКА</a:t>
              </a:r>
              <a:endParaRPr lang="en-US" sz="4000" b="1" dirty="0">
                <a:latin typeface="+mj-lt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250995" y="766577"/>
              <a:ext cx="722533" cy="0"/>
            </a:xfrm>
            <a:prstGeom prst="line">
              <a:avLst/>
            </a:prstGeom>
            <a:ln w="5715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 descr="C:\Users\Fujitsu\Desktop\konferenciq_2023\d51beb68d0a5693d233ce270f84c38b3aaaaa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90" y="3233875"/>
            <a:ext cx="4630596" cy="290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9"/>
          <p:cNvSpPr txBox="1"/>
          <p:nvPr/>
        </p:nvSpPr>
        <p:spPr>
          <a:xfrm flipH="1">
            <a:off x="903365" y="3379634"/>
            <a:ext cx="478137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u="sng" dirty="0">
                <a:hlinkClick r:id="rId4"/>
              </a:rPr>
              <a:t>https://www.youtube.com/watch?v=U2aDG0iJLuE</a:t>
            </a:r>
            <a:endParaRPr lang="bg-BG" sz="1600" dirty="0"/>
          </a:p>
          <a:p>
            <a:endParaRPr lang="en-US" sz="1600" u="sng" dirty="0" smtClean="0">
              <a:hlinkClick r:id="rId5"/>
            </a:endParaRPr>
          </a:p>
          <a:p>
            <a:r>
              <a:rPr lang="en-US" sz="1600" u="sng" dirty="0" smtClean="0">
                <a:hlinkClick r:id="rId5"/>
              </a:rPr>
              <a:t>https</a:t>
            </a:r>
            <a:r>
              <a:rPr lang="en-US" sz="1600" u="sng" dirty="0">
                <a:hlinkClick r:id="rId5"/>
              </a:rPr>
              <a:t>://</a:t>
            </a:r>
            <a:r>
              <a:rPr lang="en-US" sz="1600" u="sng" dirty="0" smtClean="0">
                <a:hlinkClick r:id="rId5"/>
              </a:rPr>
              <a:t>www.youtube.com/watch?v=b0TyZc6JhHc</a:t>
            </a:r>
            <a:endParaRPr lang="bg-BG" sz="1600" dirty="0"/>
          </a:p>
        </p:txBody>
      </p:sp>
      <p:sp>
        <p:nvSpPr>
          <p:cNvPr id="15" name="Правоъгълник 14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bg-BG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Правоъгълник 18"/>
          <p:cNvSpPr/>
          <p:nvPr/>
        </p:nvSpPr>
        <p:spPr>
          <a:xfrm>
            <a:off x="7122601" y="4211401"/>
            <a:ext cx="309027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Благодаря</a:t>
            </a:r>
          </a:p>
          <a:p>
            <a:pPr algn="ctr"/>
            <a:r>
              <a:rPr lang="bg-BG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вниманието!</a:t>
            </a:r>
            <a:endParaRPr lang="bg-BG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101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802510" y="1389463"/>
            <a:ext cx="3850770" cy="3727316"/>
            <a:chOff x="883348" y="1389461"/>
            <a:chExt cx="3850770" cy="3727316"/>
          </a:xfrm>
        </p:grpSpPr>
        <p:sp>
          <p:nvSpPr>
            <p:cNvPr id="23" name="TextBox 22"/>
            <p:cNvSpPr txBox="1"/>
            <p:nvPr/>
          </p:nvSpPr>
          <p:spPr>
            <a:xfrm flipH="1">
              <a:off x="976148" y="3085452"/>
              <a:ext cx="3291964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bg-BG" sz="1200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just">
                <a:lnSpc>
                  <a:spcPct val="150000"/>
                </a:lnSpc>
              </a:pPr>
              <a:r>
                <a:rPr lang="bg-BG" sz="1200" dirty="0" smtClean="0">
                  <a:solidFill>
                    <a:srgbClr val="0070C0"/>
                  </a:solidFill>
                </a:rPr>
                <a:t>Нуждата   от   </a:t>
              </a:r>
              <a:r>
                <a:rPr lang="bg-BG" sz="1200" dirty="0">
                  <a:solidFill>
                    <a:srgbClr val="0070C0"/>
                  </a:solidFill>
                </a:rPr>
                <a:t>присъствие, </a:t>
              </a:r>
              <a:r>
                <a:rPr lang="bg-BG" sz="1200" dirty="0" smtClean="0">
                  <a:solidFill>
                    <a:srgbClr val="0070C0"/>
                  </a:solidFill>
                </a:rPr>
                <a:t>  наблюдение </a:t>
              </a:r>
              <a:r>
                <a:rPr lang="bg-BG" sz="1200" dirty="0">
                  <a:solidFill>
                    <a:srgbClr val="0070C0"/>
                  </a:solidFill>
                </a:rPr>
                <a:t>или дейност в естествената природна </a:t>
              </a:r>
              <a:r>
                <a:rPr lang="bg-BG" sz="1200" dirty="0" smtClean="0">
                  <a:solidFill>
                    <a:srgbClr val="0070C0"/>
                  </a:solidFill>
                </a:rPr>
                <a:t>действителност  </a:t>
              </a:r>
              <a:r>
                <a:rPr lang="bg-BG" sz="1200" dirty="0">
                  <a:solidFill>
                    <a:srgbClr val="0070C0"/>
                  </a:solidFill>
                </a:rPr>
                <a:t>или </a:t>
              </a:r>
              <a:r>
                <a:rPr lang="bg-BG" sz="1200" dirty="0" smtClean="0">
                  <a:solidFill>
                    <a:srgbClr val="0070C0"/>
                  </a:solidFill>
                </a:rPr>
                <a:t> друга </a:t>
              </a:r>
              <a:r>
                <a:rPr lang="bg-BG" sz="1200" dirty="0">
                  <a:solidFill>
                    <a:srgbClr val="0070C0"/>
                  </a:solidFill>
                </a:rPr>
                <a:t>външна среда е </a:t>
              </a:r>
              <a:r>
                <a:rPr lang="bg-BG" sz="1200" dirty="0" smtClean="0">
                  <a:solidFill>
                    <a:srgbClr val="0070C0"/>
                  </a:solidFill>
                </a:rPr>
                <a:t>категорична. Ползите </a:t>
              </a:r>
              <a:r>
                <a:rPr lang="bg-BG" sz="1200" dirty="0">
                  <a:solidFill>
                    <a:srgbClr val="0070C0"/>
                  </a:solidFill>
                </a:rPr>
                <a:t>са </a:t>
              </a:r>
              <a:r>
                <a:rPr lang="bg-BG" sz="1200" dirty="0" smtClean="0">
                  <a:solidFill>
                    <a:srgbClr val="0070C0"/>
                  </a:solidFill>
                </a:rPr>
                <a:t> многобройни</a:t>
              </a:r>
              <a:r>
                <a:rPr lang="bg-BG" sz="1200" dirty="0">
                  <a:solidFill>
                    <a:srgbClr val="0070C0"/>
                  </a:solidFill>
                </a:rPr>
                <a:t>, но все още е недостатъчно застъпено в педагогическата практика</a:t>
              </a:r>
              <a:r>
                <a:rPr lang="bg-BG" sz="1200" dirty="0" smtClean="0">
                  <a:solidFill>
                    <a:srgbClr val="0070C0"/>
                  </a:solidFill>
                </a:rPr>
                <a:t>.</a:t>
              </a:r>
              <a:endParaRPr lang="bg-BG" sz="1200" dirty="0">
                <a:solidFill>
                  <a:srgbClr val="0070C0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883348" y="1389461"/>
              <a:ext cx="3850770" cy="1573660"/>
              <a:chOff x="6540500" y="1361170"/>
              <a:chExt cx="3850770" cy="1573660"/>
            </a:xfrm>
          </p:grpSpPr>
          <p:sp>
            <p:nvSpPr>
              <p:cNvPr id="25" name="TextBox 24"/>
              <p:cNvSpPr txBox="1"/>
              <p:nvPr/>
            </p:nvSpPr>
            <p:spPr>
              <a:xfrm flipH="1">
                <a:off x="6540500" y="1734501"/>
                <a:ext cx="385077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sz="3600" b="1" dirty="0">
                    <a:latin typeface="+mj-lt"/>
                  </a:rPr>
                  <a:t>ОБРАЗОВАНИЕ НА ОТКРИТО</a:t>
                </a:r>
                <a:endParaRPr lang="en-US" sz="3600" b="1" dirty="0">
                  <a:latin typeface="+mj-lt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6652260" y="1361170"/>
                <a:ext cx="722533" cy="0"/>
              </a:xfrm>
              <a:prstGeom prst="line">
                <a:avLst/>
              </a:prstGeom>
              <a:ln w="5715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6755004" y="571996"/>
            <a:ext cx="5436996" cy="1741714"/>
          </a:xfrm>
        </p:spPr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053929" y="575808"/>
            <a:ext cx="1741715" cy="1741714"/>
          </a:xfrm>
        </p:spPr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053929" y="2407611"/>
            <a:ext cx="1741715" cy="1741714"/>
          </a:xfrm>
        </p:spPr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765163" y="2407611"/>
            <a:ext cx="5426837" cy="1741714"/>
          </a:xfrm>
        </p:spPr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795643" y="4239414"/>
            <a:ext cx="5396357" cy="2177768"/>
          </a:xfrm>
        </p:spPr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049520" y="4242097"/>
            <a:ext cx="1752600" cy="2198088"/>
          </a:xfrm>
        </p:spPr>
      </p:sp>
      <p:grpSp>
        <p:nvGrpSpPr>
          <p:cNvPr id="63" name="Group 62"/>
          <p:cNvGrpSpPr/>
          <p:nvPr/>
        </p:nvGrpSpPr>
        <p:grpSpPr>
          <a:xfrm>
            <a:off x="5317067" y="767619"/>
            <a:ext cx="6612465" cy="1350468"/>
            <a:chOff x="8328843" y="914401"/>
            <a:chExt cx="2829972" cy="1350468"/>
          </a:xfrm>
        </p:grpSpPr>
        <p:grpSp>
          <p:nvGrpSpPr>
            <p:cNvPr id="62" name="Group 61"/>
            <p:cNvGrpSpPr/>
            <p:nvPr/>
          </p:nvGrpSpPr>
          <p:grpSpPr>
            <a:xfrm rot="10800000">
              <a:off x="8328843" y="914401"/>
              <a:ext cx="2829972" cy="1350468"/>
              <a:chOff x="8627293" y="718777"/>
              <a:chExt cx="2829972" cy="1741715"/>
            </a:xfrm>
          </p:grpSpPr>
          <p:sp>
            <p:nvSpPr>
              <p:cNvPr id="19" name="Rectangle 18"/>
              <p:cNvSpPr/>
              <p:nvPr/>
            </p:nvSpPr>
            <p:spPr>
              <a:xfrm rot="10800000">
                <a:off x="8627293" y="718778"/>
                <a:ext cx="2619819" cy="174171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0800000">
                <a:off x="11247118" y="718777"/>
                <a:ext cx="210147" cy="174171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8877363" y="1066705"/>
              <a:ext cx="1943084" cy="708080"/>
              <a:chOff x="4635496" y="4919847"/>
              <a:chExt cx="2526006" cy="708080"/>
            </a:xfrm>
          </p:grpSpPr>
          <p:sp>
            <p:nvSpPr>
              <p:cNvPr id="30" name="TextBox 29"/>
              <p:cNvSpPr txBox="1"/>
              <p:nvPr/>
            </p:nvSpPr>
            <p:spPr>
              <a:xfrm flipH="1">
                <a:off x="4635496" y="4919847"/>
                <a:ext cx="2526005" cy="371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en-US" sz="1400" dirty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 flipH="1">
                <a:off x="4635499" y="5292771"/>
                <a:ext cx="2526003" cy="335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en-US" sz="12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 rot="10800000">
            <a:off x="5317067" y="2603234"/>
            <a:ext cx="6612464" cy="1350468"/>
            <a:chOff x="8555207" y="718777"/>
            <a:chExt cx="2902058" cy="1741715"/>
          </a:xfrm>
        </p:grpSpPr>
        <p:sp>
          <p:nvSpPr>
            <p:cNvPr id="75" name="Rectangle 74"/>
            <p:cNvSpPr/>
            <p:nvPr/>
          </p:nvSpPr>
          <p:spPr>
            <a:xfrm rot="10800000">
              <a:off x="8555207" y="718778"/>
              <a:ext cx="2691905" cy="17417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ectangle 75"/>
            <p:cNvSpPr/>
            <p:nvPr/>
          </p:nvSpPr>
          <p:spPr>
            <a:xfrm rot="10800000">
              <a:off x="11247118" y="718777"/>
              <a:ext cx="210147" cy="17417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8" name="Group 77"/>
          <p:cNvGrpSpPr/>
          <p:nvPr/>
        </p:nvGrpSpPr>
        <p:grpSpPr>
          <a:xfrm rot="10800000">
            <a:off x="5317065" y="4435034"/>
            <a:ext cx="6612466" cy="1758625"/>
            <a:chOff x="8627293" y="718777"/>
            <a:chExt cx="2829972" cy="1741715"/>
          </a:xfrm>
        </p:grpSpPr>
        <p:sp>
          <p:nvSpPr>
            <p:cNvPr id="82" name="Rectangle 81"/>
            <p:cNvSpPr/>
            <p:nvPr/>
          </p:nvSpPr>
          <p:spPr>
            <a:xfrm rot="10800000">
              <a:off x="8627293" y="718778"/>
              <a:ext cx="2619819" cy="174171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Rectangle 82"/>
            <p:cNvSpPr/>
            <p:nvPr/>
          </p:nvSpPr>
          <p:spPr>
            <a:xfrm rot="10800000">
              <a:off x="11247118" y="718777"/>
              <a:ext cx="210147" cy="17417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Правоъгълник 7"/>
          <p:cNvSpPr/>
          <p:nvPr/>
        </p:nvSpPr>
        <p:spPr>
          <a:xfrm>
            <a:off x="5896221" y="965799"/>
            <a:ext cx="58352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Широко </a:t>
            </a:r>
            <a:r>
              <a:rPr lang="bg-BG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понятие, което включва: игра навън в ранните години, проекти на открито и сред природата, спорт,  изследователски и приключенски дейности, стимулиране на творчеството, образование за устойчиво развитие. </a:t>
            </a:r>
          </a:p>
        </p:txBody>
      </p:sp>
      <p:sp>
        <p:nvSpPr>
          <p:cNvPr id="9" name="Правоъгълник 8"/>
          <p:cNvSpPr/>
          <p:nvPr/>
        </p:nvSpPr>
        <p:spPr>
          <a:xfrm>
            <a:off x="5879320" y="2801414"/>
            <a:ext cx="58690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Н</a:t>
            </a:r>
            <a:r>
              <a:rPr lang="bg-BG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ов </a:t>
            </a:r>
            <a:r>
              <a:rPr lang="bg-BG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начин на преподаване и </a:t>
            </a:r>
            <a:r>
              <a:rPr lang="bg-BG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учене</a:t>
            </a:r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, </a:t>
            </a:r>
            <a:r>
              <a:rPr lang="bg-BG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който е във </a:t>
            </a:r>
            <a:r>
              <a:rPr lang="bg-BG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възход в </a:t>
            </a:r>
            <a:r>
              <a:rPr lang="bg-BG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Европа. Наблюдава се </a:t>
            </a:r>
            <a:r>
              <a:rPr lang="bg-BG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нарастваща тенденция за интегрирането на учебни дейности на открито във формалното образование.</a:t>
            </a:r>
          </a:p>
        </p:txBody>
      </p:sp>
      <p:sp>
        <p:nvSpPr>
          <p:cNvPr id="10" name="Правоъгълник 9"/>
          <p:cNvSpPr/>
          <p:nvPr/>
        </p:nvSpPr>
        <p:spPr>
          <a:xfrm>
            <a:off x="5942741" y="4549943"/>
            <a:ext cx="58521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В предучилищната възраст дейностите на открито са от съществено значение за физическото и психическо развитие на децата. Те не само им помагат да се адаптират по- лесно към заобикалящия ги свят, но и д</a:t>
            </a:r>
            <a:r>
              <a:rPr lang="bg-BG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а пренасят  </a:t>
            </a:r>
            <a:r>
              <a:rPr lang="bg-BG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наученото от занималнята в реалния живот, което значително </a:t>
            </a:r>
            <a:r>
              <a:rPr lang="bg-BG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стимулира </a:t>
            </a:r>
            <a:r>
              <a:rPr lang="bg-BG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тяхното личностно и социално развитие. </a:t>
            </a:r>
          </a:p>
        </p:txBody>
      </p:sp>
      <p:pic>
        <p:nvPicPr>
          <p:cNvPr id="3074" name="Picture 2" descr="C:\Users\Fujitsu\Desktop\konferenciq_2023\lis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10" y="571996"/>
            <a:ext cx="701675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85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77798" y="482335"/>
            <a:ext cx="7518399" cy="1751485"/>
            <a:chOff x="1138151" y="839142"/>
            <a:chExt cx="3429000" cy="1751485"/>
          </a:xfrm>
        </p:grpSpPr>
        <p:sp>
          <p:nvSpPr>
            <p:cNvPr id="5" name="TextBox 4"/>
            <p:cNvSpPr txBox="1"/>
            <p:nvPr/>
          </p:nvSpPr>
          <p:spPr>
            <a:xfrm flipH="1">
              <a:off x="1138151" y="1390298"/>
              <a:ext cx="3429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400" b="1" dirty="0" smtClean="0">
                  <a:latin typeface="+mj-lt"/>
                </a:rPr>
                <a:t>ОСИГУРЯВАНЕ </a:t>
              </a:r>
              <a:r>
                <a:rPr lang="bg-BG" sz="2400" b="1" dirty="0">
                  <a:latin typeface="+mj-lt"/>
                </a:rPr>
                <a:t>НА УСЛОВИЯ ЗА ПРИЛАГАНЕ НА ОБУЧЕНИЕ НА ОТКРИТО В ДЕТСКАТА </a:t>
              </a:r>
              <a:r>
                <a:rPr lang="bg-BG" sz="2400" b="1" dirty="0" smtClean="0">
                  <a:latin typeface="+mj-lt"/>
                </a:rPr>
                <a:t>ГРАДИНА</a:t>
              </a:r>
              <a:endParaRPr lang="en-US" sz="2400" b="1" dirty="0">
                <a:latin typeface="+mj-lt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177818" y="839142"/>
              <a:ext cx="2391116" cy="304763"/>
              <a:chOff x="6387127" y="926918"/>
              <a:chExt cx="2391116" cy="304763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6387127" y="1114425"/>
                <a:ext cx="492444" cy="0"/>
              </a:xfrm>
              <a:prstGeom prst="line">
                <a:avLst/>
              </a:prstGeom>
              <a:ln w="5715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 flipH="1">
                <a:off x="7347526" y="926918"/>
                <a:ext cx="1430717" cy="304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253998" y="2547770"/>
            <a:ext cx="6739469" cy="2481825"/>
          </a:xfrm>
        </p:spPr>
      </p:sp>
      <p:grpSp>
        <p:nvGrpSpPr>
          <p:cNvPr id="13" name="Group 12"/>
          <p:cNvGrpSpPr/>
          <p:nvPr/>
        </p:nvGrpSpPr>
        <p:grpSpPr>
          <a:xfrm rot="10800000">
            <a:off x="769257" y="3572699"/>
            <a:ext cx="6783010" cy="3086099"/>
            <a:chOff x="769258" y="4305300"/>
            <a:chExt cx="4647869" cy="1866900"/>
          </a:xfrm>
        </p:grpSpPr>
        <p:sp>
          <p:nvSpPr>
            <p:cNvPr id="9" name="Rectangle 8"/>
            <p:cNvSpPr/>
            <p:nvPr/>
          </p:nvSpPr>
          <p:spPr>
            <a:xfrm>
              <a:off x="769258" y="4305300"/>
              <a:ext cx="4253698" cy="1866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22956" y="4305300"/>
              <a:ext cx="394171" cy="18669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Правоъгълник 3"/>
          <p:cNvSpPr/>
          <p:nvPr/>
        </p:nvSpPr>
        <p:spPr>
          <a:xfrm>
            <a:off x="355599" y="2547770"/>
            <a:ext cx="68156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>
                <a:solidFill>
                  <a:schemeClr val="accent4">
                    <a:lumMod val="75000"/>
                  </a:schemeClr>
                </a:solidFill>
              </a:rPr>
              <a:t> 1. Планиране и интегриране на дейности  на открито и  околната среда в образователната програма </a:t>
            </a:r>
            <a:r>
              <a:rPr lang="bg-BG" b="1" dirty="0" smtClean="0">
                <a:solidFill>
                  <a:schemeClr val="accent4">
                    <a:lumMod val="75000"/>
                  </a:schemeClr>
                </a:solidFill>
              </a:rPr>
              <a:t>на</a:t>
            </a:r>
          </a:p>
          <a:p>
            <a:r>
              <a:rPr lang="bg-BG" b="1" dirty="0" smtClean="0">
                <a:solidFill>
                  <a:schemeClr val="accent4">
                    <a:lumMod val="75000"/>
                  </a:schemeClr>
                </a:solidFill>
              </a:rPr>
              <a:t>ДГ </a:t>
            </a:r>
            <a:r>
              <a:rPr lang="bg-BG" b="1" dirty="0">
                <a:solidFill>
                  <a:schemeClr val="accent4">
                    <a:lumMod val="75000"/>
                  </a:schemeClr>
                </a:solidFill>
              </a:rPr>
              <a:t>44 „Валентина </a:t>
            </a:r>
            <a:r>
              <a:rPr lang="bg-BG" b="1" dirty="0">
                <a:solidFill>
                  <a:schemeClr val="accent4">
                    <a:lumMod val="75000"/>
                  </a:schemeClr>
                </a:solidFill>
              </a:rPr>
              <a:t>Терешкова</a:t>
            </a:r>
            <a:r>
              <a:rPr lang="bg-BG" b="1" dirty="0">
                <a:solidFill>
                  <a:schemeClr val="accent4">
                    <a:lumMod val="75000"/>
                  </a:schemeClr>
                </a:solidFill>
              </a:rPr>
              <a:t>“</a:t>
            </a:r>
          </a:p>
        </p:txBody>
      </p:sp>
      <p:sp>
        <p:nvSpPr>
          <p:cNvPr id="14" name="Правоъгълник 13"/>
          <p:cNvSpPr/>
          <p:nvPr/>
        </p:nvSpPr>
        <p:spPr>
          <a:xfrm>
            <a:off x="1456267" y="3776920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sz="1200" b="1" dirty="0" smtClean="0">
                <a:solidFill>
                  <a:schemeClr val="bg1"/>
                </a:solidFill>
                <a:latin typeface="Arial Black" pitchFamily="34" charset="0"/>
                <a:ea typeface="Verdana" pitchFamily="34" charset="0"/>
              </a:rPr>
              <a:t>1.1</a:t>
            </a:r>
            <a:r>
              <a:rPr lang="bg-BG" sz="1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 Актуализиране на Програмната система за </a:t>
            </a:r>
            <a:r>
              <a:rPr lang="bg-BG" sz="1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уч</a:t>
            </a:r>
            <a:r>
              <a:rPr lang="bg-BG" sz="1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.2022/2023г.</a:t>
            </a:r>
          </a:p>
          <a:p>
            <a:endParaRPr lang="bg-BG" sz="14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  <a:p>
            <a:r>
              <a:rPr lang="bg-BG" sz="1200" b="1" dirty="0" smtClean="0">
                <a:solidFill>
                  <a:schemeClr val="bg1"/>
                </a:solidFill>
                <a:latin typeface="Arial Black" pitchFamily="34" charset="0"/>
                <a:ea typeface="Verdana" pitchFamily="34" charset="0"/>
              </a:rPr>
              <a:t>1.2 </a:t>
            </a:r>
            <a:r>
              <a:rPr lang="bg-BG" sz="1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Промяна в организацията на учебния ден </a:t>
            </a:r>
            <a:endParaRPr lang="bg-BG" sz="12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Провеждане на свободни игри и утринно раздвижване на открито</a:t>
            </a:r>
            <a:endParaRPr lang="bg-BG" sz="1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bg-BG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Провеждане на образователни дейности извън детската занималня /при възможност/ – в двора</a:t>
            </a:r>
            <a:r>
              <a:rPr lang="bg-BG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, парка</a:t>
            </a:r>
            <a:r>
              <a:rPr lang="bg-BG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, Спортен център Аспарухово, край морския бряг, градската среда – библиотека, галерия и др.</a:t>
            </a:r>
            <a:endParaRPr lang="bg-BG" sz="1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  <a:p>
            <a:pPr lvl="0"/>
            <a:r>
              <a:rPr lang="bg-BG" sz="1200" b="1" dirty="0" smtClean="0">
                <a:solidFill>
                  <a:schemeClr val="bg1"/>
                </a:solidFill>
                <a:latin typeface="Arial Black" pitchFamily="34" charset="0"/>
                <a:ea typeface="Verdana" pitchFamily="34" charset="0"/>
              </a:rPr>
              <a:t>1.3 </a:t>
            </a:r>
            <a:r>
              <a:rPr lang="bg-BG" sz="1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Провеждане на празници, развлечение и състезания на открито през всички сезони</a:t>
            </a:r>
            <a:endParaRPr lang="bg-BG" sz="1200" b="1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6146" name="Picture 2" descr="C:\Users\Fujitsu\Desktop\konferenciq_2023\346076039_2237362486459605_4652544542260913923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466" y="-610605"/>
            <a:ext cx="5954005" cy="28956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Fujitsu\Desktop\konferenciq_2023\159155703-1F82-4FFC-9C75-61F13CCC986C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2" y="3639375"/>
            <a:ext cx="4494700" cy="33710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Fujitsu\Desktop\konferenciq_2023\362937498_6152630958193504_4173140962633371001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349" y="1719379"/>
            <a:ext cx="1615314" cy="287167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82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4057649" y="2392744"/>
            <a:ext cx="7972425" cy="2543323"/>
          </a:xfrm>
        </p:spPr>
      </p:sp>
      <p:grpSp>
        <p:nvGrpSpPr>
          <p:cNvPr id="25" name="Group 24"/>
          <p:cNvGrpSpPr/>
          <p:nvPr/>
        </p:nvGrpSpPr>
        <p:grpSpPr>
          <a:xfrm>
            <a:off x="4834467" y="3330427"/>
            <a:ext cx="7357535" cy="3191126"/>
            <a:chOff x="1457320" y="4327728"/>
            <a:chExt cx="9277352" cy="2227543"/>
          </a:xfrm>
        </p:grpSpPr>
        <p:sp>
          <p:nvSpPr>
            <p:cNvPr id="10" name="Rectangle 9"/>
            <p:cNvSpPr/>
            <p:nvPr/>
          </p:nvSpPr>
          <p:spPr>
            <a:xfrm rot="10800000">
              <a:off x="1457323" y="4327728"/>
              <a:ext cx="9277349" cy="197373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5969095" y="1789694"/>
              <a:ext cx="253802" cy="927735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94047" y="245961"/>
            <a:ext cx="9204115" cy="1106676"/>
            <a:chOff x="4219113" y="557027"/>
            <a:chExt cx="7027393" cy="1106676"/>
          </a:xfrm>
        </p:grpSpPr>
        <p:sp>
          <p:nvSpPr>
            <p:cNvPr id="6" name="TextBox 5"/>
            <p:cNvSpPr txBox="1"/>
            <p:nvPr/>
          </p:nvSpPr>
          <p:spPr>
            <a:xfrm flipH="1">
              <a:off x="4219113" y="832706"/>
              <a:ext cx="70273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2400" b="1" dirty="0" smtClean="0">
                  <a:latin typeface="+mj-lt"/>
                </a:rPr>
                <a:t>ОСИГУРЯВАНЕ НА УСЛОВИЯ ЗА ПРИЛАГАНЕ НА ОБУЧЕНИЕ НА ОТКРИТО В ДЕТСКАТА ГРАДИНА</a:t>
              </a:r>
              <a:endParaRPr lang="en-US" sz="2400" b="1" dirty="0">
                <a:latin typeface="+mj-lt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324288" y="557027"/>
              <a:ext cx="722533" cy="0"/>
            </a:xfrm>
            <a:prstGeom prst="line">
              <a:avLst/>
            </a:prstGeom>
            <a:ln w="5715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903658" y="3317085"/>
            <a:ext cx="3555002" cy="1256746"/>
            <a:chOff x="2553624" y="4626428"/>
            <a:chExt cx="2492721" cy="2086041"/>
          </a:xfrm>
        </p:grpSpPr>
        <p:sp>
          <p:nvSpPr>
            <p:cNvPr id="21" name="TextBox 20"/>
            <p:cNvSpPr txBox="1"/>
            <p:nvPr/>
          </p:nvSpPr>
          <p:spPr>
            <a:xfrm flipH="1">
              <a:off x="2848857" y="4771161"/>
              <a:ext cx="1840443" cy="1941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</a:rPr>
                <a:t>Запознаване</a:t>
              </a:r>
              <a:r>
                <a:rPr lang="ru-RU" sz="1400" b="1" dirty="0" smtClean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</a:rPr>
                <a:t> 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</a:rPr>
                <a:t>на 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</a:rPr>
                <a:t>родителите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</a:rPr>
                <a:t>  с ползите за </a:t>
              </a:r>
              <a:r>
                <a:rPr lang="ru-RU" sz="1400" b="1" dirty="0" smtClean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</a:rPr>
                <a:t>личностното</a:t>
              </a:r>
              <a:r>
                <a:rPr lang="ru-RU" sz="1400" b="1" dirty="0" smtClean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</a:rPr>
                <a:t> 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</a:rPr>
                <a:t>и 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</a:rPr>
                <a:t>социално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</a:rPr>
                <a:t> развитие на </a:t>
              </a:r>
              <a:r>
                <a:rPr lang="ru-RU" sz="1400" b="1" dirty="0" smtClean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</a:rPr>
                <a:t>децата</a:t>
              </a:r>
              <a:endParaRPr lang="ru-RU" sz="1400" b="1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flipH="1">
              <a:off x="2553624" y="4626428"/>
              <a:ext cx="715359" cy="919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bg-BG" sz="2000" b="1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2</a:t>
              </a:r>
              <a:r>
                <a:rPr lang="en-US" sz="2000" b="1" dirty="0" smtClean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.</a:t>
              </a:r>
              <a:r>
                <a:rPr lang="bg-BG" sz="2000" b="1" dirty="0" smtClean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1</a:t>
              </a:r>
              <a:endParaRPr lang="en-US" sz="2000" b="1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flipH="1">
              <a:off x="3350049" y="5108778"/>
              <a:ext cx="1696296" cy="267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12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3" name="Правоъгълник 2"/>
          <p:cNvSpPr/>
          <p:nvPr/>
        </p:nvSpPr>
        <p:spPr>
          <a:xfrm>
            <a:off x="4109503" y="2661892"/>
            <a:ext cx="8698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2.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Привличане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на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родителите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към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каузата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Образование на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открито</a:t>
            </a:r>
            <a:endParaRPr lang="bg-BG" b="1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grpSp>
        <p:nvGrpSpPr>
          <p:cNvPr id="34" name="Group 11"/>
          <p:cNvGrpSpPr/>
          <p:nvPr/>
        </p:nvGrpSpPr>
        <p:grpSpPr>
          <a:xfrm>
            <a:off x="6174625" y="4757840"/>
            <a:ext cx="2599638" cy="1277437"/>
            <a:chOff x="2992369" y="4420677"/>
            <a:chExt cx="2514029" cy="1020653"/>
          </a:xfrm>
        </p:grpSpPr>
        <p:sp>
          <p:nvSpPr>
            <p:cNvPr id="35" name="TextBox 20"/>
            <p:cNvSpPr txBox="1"/>
            <p:nvPr/>
          </p:nvSpPr>
          <p:spPr>
            <a:xfrm flipH="1">
              <a:off x="3417223" y="4506876"/>
              <a:ext cx="2089175" cy="934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</a:rPr>
                <a:t>Споделено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</a:rPr>
                <a:t>  участие </a:t>
              </a:r>
              <a:r>
                <a:rPr lang="ru-RU" sz="1400" b="1" dirty="0" smtClean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</a:rPr>
                <a:t> в 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</a:rPr>
                <a:t>общностни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</a:rPr>
                <a:t> </a:t>
              </a:r>
              <a:r>
                <a:rPr lang="ru-RU" sz="1400" b="1" dirty="0" smtClean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</a:rPr>
                <a:t> </a:t>
              </a:r>
              <a:r>
                <a:rPr lang="ru-RU" sz="1400" b="1" dirty="0" smtClean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</a:rPr>
                <a:t>събития</a:t>
              </a:r>
              <a:r>
                <a:rPr lang="ru-RU" sz="1400" b="1" dirty="0" smtClean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</a:rPr>
                <a:t> 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</a:rPr>
                <a:t>на </a:t>
              </a:r>
              <a:r>
                <a:rPr lang="ru-RU" sz="1400" b="1" dirty="0" smtClean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</a:rPr>
                <a:t>открито</a:t>
              </a:r>
              <a:endParaRPr lang="ru-RU" sz="1400" b="1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36" name="TextBox 21"/>
            <p:cNvSpPr txBox="1"/>
            <p:nvPr/>
          </p:nvSpPr>
          <p:spPr>
            <a:xfrm flipH="1">
              <a:off x="2992369" y="4420677"/>
              <a:ext cx="715359" cy="397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bg-BG" sz="2000" b="1" dirty="0" smtClean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2.3</a:t>
              </a:r>
              <a:endParaRPr lang="en-US" sz="2000" b="1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  <p:sp>
          <p:nvSpPr>
            <p:cNvPr id="37" name="TextBox 22"/>
            <p:cNvSpPr txBox="1"/>
            <p:nvPr/>
          </p:nvSpPr>
          <p:spPr>
            <a:xfrm flipH="1">
              <a:off x="3350049" y="5108778"/>
              <a:ext cx="1696296" cy="267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12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39" name="Group 11"/>
          <p:cNvGrpSpPr/>
          <p:nvPr/>
        </p:nvGrpSpPr>
        <p:grpSpPr>
          <a:xfrm>
            <a:off x="8142344" y="3615240"/>
            <a:ext cx="3457613" cy="1061661"/>
            <a:chOff x="2545940" y="4514008"/>
            <a:chExt cx="2549744" cy="499252"/>
          </a:xfrm>
        </p:grpSpPr>
        <p:sp>
          <p:nvSpPr>
            <p:cNvPr id="40" name="TextBox 20"/>
            <p:cNvSpPr txBox="1"/>
            <p:nvPr/>
          </p:nvSpPr>
          <p:spPr>
            <a:xfrm flipH="1">
              <a:off x="2911304" y="4564586"/>
              <a:ext cx="2091349" cy="448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</a:rPr>
                <a:t>Провеждане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</a:rPr>
                <a:t> </a:t>
              </a:r>
              <a:r>
                <a:rPr lang="ru-RU" sz="1400" b="1" dirty="0" smtClean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</a:rPr>
                <a:t>на 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</a:rPr>
                <a:t>родителски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</a:rPr>
                <a:t> 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</a:rPr>
                <a:t>срещи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</a:rPr>
                <a:t> на 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</a:rPr>
                <a:t>открито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</a:rPr>
                <a:t>  </a:t>
              </a:r>
              <a:r>
                <a:rPr lang="ru-RU" sz="1400" b="1" dirty="0" smtClean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</a:rPr>
                <a:t>с </a:t>
              </a:r>
              <a:r>
                <a:rPr lang="ru-RU" sz="1400" b="1" dirty="0" smtClean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</a:rPr>
                <a:t>иновативни</a:t>
              </a:r>
              <a:r>
                <a:rPr lang="ru-RU" sz="1400" b="1" dirty="0" smtClean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</a:rPr>
                <a:t> </a:t>
              </a:r>
              <a:r>
                <a:rPr lang="ru-RU" sz="1400" b="1" dirty="0" smtClean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</a:rPr>
                <a:t>елементи</a:t>
              </a:r>
              <a:endParaRPr lang="ru-RU" sz="1400" b="1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41" name="TextBox 21"/>
            <p:cNvSpPr txBox="1"/>
            <p:nvPr/>
          </p:nvSpPr>
          <p:spPr>
            <a:xfrm flipH="1">
              <a:off x="2571444" y="4514008"/>
              <a:ext cx="715359" cy="233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bg-BG" sz="2000" b="1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2</a:t>
              </a:r>
              <a:r>
                <a:rPr lang="bg-BG" sz="2000" b="1" dirty="0" smtClean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.2</a:t>
              </a:r>
              <a:endParaRPr lang="en-US" sz="2000" b="1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  <p:sp>
          <p:nvSpPr>
            <p:cNvPr id="42" name="TextBox 22"/>
            <p:cNvSpPr txBox="1"/>
            <p:nvPr/>
          </p:nvSpPr>
          <p:spPr>
            <a:xfrm flipH="1">
              <a:off x="2545940" y="4761136"/>
              <a:ext cx="2549744" cy="176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itchFamily="34" charset="0"/>
                <a:buChar char="•"/>
              </a:pPr>
              <a:endParaRPr lang="ru-RU" sz="1400" i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46" name="Group 11"/>
          <p:cNvGrpSpPr/>
          <p:nvPr/>
        </p:nvGrpSpPr>
        <p:grpSpPr>
          <a:xfrm>
            <a:off x="8969356" y="5119320"/>
            <a:ext cx="3457613" cy="1038641"/>
            <a:chOff x="2553624" y="4492038"/>
            <a:chExt cx="2549744" cy="488427"/>
          </a:xfrm>
        </p:grpSpPr>
        <p:sp>
          <p:nvSpPr>
            <p:cNvPr id="47" name="TextBox 20"/>
            <p:cNvSpPr txBox="1"/>
            <p:nvPr/>
          </p:nvSpPr>
          <p:spPr>
            <a:xfrm flipH="1">
              <a:off x="2911304" y="4531791"/>
              <a:ext cx="2091349" cy="448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</a:rPr>
                <a:t>Организиране</a:t>
              </a:r>
              <a:r>
                <a:rPr lang="ru-RU" sz="1400" b="1" dirty="0" smtClean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</a:rPr>
                <a:t> 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</a:rPr>
                <a:t>на „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</a:rPr>
                <a:t>Класна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</a:rPr>
                <a:t> стая на 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</a:rPr>
                <a:t>открито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</a:rPr>
                <a:t>“ за 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</a:rPr>
                <a:t>деца</a:t>
              </a:r>
              <a:r>
                <a:rPr lang="ru-RU" sz="1400" b="1" dirty="0">
                  <a:solidFill>
                    <a:schemeClr val="bg1">
                      <a:lumMod val="95000"/>
                    </a:schemeClr>
                  </a:solidFill>
                  <a:latin typeface="Verdana" pitchFamily="34" charset="0"/>
                  <a:ea typeface="Verdana" pitchFamily="34" charset="0"/>
                </a:rPr>
                <a:t>, родители и учители.</a:t>
              </a:r>
            </a:p>
          </p:txBody>
        </p:sp>
        <p:sp>
          <p:nvSpPr>
            <p:cNvPr id="48" name="TextBox 21"/>
            <p:cNvSpPr txBox="1"/>
            <p:nvPr/>
          </p:nvSpPr>
          <p:spPr>
            <a:xfrm flipH="1">
              <a:off x="2579734" y="4492038"/>
              <a:ext cx="715359" cy="233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bg-BG" sz="2000" b="1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2</a:t>
              </a:r>
              <a:r>
                <a:rPr lang="bg-BG" sz="2000" b="1" dirty="0" smtClean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.4</a:t>
              </a:r>
              <a:endParaRPr lang="en-US" sz="2000" b="1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  <p:sp>
          <p:nvSpPr>
            <p:cNvPr id="49" name="TextBox 22"/>
            <p:cNvSpPr txBox="1"/>
            <p:nvPr/>
          </p:nvSpPr>
          <p:spPr>
            <a:xfrm flipH="1">
              <a:off x="2553624" y="4775669"/>
              <a:ext cx="2549744" cy="176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itchFamily="34" charset="0"/>
                <a:buChar char="•"/>
              </a:pPr>
              <a:endParaRPr lang="ru-RU" sz="1400" i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5122" name="Picture 2" descr="C:\Users\Fujitsu\Desktop\konferenciq_2023\ABV_Attachments - 2023-08-01T124435.322\312808693_8627776470596110_838894799870998105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720" y="1605409"/>
            <a:ext cx="2445238" cy="32603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Fujitsu\Desktop\konferenciq_2023\20221013_1734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17" y="4328533"/>
            <a:ext cx="2698606" cy="239385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24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0" y="4551805"/>
            <a:ext cx="12192001" cy="2306195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917528" y="1356077"/>
            <a:ext cx="10541786" cy="2953788"/>
            <a:chOff x="1939989" y="1242293"/>
            <a:chExt cx="9086327" cy="3551630"/>
          </a:xfrm>
        </p:grpSpPr>
        <p:sp>
          <p:nvSpPr>
            <p:cNvPr id="48" name="Shape 641"/>
            <p:cNvSpPr/>
            <p:nvPr/>
          </p:nvSpPr>
          <p:spPr>
            <a:xfrm>
              <a:off x="3825228" y="4616423"/>
              <a:ext cx="664199" cy="140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1E5E7"/>
            </a:solidFill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endParaRPr sz="4267" dirty="0">
                <a:solidFill>
                  <a:srgbClr val="FFFFFF"/>
                </a:solidFill>
              </a:endParaRPr>
            </a:p>
          </p:txBody>
        </p:sp>
        <p:sp>
          <p:nvSpPr>
            <p:cNvPr id="7" name="Shape 653"/>
            <p:cNvSpPr/>
            <p:nvPr/>
          </p:nvSpPr>
          <p:spPr>
            <a:xfrm>
              <a:off x="7641840" y="4648269"/>
              <a:ext cx="664200" cy="140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1E5E7"/>
            </a:solidFill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endParaRPr sz="4267" dirty="0">
                <a:solidFill>
                  <a:srgbClr val="FFFFFF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7180539" y="2075741"/>
              <a:ext cx="1256395" cy="2661607"/>
              <a:chOff x="7180539" y="2075741"/>
              <a:chExt cx="1256395" cy="2661607"/>
            </a:xfrm>
          </p:grpSpPr>
          <p:sp>
            <p:nvSpPr>
              <p:cNvPr id="9" name="Shape 654"/>
              <p:cNvSpPr/>
              <p:nvPr/>
            </p:nvSpPr>
            <p:spPr>
              <a:xfrm>
                <a:off x="7941602" y="3523169"/>
                <a:ext cx="64070" cy="12141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0" h="21600" extrusionOk="0">
                    <a:moveTo>
                      <a:pt x="9775" y="0"/>
                    </a:moveTo>
                    <a:cubicBezTo>
                      <a:pt x="18916" y="3066"/>
                      <a:pt x="21600" y="6186"/>
                      <a:pt x="17768" y="9291"/>
                    </a:cubicBezTo>
                    <a:cubicBezTo>
                      <a:pt x="13700" y="12586"/>
                      <a:pt x="2266" y="15856"/>
                      <a:pt x="3600" y="19171"/>
                    </a:cubicBezTo>
                    <a:cubicBezTo>
                      <a:pt x="3695" y="19405"/>
                      <a:pt x="3852" y="19639"/>
                      <a:pt x="3818" y="19872"/>
                    </a:cubicBezTo>
                    <a:cubicBezTo>
                      <a:pt x="3731" y="20455"/>
                      <a:pt x="2449" y="21035"/>
                      <a:pt x="0" y="21600"/>
                    </a:cubicBezTo>
                  </a:path>
                </a:pathLst>
              </a:custGeom>
              <a:solidFill>
                <a:schemeClr val="accent4"/>
              </a:solidFill>
              <a:ln w="76200" cap="flat">
                <a:solidFill>
                  <a:schemeClr val="accent4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4267" dirty="0"/>
              </a:p>
            </p:txBody>
          </p:sp>
          <p:sp>
            <p:nvSpPr>
              <p:cNvPr id="10" name="Shape 655"/>
              <p:cNvSpPr/>
              <p:nvPr/>
            </p:nvSpPr>
            <p:spPr>
              <a:xfrm rot="18838440" flipH="1">
                <a:off x="7391706" y="3246641"/>
                <a:ext cx="467449" cy="8897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4" h="21600" extrusionOk="0">
                    <a:moveTo>
                      <a:pt x="6073" y="21422"/>
                    </a:moveTo>
                    <a:cubicBezTo>
                      <a:pt x="1992" y="18123"/>
                      <a:pt x="-94" y="14441"/>
                      <a:pt x="3" y="10711"/>
                    </a:cubicBezTo>
                    <a:cubicBezTo>
                      <a:pt x="101" y="6957"/>
                      <a:pt x="2407" y="3275"/>
                      <a:pt x="6709" y="0"/>
                    </a:cubicBezTo>
                    <a:cubicBezTo>
                      <a:pt x="15604" y="2159"/>
                      <a:pt x="21164" y="6163"/>
                      <a:pt x="21331" y="10528"/>
                    </a:cubicBezTo>
                    <a:cubicBezTo>
                      <a:pt x="21506" y="15126"/>
                      <a:pt x="15701" y="19388"/>
                      <a:pt x="6249" y="21600"/>
                    </a:cubicBezTo>
                    <a:lnTo>
                      <a:pt x="6073" y="21422"/>
                    </a:lnTo>
                    <a:close/>
                  </a:path>
                </a:pathLst>
              </a:custGeom>
              <a:solidFill>
                <a:srgbClr val="40E0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4267" dirty="0"/>
              </a:p>
            </p:txBody>
          </p:sp>
          <p:sp>
            <p:nvSpPr>
              <p:cNvPr id="11" name="Shape 656"/>
              <p:cNvSpPr/>
              <p:nvPr/>
            </p:nvSpPr>
            <p:spPr>
              <a:xfrm rot="19138440">
                <a:off x="7605435" y="2992877"/>
                <a:ext cx="204562" cy="11657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82" h="21600" extrusionOk="0">
                    <a:moveTo>
                      <a:pt x="1571" y="0"/>
                    </a:moveTo>
                    <a:cubicBezTo>
                      <a:pt x="1295" y="39"/>
                      <a:pt x="1058" y="85"/>
                      <a:pt x="786" y="124"/>
                    </a:cubicBezTo>
                    <a:cubicBezTo>
                      <a:pt x="-136" y="2929"/>
                      <a:pt x="-261" y="5746"/>
                      <a:pt x="484" y="8555"/>
                    </a:cubicBezTo>
                    <a:cubicBezTo>
                      <a:pt x="1656" y="12978"/>
                      <a:pt x="4882" y="17351"/>
                      <a:pt x="10106" y="21590"/>
                    </a:cubicBezTo>
                    <a:cubicBezTo>
                      <a:pt x="10141" y="21593"/>
                      <a:pt x="10171" y="21597"/>
                      <a:pt x="10206" y="21600"/>
                    </a:cubicBezTo>
                    <a:lnTo>
                      <a:pt x="10528" y="21411"/>
                    </a:lnTo>
                    <a:cubicBezTo>
                      <a:pt x="18148" y="17918"/>
                      <a:pt x="21339" y="14136"/>
                      <a:pt x="19808" y="10407"/>
                    </a:cubicBezTo>
                    <a:cubicBezTo>
                      <a:pt x="18267" y="6654"/>
                      <a:pt x="11994" y="3077"/>
                      <a:pt x="1571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4267" dirty="0"/>
              </a:p>
            </p:txBody>
          </p:sp>
          <p:sp>
            <p:nvSpPr>
              <p:cNvPr id="12" name="Shape 658"/>
              <p:cNvSpPr/>
              <p:nvPr/>
            </p:nvSpPr>
            <p:spPr>
              <a:xfrm rot="1980000">
                <a:off x="8015391" y="4110237"/>
                <a:ext cx="166533" cy="390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4" h="21600" extrusionOk="0">
                    <a:moveTo>
                      <a:pt x="6073" y="21422"/>
                    </a:moveTo>
                    <a:cubicBezTo>
                      <a:pt x="1992" y="18123"/>
                      <a:pt x="-94" y="14441"/>
                      <a:pt x="3" y="10711"/>
                    </a:cubicBezTo>
                    <a:cubicBezTo>
                      <a:pt x="101" y="6957"/>
                      <a:pt x="2407" y="3275"/>
                      <a:pt x="6709" y="0"/>
                    </a:cubicBezTo>
                    <a:cubicBezTo>
                      <a:pt x="15604" y="2159"/>
                      <a:pt x="21164" y="6163"/>
                      <a:pt x="21331" y="10528"/>
                    </a:cubicBezTo>
                    <a:cubicBezTo>
                      <a:pt x="21506" y="15126"/>
                      <a:pt x="15701" y="19388"/>
                      <a:pt x="6249" y="21600"/>
                    </a:cubicBezTo>
                    <a:lnTo>
                      <a:pt x="6073" y="21422"/>
                    </a:lnTo>
                    <a:close/>
                  </a:path>
                </a:pathLst>
              </a:custGeom>
              <a:solidFill>
                <a:srgbClr val="40E0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4267" dirty="0"/>
              </a:p>
            </p:txBody>
          </p:sp>
          <p:sp>
            <p:nvSpPr>
              <p:cNvPr id="13" name="Shape 659"/>
              <p:cNvSpPr/>
              <p:nvPr/>
            </p:nvSpPr>
            <p:spPr>
              <a:xfrm rot="1099332" flipH="1">
                <a:off x="7611189" y="2075741"/>
                <a:ext cx="780077" cy="1484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4" h="21600" extrusionOk="0">
                    <a:moveTo>
                      <a:pt x="6073" y="21422"/>
                    </a:moveTo>
                    <a:cubicBezTo>
                      <a:pt x="1992" y="18123"/>
                      <a:pt x="-94" y="14441"/>
                      <a:pt x="3" y="10711"/>
                    </a:cubicBezTo>
                    <a:cubicBezTo>
                      <a:pt x="101" y="6957"/>
                      <a:pt x="2407" y="3275"/>
                      <a:pt x="6709" y="0"/>
                    </a:cubicBezTo>
                    <a:cubicBezTo>
                      <a:pt x="15604" y="2159"/>
                      <a:pt x="21164" y="6163"/>
                      <a:pt x="21331" y="10528"/>
                    </a:cubicBezTo>
                    <a:cubicBezTo>
                      <a:pt x="21506" y="15126"/>
                      <a:pt x="15701" y="19388"/>
                      <a:pt x="6249" y="21600"/>
                    </a:cubicBezTo>
                    <a:lnTo>
                      <a:pt x="6073" y="21422"/>
                    </a:lnTo>
                    <a:close/>
                  </a:path>
                </a:pathLst>
              </a:custGeom>
              <a:solidFill>
                <a:srgbClr val="40E0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4267" dirty="0"/>
              </a:p>
            </p:txBody>
          </p:sp>
          <p:sp>
            <p:nvSpPr>
              <p:cNvPr id="14" name="Shape 660"/>
              <p:cNvSpPr/>
              <p:nvPr/>
            </p:nvSpPr>
            <p:spPr>
              <a:xfrm rot="1598833">
                <a:off x="8028485" y="2234825"/>
                <a:ext cx="408449" cy="14537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82" h="21600" extrusionOk="0">
                    <a:moveTo>
                      <a:pt x="1571" y="0"/>
                    </a:moveTo>
                    <a:cubicBezTo>
                      <a:pt x="1295" y="39"/>
                      <a:pt x="1058" y="85"/>
                      <a:pt x="786" y="124"/>
                    </a:cubicBezTo>
                    <a:cubicBezTo>
                      <a:pt x="-136" y="2929"/>
                      <a:pt x="-261" y="5746"/>
                      <a:pt x="484" y="8555"/>
                    </a:cubicBezTo>
                    <a:cubicBezTo>
                      <a:pt x="1656" y="12978"/>
                      <a:pt x="4882" y="17351"/>
                      <a:pt x="10106" y="21590"/>
                    </a:cubicBezTo>
                    <a:cubicBezTo>
                      <a:pt x="10141" y="21593"/>
                      <a:pt x="10171" y="21597"/>
                      <a:pt x="10206" y="21600"/>
                    </a:cubicBezTo>
                    <a:lnTo>
                      <a:pt x="10528" y="21411"/>
                    </a:lnTo>
                    <a:cubicBezTo>
                      <a:pt x="18148" y="17918"/>
                      <a:pt x="21339" y="14136"/>
                      <a:pt x="19808" y="10407"/>
                    </a:cubicBezTo>
                    <a:cubicBezTo>
                      <a:pt x="18267" y="6654"/>
                      <a:pt x="11994" y="3077"/>
                      <a:pt x="1571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4267" dirty="0"/>
              </a:p>
            </p:txBody>
          </p:sp>
        </p:grpSp>
        <p:sp>
          <p:nvSpPr>
            <p:cNvPr id="15" name="Shape 664"/>
            <p:cNvSpPr/>
            <p:nvPr/>
          </p:nvSpPr>
          <p:spPr>
            <a:xfrm>
              <a:off x="9682235" y="4636328"/>
              <a:ext cx="720608" cy="152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1E5E7"/>
            </a:solidFill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endParaRPr sz="4267" dirty="0">
                <a:solidFill>
                  <a:srgbClr val="FFFFFF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9329536" y="1242293"/>
              <a:ext cx="1696780" cy="3490678"/>
              <a:chOff x="9329536" y="1242293"/>
              <a:chExt cx="1696780" cy="3490678"/>
            </a:xfrm>
          </p:grpSpPr>
          <p:sp>
            <p:nvSpPr>
              <p:cNvPr id="17" name="Shape 665"/>
              <p:cNvSpPr/>
              <p:nvPr/>
            </p:nvSpPr>
            <p:spPr>
              <a:xfrm>
                <a:off x="10032852" y="2967848"/>
                <a:ext cx="89557" cy="1765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88" h="21600" extrusionOk="0">
                    <a:moveTo>
                      <a:pt x="13136" y="0"/>
                    </a:moveTo>
                    <a:cubicBezTo>
                      <a:pt x="21373" y="4124"/>
                      <a:pt x="21600" y="8287"/>
                      <a:pt x="13811" y="12414"/>
                    </a:cubicBezTo>
                    <a:cubicBezTo>
                      <a:pt x="9182" y="14867"/>
                      <a:pt x="1701" y="17314"/>
                      <a:pt x="2799" y="19787"/>
                    </a:cubicBezTo>
                    <a:cubicBezTo>
                      <a:pt x="2876" y="19962"/>
                      <a:pt x="2996" y="20136"/>
                      <a:pt x="2967" y="20311"/>
                    </a:cubicBezTo>
                    <a:cubicBezTo>
                      <a:pt x="2895" y="20746"/>
                      <a:pt x="1899" y="21178"/>
                      <a:pt x="0" y="21600"/>
                    </a:cubicBezTo>
                  </a:path>
                </a:pathLst>
              </a:custGeom>
              <a:solidFill>
                <a:schemeClr val="accent4"/>
              </a:solidFill>
              <a:ln w="76200" cap="flat">
                <a:solidFill>
                  <a:schemeClr val="accent4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4267" dirty="0"/>
              </a:p>
            </p:txBody>
          </p:sp>
          <p:sp>
            <p:nvSpPr>
              <p:cNvPr id="18" name="Shape 666"/>
              <p:cNvSpPr/>
              <p:nvPr/>
            </p:nvSpPr>
            <p:spPr>
              <a:xfrm rot="1980000">
                <a:off x="10112907" y="4052603"/>
                <a:ext cx="180676" cy="4236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4" h="21600" extrusionOk="0">
                    <a:moveTo>
                      <a:pt x="6073" y="21422"/>
                    </a:moveTo>
                    <a:cubicBezTo>
                      <a:pt x="1992" y="18123"/>
                      <a:pt x="-94" y="14441"/>
                      <a:pt x="3" y="10711"/>
                    </a:cubicBezTo>
                    <a:cubicBezTo>
                      <a:pt x="101" y="6957"/>
                      <a:pt x="2407" y="3275"/>
                      <a:pt x="6709" y="0"/>
                    </a:cubicBezTo>
                    <a:cubicBezTo>
                      <a:pt x="15604" y="2159"/>
                      <a:pt x="21164" y="6163"/>
                      <a:pt x="21331" y="10528"/>
                    </a:cubicBezTo>
                    <a:cubicBezTo>
                      <a:pt x="21506" y="15126"/>
                      <a:pt x="15701" y="19388"/>
                      <a:pt x="6249" y="21600"/>
                    </a:cubicBezTo>
                    <a:lnTo>
                      <a:pt x="6073" y="21422"/>
                    </a:lnTo>
                    <a:close/>
                  </a:path>
                </a:pathLst>
              </a:custGeom>
              <a:solidFill>
                <a:srgbClr val="40E0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4267" dirty="0"/>
              </a:p>
            </p:txBody>
          </p:sp>
          <p:sp>
            <p:nvSpPr>
              <p:cNvPr id="19" name="Shape 667"/>
              <p:cNvSpPr/>
              <p:nvPr/>
            </p:nvSpPr>
            <p:spPr>
              <a:xfrm rot="22341" flipH="1">
                <a:off x="9329536" y="1242293"/>
                <a:ext cx="1121375" cy="21345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4" h="21600" extrusionOk="0">
                    <a:moveTo>
                      <a:pt x="6073" y="21422"/>
                    </a:moveTo>
                    <a:cubicBezTo>
                      <a:pt x="1992" y="18123"/>
                      <a:pt x="-94" y="14441"/>
                      <a:pt x="3" y="10711"/>
                    </a:cubicBezTo>
                    <a:cubicBezTo>
                      <a:pt x="101" y="6957"/>
                      <a:pt x="2407" y="3275"/>
                      <a:pt x="6709" y="0"/>
                    </a:cubicBezTo>
                    <a:cubicBezTo>
                      <a:pt x="15604" y="2159"/>
                      <a:pt x="21164" y="6163"/>
                      <a:pt x="21331" y="10528"/>
                    </a:cubicBezTo>
                    <a:cubicBezTo>
                      <a:pt x="21506" y="15126"/>
                      <a:pt x="15701" y="19388"/>
                      <a:pt x="6249" y="21600"/>
                    </a:cubicBezTo>
                    <a:lnTo>
                      <a:pt x="6073" y="21422"/>
                    </a:lnTo>
                    <a:close/>
                  </a:path>
                </a:pathLst>
              </a:custGeom>
              <a:solidFill>
                <a:srgbClr val="40E0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4267" dirty="0"/>
              </a:p>
            </p:txBody>
          </p:sp>
          <p:sp>
            <p:nvSpPr>
              <p:cNvPr id="20" name="Shape 668"/>
              <p:cNvSpPr/>
              <p:nvPr/>
            </p:nvSpPr>
            <p:spPr>
              <a:xfrm rot="409727">
                <a:off x="9966734" y="1258573"/>
                <a:ext cx="490729" cy="2124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82" h="21600" extrusionOk="0">
                    <a:moveTo>
                      <a:pt x="1571" y="0"/>
                    </a:moveTo>
                    <a:cubicBezTo>
                      <a:pt x="1295" y="39"/>
                      <a:pt x="1058" y="85"/>
                      <a:pt x="786" y="124"/>
                    </a:cubicBezTo>
                    <a:cubicBezTo>
                      <a:pt x="-136" y="2929"/>
                      <a:pt x="-261" y="5746"/>
                      <a:pt x="484" y="8555"/>
                    </a:cubicBezTo>
                    <a:cubicBezTo>
                      <a:pt x="1656" y="12978"/>
                      <a:pt x="4882" y="17351"/>
                      <a:pt x="10106" y="21590"/>
                    </a:cubicBezTo>
                    <a:cubicBezTo>
                      <a:pt x="10141" y="21593"/>
                      <a:pt x="10171" y="21597"/>
                      <a:pt x="10206" y="21600"/>
                    </a:cubicBezTo>
                    <a:lnTo>
                      <a:pt x="10528" y="21411"/>
                    </a:lnTo>
                    <a:cubicBezTo>
                      <a:pt x="18148" y="17918"/>
                      <a:pt x="21339" y="14136"/>
                      <a:pt x="19808" y="10407"/>
                    </a:cubicBezTo>
                    <a:cubicBezTo>
                      <a:pt x="18267" y="6654"/>
                      <a:pt x="11994" y="3077"/>
                      <a:pt x="1571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4267" dirty="0"/>
              </a:p>
            </p:txBody>
          </p:sp>
          <p:sp>
            <p:nvSpPr>
              <p:cNvPr id="21" name="Shape 670"/>
              <p:cNvSpPr/>
              <p:nvPr/>
            </p:nvSpPr>
            <p:spPr>
              <a:xfrm rot="3673889" flipH="1">
                <a:off x="10225908" y="3115667"/>
                <a:ext cx="507147" cy="9653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4" h="21600" extrusionOk="0">
                    <a:moveTo>
                      <a:pt x="6073" y="21422"/>
                    </a:moveTo>
                    <a:cubicBezTo>
                      <a:pt x="1992" y="18123"/>
                      <a:pt x="-94" y="14441"/>
                      <a:pt x="3" y="10711"/>
                    </a:cubicBezTo>
                    <a:cubicBezTo>
                      <a:pt x="101" y="6957"/>
                      <a:pt x="2407" y="3275"/>
                      <a:pt x="6709" y="0"/>
                    </a:cubicBezTo>
                    <a:cubicBezTo>
                      <a:pt x="15604" y="2159"/>
                      <a:pt x="21164" y="6163"/>
                      <a:pt x="21331" y="10528"/>
                    </a:cubicBezTo>
                    <a:cubicBezTo>
                      <a:pt x="21506" y="15126"/>
                      <a:pt x="15701" y="19388"/>
                      <a:pt x="6249" y="21600"/>
                    </a:cubicBezTo>
                    <a:lnTo>
                      <a:pt x="6073" y="21422"/>
                    </a:lnTo>
                    <a:close/>
                  </a:path>
                </a:pathLst>
              </a:custGeom>
              <a:solidFill>
                <a:srgbClr val="40E0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4267" dirty="0"/>
              </a:p>
            </p:txBody>
          </p:sp>
          <p:sp>
            <p:nvSpPr>
              <p:cNvPr id="22" name="Shape 671"/>
              <p:cNvSpPr/>
              <p:nvPr/>
            </p:nvSpPr>
            <p:spPr>
              <a:xfrm rot="3973889">
                <a:off x="10435002" y="3247591"/>
                <a:ext cx="221934" cy="960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82" h="21600" extrusionOk="0">
                    <a:moveTo>
                      <a:pt x="1571" y="0"/>
                    </a:moveTo>
                    <a:cubicBezTo>
                      <a:pt x="1295" y="39"/>
                      <a:pt x="1058" y="85"/>
                      <a:pt x="786" y="124"/>
                    </a:cubicBezTo>
                    <a:cubicBezTo>
                      <a:pt x="-136" y="2929"/>
                      <a:pt x="-261" y="5746"/>
                      <a:pt x="484" y="8555"/>
                    </a:cubicBezTo>
                    <a:cubicBezTo>
                      <a:pt x="1656" y="12978"/>
                      <a:pt x="4882" y="17351"/>
                      <a:pt x="10106" y="21590"/>
                    </a:cubicBezTo>
                    <a:cubicBezTo>
                      <a:pt x="10141" y="21593"/>
                      <a:pt x="10171" y="21597"/>
                      <a:pt x="10206" y="21600"/>
                    </a:cubicBezTo>
                    <a:lnTo>
                      <a:pt x="10528" y="21411"/>
                    </a:lnTo>
                    <a:cubicBezTo>
                      <a:pt x="18148" y="17918"/>
                      <a:pt x="21339" y="14136"/>
                      <a:pt x="19808" y="10407"/>
                    </a:cubicBezTo>
                    <a:cubicBezTo>
                      <a:pt x="18267" y="6654"/>
                      <a:pt x="11994" y="3077"/>
                      <a:pt x="1571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4267" dirty="0"/>
              </a:p>
            </p:txBody>
          </p:sp>
          <p:sp>
            <p:nvSpPr>
              <p:cNvPr id="23" name="Shape 673"/>
              <p:cNvSpPr/>
              <p:nvPr/>
            </p:nvSpPr>
            <p:spPr>
              <a:xfrm rot="6663929">
                <a:off x="9787136" y="3970454"/>
                <a:ext cx="180676" cy="4236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4" h="21600" extrusionOk="0">
                    <a:moveTo>
                      <a:pt x="6073" y="21422"/>
                    </a:moveTo>
                    <a:cubicBezTo>
                      <a:pt x="1992" y="18123"/>
                      <a:pt x="-94" y="14441"/>
                      <a:pt x="3" y="10711"/>
                    </a:cubicBezTo>
                    <a:cubicBezTo>
                      <a:pt x="101" y="6957"/>
                      <a:pt x="2407" y="3275"/>
                      <a:pt x="6709" y="0"/>
                    </a:cubicBezTo>
                    <a:cubicBezTo>
                      <a:pt x="15604" y="2159"/>
                      <a:pt x="21164" y="6163"/>
                      <a:pt x="21331" y="10528"/>
                    </a:cubicBezTo>
                    <a:cubicBezTo>
                      <a:pt x="21506" y="15126"/>
                      <a:pt x="15701" y="19388"/>
                      <a:pt x="6249" y="21600"/>
                    </a:cubicBezTo>
                    <a:lnTo>
                      <a:pt x="6073" y="21422"/>
                    </a:lnTo>
                    <a:close/>
                  </a:path>
                </a:pathLst>
              </a:custGeom>
              <a:solidFill>
                <a:srgbClr val="40E0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4267" dirty="0"/>
              </a:p>
            </p:txBody>
          </p:sp>
          <p:sp>
            <p:nvSpPr>
              <p:cNvPr id="24" name="Shape 674"/>
              <p:cNvSpPr/>
              <p:nvPr/>
            </p:nvSpPr>
            <p:spPr>
              <a:xfrm rot="6663929">
                <a:off x="9651400" y="3370394"/>
                <a:ext cx="276642" cy="6487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4" h="21600" extrusionOk="0">
                    <a:moveTo>
                      <a:pt x="6073" y="21422"/>
                    </a:moveTo>
                    <a:cubicBezTo>
                      <a:pt x="1992" y="18123"/>
                      <a:pt x="-94" y="14441"/>
                      <a:pt x="3" y="10711"/>
                    </a:cubicBezTo>
                    <a:cubicBezTo>
                      <a:pt x="101" y="6957"/>
                      <a:pt x="2407" y="3275"/>
                      <a:pt x="6709" y="0"/>
                    </a:cubicBezTo>
                    <a:cubicBezTo>
                      <a:pt x="15604" y="2159"/>
                      <a:pt x="21164" y="6163"/>
                      <a:pt x="21331" y="10528"/>
                    </a:cubicBezTo>
                    <a:cubicBezTo>
                      <a:pt x="21506" y="15126"/>
                      <a:pt x="15701" y="19388"/>
                      <a:pt x="6249" y="21600"/>
                    </a:cubicBezTo>
                    <a:lnTo>
                      <a:pt x="6073" y="21422"/>
                    </a:lnTo>
                    <a:close/>
                  </a:path>
                </a:pathLst>
              </a:custGeom>
              <a:solidFill>
                <a:srgbClr val="40E0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4267" dirty="0"/>
              </a:p>
            </p:txBody>
          </p:sp>
        </p:grpSp>
        <p:sp>
          <p:nvSpPr>
            <p:cNvPr id="25" name="Shape 641"/>
            <p:cNvSpPr/>
            <p:nvPr/>
          </p:nvSpPr>
          <p:spPr>
            <a:xfrm>
              <a:off x="1939989" y="4621885"/>
              <a:ext cx="664199" cy="140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1E5E7"/>
            </a:solidFill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endParaRPr sz="4267" dirty="0">
                <a:solidFill>
                  <a:srgbClr val="FFFFFF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172913" y="3599767"/>
              <a:ext cx="2092224" cy="1086972"/>
              <a:chOff x="2172913" y="3599767"/>
              <a:chExt cx="2092224" cy="1086972"/>
            </a:xfrm>
          </p:grpSpPr>
          <p:sp>
            <p:nvSpPr>
              <p:cNvPr id="27" name="Shape 642"/>
              <p:cNvSpPr/>
              <p:nvPr/>
            </p:nvSpPr>
            <p:spPr>
              <a:xfrm>
                <a:off x="2172913" y="3874640"/>
                <a:ext cx="281896" cy="661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4" h="21600" extrusionOk="0">
                    <a:moveTo>
                      <a:pt x="6073" y="21422"/>
                    </a:moveTo>
                    <a:cubicBezTo>
                      <a:pt x="1992" y="18123"/>
                      <a:pt x="-94" y="14441"/>
                      <a:pt x="3" y="10711"/>
                    </a:cubicBezTo>
                    <a:cubicBezTo>
                      <a:pt x="101" y="6957"/>
                      <a:pt x="2407" y="3275"/>
                      <a:pt x="6709" y="0"/>
                    </a:cubicBezTo>
                    <a:cubicBezTo>
                      <a:pt x="15604" y="2159"/>
                      <a:pt x="21164" y="6163"/>
                      <a:pt x="21331" y="10528"/>
                    </a:cubicBezTo>
                    <a:cubicBezTo>
                      <a:pt x="21506" y="15126"/>
                      <a:pt x="15701" y="19388"/>
                      <a:pt x="6249" y="21600"/>
                    </a:cubicBezTo>
                    <a:lnTo>
                      <a:pt x="6073" y="21422"/>
                    </a:lnTo>
                    <a:close/>
                  </a:path>
                </a:pathLst>
              </a:custGeom>
              <a:solidFill>
                <a:srgbClr val="40E0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4267" dirty="0"/>
              </a:p>
            </p:txBody>
          </p:sp>
          <p:sp>
            <p:nvSpPr>
              <p:cNvPr id="28" name="Shape 643"/>
              <p:cNvSpPr/>
              <p:nvPr/>
            </p:nvSpPr>
            <p:spPr>
              <a:xfrm>
                <a:off x="2264733" y="4473810"/>
                <a:ext cx="15158" cy="212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24" h="21600" extrusionOk="0">
                    <a:moveTo>
                      <a:pt x="20324" y="0"/>
                    </a:moveTo>
                    <a:cubicBezTo>
                      <a:pt x="10102" y="3555"/>
                      <a:pt x="3708" y="7167"/>
                      <a:pt x="1205" y="10800"/>
                    </a:cubicBezTo>
                    <a:cubicBezTo>
                      <a:pt x="-1276" y="14402"/>
                      <a:pt x="76" y="18014"/>
                      <a:pt x="5249" y="21600"/>
                    </a:cubicBezTo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76200" cap="flat">
                <a:solidFill>
                  <a:schemeClr val="accent4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4267" dirty="0"/>
              </a:p>
            </p:txBody>
          </p:sp>
          <p:sp>
            <p:nvSpPr>
              <p:cNvPr id="53" name="Shape 642"/>
              <p:cNvSpPr/>
              <p:nvPr/>
            </p:nvSpPr>
            <p:spPr>
              <a:xfrm rot="10278392">
                <a:off x="3951067" y="3599767"/>
                <a:ext cx="314070" cy="711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4" h="21600" extrusionOk="0">
                    <a:moveTo>
                      <a:pt x="6073" y="21422"/>
                    </a:moveTo>
                    <a:cubicBezTo>
                      <a:pt x="1992" y="18123"/>
                      <a:pt x="-94" y="14441"/>
                      <a:pt x="3" y="10711"/>
                    </a:cubicBezTo>
                    <a:cubicBezTo>
                      <a:pt x="101" y="6957"/>
                      <a:pt x="2407" y="3275"/>
                      <a:pt x="6709" y="0"/>
                    </a:cubicBezTo>
                    <a:cubicBezTo>
                      <a:pt x="15604" y="2159"/>
                      <a:pt x="21164" y="6163"/>
                      <a:pt x="21331" y="10528"/>
                    </a:cubicBezTo>
                    <a:cubicBezTo>
                      <a:pt x="21506" y="15126"/>
                      <a:pt x="15701" y="19388"/>
                      <a:pt x="6249" y="21600"/>
                    </a:cubicBezTo>
                    <a:lnTo>
                      <a:pt x="6073" y="21422"/>
                    </a:lnTo>
                    <a:close/>
                  </a:path>
                </a:pathLst>
              </a:custGeom>
              <a:solidFill>
                <a:srgbClr val="40E0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4267" dirty="0"/>
              </a:p>
            </p:txBody>
          </p:sp>
          <p:sp>
            <p:nvSpPr>
              <p:cNvPr id="54" name="Shape 643"/>
              <p:cNvSpPr/>
              <p:nvPr/>
            </p:nvSpPr>
            <p:spPr>
              <a:xfrm>
                <a:off x="4157327" y="4277724"/>
                <a:ext cx="15158" cy="212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24" h="21600" extrusionOk="0">
                    <a:moveTo>
                      <a:pt x="20324" y="0"/>
                    </a:moveTo>
                    <a:cubicBezTo>
                      <a:pt x="10102" y="3555"/>
                      <a:pt x="3708" y="7167"/>
                      <a:pt x="1205" y="10800"/>
                    </a:cubicBezTo>
                    <a:cubicBezTo>
                      <a:pt x="-1276" y="14402"/>
                      <a:pt x="76" y="18014"/>
                      <a:pt x="5249" y="21600"/>
                    </a:cubicBezTo>
                  </a:path>
                </a:pathLst>
              </a:custGeom>
              <a:solidFill>
                <a:schemeClr val="accent4"/>
              </a:solidFill>
              <a:ln w="76200" cap="flat">
                <a:solidFill>
                  <a:schemeClr val="accent4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4267" dirty="0"/>
              </a:p>
            </p:txBody>
          </p:sp>
          <p:sp>
            <p:nvSpPr>
              <p:cNvPr id="49" name="Shape 643"/>
              <p:cNvSpPr/>
              <p:nvPr/>
            </p:nvSpPr>
            <p:spPr>
              <a:xfrm>
                <a:off x="4149748" y="4473798"/>
                <a:ext cx="15158" cy="212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24" h="21600" extrusionOk="0">
                    <a:moveTo>
                      <a:pt x="20324" y="0"/>
                    </a:moveTo>
                    <a:cubicBezTo>
                      <a:pt x="10102" y="3555"/>
                      <a:pt x="3708" y="7167"/>
                      <a:pt x="1205" y="10800"/>
                    </a:cubicBezTo>
                    <a:cubicBezTo>
                      <a:pt x="-1276" y="14402"/>
                      <a:pt x="76" y="18014"/>
                      <a:pt x="5249" y="21600"/>
                    </a:cubicBezTo>
                  </a:path>
                </a:pathLst>
              </a:custGeom>
              <a:solidFill>
                <a:schemeClr val="accent4"/>
              </a:solidFill>
              <a:ln w="76200" cap="flat">
                <a:solidFill>
                  <a:schemeClr val="accent4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4267" dirty="0"/>
              </a:p>
            </p:txBody>
          </p:sp>
        </p:grpSp>
        <p:sp>
          <p:nvSpPr>
            <p:cNvPr id="29" name="Shape 646"/>
            <p:cNvSpPr/>
            <p:nvPr/>
          </p:nvSpPr>
          <p:spPr>
            <a:xfrm>
              <a:off x="5683840" y="4653316"/>
              <a:ext cx="664200" cy="140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1E5E7"/>
            </a:solidFill>
            <a:ln w="12700" cap="flat">
              <a:noFill/>
              <a:miter lim="400000"/>
            </a:ln>
            <a:effectLst/>
          </p:spPr>
          <p:txBody>
            <a:bodyPr wrap="square" lIns="67733" tIns="67733" rIns="67733" bIns="67733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 sz="4267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103465" y="3209015"/>
              <a:ext cx="2145202" cy="1533378"/>
              <a:chOff x="4103465" y="3209015"/>
              <a:chExt cx="2145202" cy="1533378"/>
            </a:xfrm>
          </p:grpSpPr>
          <p:sp>
            <p:nvSpPr>
              <p:cNvPr id="32" name="Shape 648"/>
              <p:cNvSpPr/>
              <p:nvPr/>
            </p:nvSpPr>
            <p:spPr>
              <a:xfrm>
                <a:off x="6018738" y="3972298"/>
                <a:ext cx="87128" cy="770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27" h="21600" extrusionOk="0">
                    <a:moveTo>
                      <a:pt x="20627" y="0"/>
                    </a:moveTo>
                    <a:cubicBezTo>
                      <a:pt x="10371" y="2560"/>
                      <a:pt x="3973" y="5305"/>
                      <a:pt x="1661" y="8112"/>
                    </a:cubicBezTo>
                    <a:cubicBezTo>
                      <a:pt x="-973" y="11309"/>
                      <a:pt x="1760" y="14535"/>
                      <a:pt x="2807" y="17770"/>
                    </a:cubicBezTo>
                    <a:cubicBezTo>
                      <a:pt x="2926" y="18139"/>
                      <a:pt x="3022" y="18507"/>
                      <a:pt x="2976" y="18876"/>
                    </a:cubicBezTo>
                    <a:cubicBezTo>
                      <a:pt x="2861" y="19795"/>
                      <a:pt x="1863" y="20708"/>
                      <a:pt x="0" y="21600"/>
                    </a:cubicBezTo>
                  </a:path>
                </a:pathLst>
              </a:custGeom>
              <a:solidFill>
                <a:schemeClr val="accent4"/>
              </a:solidFill>
              <a:ln w="76200" cap="flat">
                <a:solidFill>
                  <a:schemeClr val="accent4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4267" dirty="0"/>
              </a:p>
            </p:txBody>
          </p:sp>
          <p:sp>
            <p:nvSpPr>
              <p:cNvPr id="31" name="Shape 647"/>
              <p:cNvSpPr/>
              <p:nvPr/>
            </p:nvSpPr>
            <p:spPr>
              <a:xfrm rot="21300000" flipH="1">
                <a:off x="5751591" y="3214812"/>
                <a:ext cx="467449" cy="8897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4" h="21600" extrusionOk="0">
                    <a:moveTo>
                      <a:pt x="6073" y="21422"/>
                    </a:moveTo>
                    <a:cubicBezTo>
                      <a:pt x="1992" y="18123"/>
                      <a:pt x="-94" y="14441"/>
                      <a:pt x="3" y="10711"/>
                    </a:cubicBezTo>
                    <a:cubicBezTo>
                      <a:pt x="101" y="6957"/>
                      <a:pt x="2407" y="3275"/>
                      <a:pt x="6709" y="0"/>
                    </a:cubicBezTo>
                    <a:cubicBezTo>
                      <a:pt x="15604" y="2159"/>
                      <a:pt x="21164" y="6163"/>
                      <a:pt x="21331" y="10528"/>
                    </a:cubicBezTo>
                    <a:cubicBezTo>
                      <a:pt x="21506" y="15126"/>
                      <a:pt x="15701" y="19388"/>
                      <a:pt x="6249" y="21600"/>
                    </a:cubicBezTo>
                    <a:lnTo>
                      <a:pt x="6073" y="21422"/>
                    </a:lnTo>
                    <a:close/>
                  </a:path>
                </a:pathLst>
              </a:custGeom>
              <a:solidFill>
                <a:srgbClr val="40E0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4267" dirty="0"/>
              </a:p>
            </p:txBody>
          </p:sp>
          <p:sp>
            <p:nvSpPr>
              <p:cNvPr id="33" name="Shape 649"/>
              <p:cNvSpPr/>
              <p:nvPr/>
            </p:nvSpPr>
            <p:spPr>
              <a:xfrm rot="186724">
                <a:off x="6017055" y="3209015"/>
                <a:ext cx="204562" cy="8854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82" h="21600" extrusionOk="0">
                    <a:moveTo>
                      <a:pt x="1571" y="0"/>
                    </a:moveTo>
                    <a:cubicBezTo>
                      <a:pt x="1295" y="39"/>
                      <a:pt x="1058" y="85"/>
                      <a:pt x="786" y="124"/>
                    </a:cubicBezTo>
                    <a:cubicBezTo>
                      <a:pt x="-136" y="2929"/>
                      <a:pt x="-261" y="5746"/>
                      <a:pt x="484" y="8555"/>
                    </a:cubicBezTo>
                    <a:cubicBezTo>
                      <a:pt x="1656" y="12978"/>
                      <a:pt x="4882" y="17351"/>
                      <a:pt x="10106" y="21590"/>
                    </a:cubicBezTo>
                    <a:cubicBezTo>
                      <a:pt x="10141" y="21593"/>
                      <a:pt x="10171" y="21597"/>
                      <a:pt x="10206" y="21600"/>
                    </a:cubicBezTo>
                    <a:lnTo>
                      <a:pt x="10528" y="21411"/>
                    </a:lnTo>
                    <a:cubicBezTo>
                      <a:pt x="18148" y="17918"/>
                      <a:pt x="21339" y="14136"/>
                      <a:pt x="19808" y="10407"/>
                    </a:cubicBezTo>
                    <a:cubicBezTo>
                      <a:pt x="18267" y="6654"/>
                      <a:pt x="11994" y="3077"/>
                      <a:pt x="1571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4267" dirty="0"/>
              </a:p>
            </p:txBody>
          </p:sp>
          <p:sp>
            <p:nvSpPr>
              <p:cNvPr id="34" name="Shape 650"/>
              <p:cNvSpPr/>
              <p:nvPr/>
            </p:nvSpPr>
            <p:spPr>
              <a:xfrm rot="1980000">
                <a:off x="6082134" y="4115281"/>
                <a:ext cx="166533" cy="390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4" h="21600" extrusionOk="0">
                    <a:moveTo>
                      <a:pt x="6073" y="21422"/>
                    </a:moveTo>
                    <a:cubicBezTo>
                      <a:pt x="1992" y="18123"/>
                      <a:pt x="-94" y="14441"/>
                      <a:pt x="3" y="10711"/>
                    </a:cubicBezTo>
                    <a:cubicBezTo>
                      <a:pt x="101" y="6957"/>
                      <a:pt x="2407" y="3275"/>
                      <a:pt x="6709" y="0"/>
                    </a:cubicBezTo>
                    <a:cubicBezTo>
                      <a:pt x="15604" y="2159"/>
                      <a:pt x="21164" y="6163"/>
                      <a:pt x="21331" y="10528"/>
                    </a:cubicBezTo>
                    <a:cubicBezTo>
                      <a:pt x="21506" y="15126"/>
                      <a:pt x="15701" y="19388"/>
                      <a:pt x="6249" y="21600"/>
                    </a:cubicBezTo>
                    <a:lnTo>
                      <a:pt x="6073" y="21422"/>
                    </a:lnTo>
                    <a:close/>
                  </a:path>
                </a:pathLst>
              </a:custGeom>
              <a:solidFill>
                <a:srgbClr val="40E0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4267" dirty="0"/>
              </a:p>
            </p:txBody>
          </p:sp>
          <p:sp>
            <p:nvSpPr>
              <p:cNvPr id="51" name="Shape 649"/>
              <p:cNvSpPr/>
              <p:nvPr/>
            </p:nvSpPr>
            <p:spPr>
              <a:xfrm rot="257448">
                <a:off x="4103465" y="3613652"/>
                <a:ext cx="204562" cy="658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82" h="21600" extrusionOk="0">
                    <a:moveTo>
                      <a:pt x="1571" y="0"/>
                    </a:moveTo>
                    <a:cubicBezTo>
                      <a:pt x="1295" y="39"/>
                      <a:pt x="1058" y="85"/>
                      <a:pt x="786" y="124"/>
                    </a:cubicBezTo>
                    <a:cubicBezTo>
                      <a:pt x="-136" y="2929"/>
                      <a:pt x="-261" y="5746"/>
                      <a:pt x="484" y="8555"/>
                    </a:cubicBezTo>
                    <a:cubicBezTo>
                      <a:pt x="1656" y="12978"/>
                      <a:pt x="4882" y="17351"/>
                      <a:pt x="10106" y="21590"/>
                    </a:cubicBezTo>
                    <a:cubicBezTo>
                      <a:pt x="10141" y="21593"/>
                      <a:pt x="10171" y="21597"/>
                      <a:pt x="10206" y="21600"/>
                    </a:cubicBezTo>
                    <a:lnTo>
                      <a:pt x="10528" y="21411"/>
                    </a:lnTo>
                    <a:cubicBezTo>
                      <a:pt x="18148" y="17918"/>
                      <a:pt x="21339" y="14136"/>
                      <a:pt x="19808" y="10407"/>
                    </a:cubicBezTo>
                    <a:cubicBezTo>
                      <a:pt x="18267" y="6654"/>
                      <a:pt x="11994" y="3077"/>
                      <a:pt x="1571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4267" dirty="0"/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 flipH="1">
            <a:off x="551482" y="548033"/>
            <a:ext cx="10514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g-BG" sz="4000" b="1" dirty="0" smtClean="0">
                <a:latin typeface="+mj-lt"/>
              </a:rPr>
              <a:t>ЕТАПИ НА РЕАЛИЗИРАНЕ НА ПРОЕКТА</a:t>
            </a:r>
            <a:endParaRPr lang="en-US" sz="4000" b="1" dirty="0">
              <a:latin typeface="+mj-lt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110433" y="239743"/>
            <a:ext cx="2335595" cy="304763"/>
            <a:chOff x="6442648" y="926918"/>
            <a:chExt cx="2335595" cy="304763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442648" y="1114425"/>
              <a:ext cx="904878" cy="0"/>
            </a:xfrm>
            <a:prstGeom prst="line">
              <a:avLst/>
            </a:prstGeom>
            <a:ln w="5715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 flipH="1">
              <a:off x="7347526" y="926918"/>
              <a:ext cx="1430717" cy="304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 flipH="1">
            <a:off x="295006" y="4654628"/>
            <a:ext cx="1846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1. Изясняване на концепцията</a:t>
            </a:r>
            <a:endParaRPr lang="en-US" sz="16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 flipH="1">
            <a:off x="2599512" y="4654628"/>
            <a:ext cx="1846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2. Разработване на проекта</a:t>
            </a:r>
            <a:endParaRPr lang="en-US" sz="16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 flipH="1">
            <a:off x="4681304" y="4622714"/>
            <a:ext cx="2254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3. Организиране на физическото пространство/среда</a:t>
            </a:r>
            <a:endParaRPr lang="en-US" sz="16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 flipH="1">
            <a:off x="7346168" y="4665357"/>
            <a:ext cx="1846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4. Запознаване на родителите с инициативата</a:t>
            </a:r>
          </a:p>
        </p:txBody>
      </p:sp>
      <p:sp>
        <p:nvSpPr>
          <p:cNvPr id="55" name="TextBox 49"/>
          <p:cNvSpPr txBox="1"/>
          <p:nvPr/>
        </p:nvSpPr>
        <p:spPr>
          <a:xfrm flipH="1">
            <a:off x="9767051" y="4654627"/>
            <a:ext cx="1846459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5</a:t>
            </a:r>
            <a:r>
              <a:rPr lang="bg-BG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. Реализиране</a:t>
            </a:r>
          </a:p>
        </p:txBody>
      </p:sp>
      <p:sp>
        <p:nvSpPr>
          <p:cNvPr id="56" name="TextBox 40"/>
          <p:cNvSpPr txBox="1"/>
          <p:nvPr/>
        </p:nvSpPr>
        <p:spPr>
          <a:xfrm flipH="1">
            <a:off x="389665" y="5509648"/>
            <a:ext cx="184646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bg-BG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</a:t>
            </a:r>
            <a:r>
              <a:rPr lang="bg-BG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формиране </a:t>
            </a:r>
            <a:r>
              <a:rPr lang="bg-BG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 лидерски  </a:t>
            </a:r>
            <a:r>
              <a:rPr lang="bg-BG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екип</a:t>
            </a:r>
          </a:p>
          <a:p>
            <a:pPr algn="ctr"/>
            <a:r>
              <a:rPr lang="bg-BG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Създаване на идеен проект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TextBox 40"/>
          <p:cNvSpPr txBox="1"/>
          <p:nvPr/>
        </p:nvSpPr>
        <p:spPr>
          <a:xfrm flipH="1">
            <a:off x="4885476" y="5555814"/>
            <a:ext cx="1846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Функционалност</a:t>
            </a:r>
          </a:p>
          <a:p>
            <a:pPr algn="ctr"/>
            <a:r>
              <a:rPr lang="bg-BG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Безопасност</a:t>
            </a:r>
          </a:p>
          <a:p>
            <a:pPr algn="ctr"/>
            <a:r>
              <a:rPr lang="bg-BG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Дизайн</a:t>
            </a:r>
            <a:endParaRPr lang="bg-BG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bg-BG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Провокации</a:t>
            </a:r>
          </a:p>
        </p:txBody>
      </p:sp>
      <p:sp>
        <p:nvSpPr>
          <p:cNvPr id="59" name="TextBox 40"/>
          <p:cNvSpPr txBox="1"/>
          <p:nvPr/>
        </p:nvSpPr>
        <p:spPr>
          <a:xfrm flipH="1">
            <a:off x="7428467" y="5455786"/>
            <a:ext cx="1846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Покана</a:t>
            </a:r>
          </a:p>
          <a:p>
            <a:pPr algn="ctr"/>
            <a:r>
              <a:rPr lang="bg-BG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Индивидуално разяснение</a:t>
            </a:r>
          </a:p>
          <a:p>
            <a:pPr algn="ctr">
              <a:lnSpc>
                <a:spcPct val="150000"/>
              </a:lnSpc>
            </a:pPr>
            <a:r>
              <a:rPr lang="bg-BG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Разгласа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TextBox 40"/>
          <p:cNvSpPr txBox="1"/>
          <p:nvPr/>
        </p:nvSpPr>
        <p:spPr>
          <a:xfrm flipH="1">
            <a:off x="9822813" y="5509648"/>
            <a:ext cx="1846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INTERNATIONAL OUTDOOR CLASSROOM DAY</a:t>
            </a:r>
          </a:p>
          <a:p>
            <a:pPr algn="ctr">
              <a:lnSpc>
                <a:spcPct val="150000"/>
              </a:lnSpc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1" name="TextBox 40"/>
          <p:cNvSpPr txBox="1"/>
          <p:nvPr/>
        </p:nvSpPr>
        <p:spPr>
          <a:xfrm flipH="1">
            <a:off x="2599510" y="5509648"/>
            <a:ext cx="184646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bg-BG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Творческа работа с </a:t>
            </a:r>
            <a:r>
              <a:rPr lang="bg-BG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учителските </a:t>
            </a:r>
            <a:r>
              <a:rPr lang="bg-BG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екипи</a:t>
            </a:r>
          </a:p>
          <a:p>
            <a:pPr algn="ctr">
              <a:spcAft>
                <a:spcPts val="600"/>
              </a:spcAft>
            </a:pPr>
            <a:r>
              <a:rPr lang="bg-BG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Планиране – ателиета, ресурси, срокове, отговорници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86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38392"/>
            <a:ext cx="4772026" cy="18717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0" y="2989553"/>
            <a:ext cx="4449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200" i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</a:rPr>
              <a:t>Основни методи и подходи</a:t>
            </a:r>
          </a:p>
          <a:p>
            <a:pPr algn="ctr"/>
            <a:r>
              <a:rPr lang="bg-BG" sz="2200" i="1" dirty="0" smtClean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</a:rPr>
              <a:t>в обучението на открито</a:t>
            </a:r>
            <a:endParaRPr lang="en-US" sz="2200" i="1" dirty="0">
              <a:solidFill>
                <a:schemeClr val="bg1">
                  <a:lumMod val="95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graphicFrame>
        <p:nvGraphicFramePr>
          <p:cNvPr id="3" name="Контейнер за картина 2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784338526"/>
              </p:ext>
            </p:extLst>
          </p:nvPr>
        </p:nvGraphicFramePr>
        <p:xfrm>
          <a:off x="4516127" y="433489"/>
          <a:ext cx="8785521" cy="7867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928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38" y="959751"/>
            <a:ext cx="3357856" cy="49530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5248499" y="2782615"/>
            <a:ext cx="32919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g-BG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</a:t>
            </a:r>
            <a:r>
              <a:rPr lang="bg-BG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собена форма на ефективно активно учене. Новото знание и новия опит са самостоятелно или колективно откритие. </a:t>
            </a:r>
          </a:p>
          <a:p>
            <a:pPr>
              <a:lnSpc>
                <a:spcPct val="150000"/>
              </a:lnSpc>
            </a:pPr>
            <a:endParaRPr lang="bg-BG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bg-BG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Ателието е съвременна технология, интегрираща игрови, изследователски и творчески дейности.</a:t>
            </a:r>
          </a:p>
          <a:p>
            <a:pPr>
              <a:lnSpc>
                <a:spcPct val="150000"/>
              </a:lnSpc>
            </a:pPr>
            <a:endParaRPr lang="bg-BG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bg-BG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ателието атмосферата е позитивна, приятелска и стимулираща общуването.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248499" y="1335092"/>
            <a:ext cx="3291964" cy="1071535"/>
            <a:chOff x="6652260" y="1361170"/>
            <a:chExt cx="3291964" cy="1071535"/>
          </a:xfrm>
        </p:grpSpPr>
        <p:sp>
          <p:nvSpPr>
            <p:cNvPr id="8" name="TextBox 7"/>
            <p:cNvSpPr txBox="1"/>
            <p:nvPr/>
          </p:nvSpPr>
          <p:spPr>
            <a:xfrm flipH="1">
              <a:off x="6652260" y="1724819"/>
              <a:ext cx="32919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4000" b="1" dirty="0" smtClean="0">
                  <a:latin typeface="+mj-lt"/>
                </a:rPr>
                <a:t>АТЕЛИЕ</a:t>
              </a:r>
              <a:endParaRPr lang="en-US" sz="4000" b="1" dirty="0">
                <a:latin typeface="+mj-lt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6747448" y="1361170"/>
              <a:ext cx="722533" cy="0"/>
            </a:xfrm>
            <a:prstGeom prst="line">
              <a:avLst/>
            </a:prstGeom>
            <a:ln w="5715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 rot="10800000">
            <a:off x="9026343" y="978804"/>
            <a:ext cx="2622732" cy="49602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9309791" y="3153610"/>
            <a:ext cx="2339284" cy="2458151"/>
            <a:chOff x="9559490" y="1370144"/>
            <a:chExt cx="2339284" cy="2458151"/>
          </a:xfrm>
        </p:grpSpPr>
        <p:grpSp>
          <p:nvGrpSpPr>
            <p:cNvPr id="14" name="Group 13"/>
            <p:cNvGrpSpPr/>
            <p:nvPr/>
          </p:nvGrpSpPr>
          <p:grpSpPr>
            <a:xfrm>
              <a:off x="9559490" y="1370144"/>
              <a:ext cx="2249620" cy="830997"/>
              <a:chOff x="2778406" y="3946695"/>
              <a:chExt cx="2249620" cy="830997"/>
            </a:xfrm>
          </p:grpSpPr>
          <p:sp>
            <p:nvSpPr>
              <p:cNvPr id="19" name="TextBox 18"/>
              <p:cNvSpPr txBox="1"/>
              <p:nvPr/>
            </p:nvSpPr>
            <p:spPr>
              <a:xfrm flipH="1">
                <a:off x="3525408" y="3946695"/>
                <a:ext cx="15026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sz="1600" dirty="0" smtClean="0">
                    <a:solidFill>
                      <a:schemeClr val="bg1">
                        <a:lumMod val="95000"/>
                      </a:schemeClr>
                    </a:solidFill>
                    <a:latin typeface="+mj-lt"/>
                  </a:rPr>
                  <a:t>Учене чрез действие и преживяване</a:t>
                </a:r>
                <a:endParaRPr lang="en-US" sz="1600" dirty="0">
                  <a:solidFill>
                    <a:schemeClr val="bg1">
                      <a:lumMod val="9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flipH="1">
                <a:off x="2778406" y="4073269"/>
                <a:ext cx="715359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endParaRPr lang="en-US" sz="2400" b="1" dirty="0">
                  <a:solidFill>
                    <a:schemeClr val="bg1">
                      <a:lumMod val="95000"/>
                    </a:schemeClr>
                  </a:solidFill>
                  <a:latin typeface="+mj-lt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0306492" y="2377730"/>
              <a:ext cx="1592282" cy="1450565"/>
              <a:chOff x="3525408" y="2767354"/>
              <a:chExt cx="1592282" cy="1450565"/>
            </a:xfrm>
          </p:grpSpPr>
          <p:sp>
            <p:nvSpPr>
              <p:cNvPr id="16" name="TextBox 15"/>
              <p:cNvSpPr txBox="1"/>
              <p:nvPr/>
            </p:nvSpPr>
            <p:spPr>
              <a:xfrm flipH="1">
                <a:off x="3525408" y="2767354"/>
                <a:ext cx="15026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sz="1600" dirty="0" smtClean="0">
                    <a:solidFill>
                      <a:schemeClr val="bg1">
                        <a:lumMod val="95000"/>
                      </a:schemeClr>
                    </a:solidFill>
                    <a:latin typeface="+mj-lt"/>
                  </a:rPr>
                  <a:t>Активно общуване</a:t>
                </a:r>
                <a:endParaRPr lang="en-US" sz="1600" dirty="0">
                  <a:solidFill>
                    <a:schemeClr val="bg1">
                      <a:lumMod val="9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3" name="TextBox 15"/>
              <p:cNvSpPr txBox="1"/>
              <p:nvPr/>
            </p:nvSpPr>
            <p:spPr>
              <a:xfrm flipH="1">
                <a:off x="3525408" y="3633144"/>
                <a:ext cx="15922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sz="1600" dirty="0" smtClean="0">
                    <a:solidFill>
                      <a:schemeClr val="bg1">
                        <a:lumMod val="95000"/>
                      </a:schemeClr>
                    </a:solidFill>
                    <a:latin typeface="+mj-lt"/>
                  </a:rPr>
                  <a:t>Интерактивни методи</a:t>
                </a:r>
                <a:endParaRPr lang="en-US" sz="1600" dirty="0">
                  <a:solidFill>
                    <a:schemeClr val="bg1">
                      <a:lumMod val="95000"/>
                    </a:schemeClr>
                  </a:solidFill>
                  <a:latin typeface="+mj-lt"/>
                </a:endParaRPr>
              </a:p>
            </p:txBody>
          </p:sp>
        </p:grpSp>
      </p:grpSp>
      <p:pic>
        <p:nvPicPr>
          <p:cNvPr id="3074" name="Picture 2" descr="C:\Users\Fujitsu\Desktop\konferenciq_2023\programa\img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407" y="1478207"/>
            <a:ext cx="2908051" cy="13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Fujitsu\Desktop\konferenciq_2023\ABV_Attachments - 2023-08-01T124435.322\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40" y="2843765"/>
            <a:ext cx="2935118" cy="257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авоъгълник 2"/>
          <p:cNvSpPr/>
          <p:nvPr/>
        </p:nvSpPr>
        <p:spPr>
          <a:xfrm>
            <a:off x="8995466" y="1116072"/>
            <a:ext cx="2871699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sz="15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Предоставя възможности за разширяване и усъвършенстване на отделни компетентности на детето </a:t>
            </a:r>
            <a:r>
              <a:rPr lang="bg-BG" sz="15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чрез:</a:t>
            </a:r>
            <a:endParaRPr lang="bg-BG" sz="1500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1026" y="5126485"/>
            <a:ext cx="443149" cy="42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33078" y="3404740"/>
            <a:ext cx="443149" cy="42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52128" y="4260695"/>
            <a:ext cx="443149" cy="42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02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0" y="0"/>
            <a:ext cx="3733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3" name="Правоъгълник 2"/>
          <p:cNvSpPr/>
          <p:nvPr/>
        </p:nvSpPr>
        <p:spPr>
          <a:xfrm>
            <a:off x="3613373" y="0"/>
            <a:ext cx="85786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grpSp>
        <p:nvGrpSpPr>
          <p:cNvPr id="4" name="Group 7"/>
          <p:cNvGrpSpPr/>
          <p:nvPr/>
        </p:nvGrpSpPr>
        <p:grpSpPr>
          <a:xfrm>
            <a:off x="321409" y="947449"/>
            <a:ext cx="3291964" cy="1071535"/>
            <a:chOff x="6652260" y="1361170"/>
            <a:chExt cx="3291964" cy="1071535"/>
          </a:xfrm>
        </p:grpSpPr>
        <p:sp>
          <p:nvSpPr>
            <p:cNvPr id="5" name="TextBox 8"/>
            <p:cNvSpPr txBox="1"/>
            <p:nvPr/>
          </p:nvSpPr>
          <p:spPr>
            <a:xfrm flipH="1">
              <a:off x="6652260" y="1724819"/>
              <a:ext cx="32919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g-BG" sz="4000" b="1" dirty="0" smtClean="0">
                  <a:latin typeface="+mj-lt"/>
                </a:rPr>
                <a:t>ДЕЙНОСТИ</a:t>
              </a:r>
              <a:endParaRPr lang="en-US" sz="4000" b="1" dirty="0">
                <a:latin typeface="+mj-lt"/>
              </a:endParaRPr>
            </a:p>
          </p:txBody>
        </p:sp>
        <p:cxnSp>
          <p:nvCxnSpPr>
            <p:cNvPr id="7" name="Straight Connector 10"/>
            <p:cNvCxnSpPr/>
            <p:nvPr/>
          </p:nvCxnSpPr>
          <p:spPr>
            <a:xfrm>
              <a:off x="6747448" y="1361170"/>
              <a:ext cx="722533" cy="0"/>
            </a:xfrm>
            <a:prstGeom prst="line">
              <a:avLst/>
            </a:prstGeom>
            <a:ln w="57150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Диаграма 8"/>
          <p:cNvGraphicFramePr/>
          <p:nvPr>
            <p:extLst>
              <p:ext uri="{D42A27DB-BD31-4B8C-83A1-F6EECF244321}">
                <p14:modId xmlns:p14="http://schemas.microsoft.com/office/powerpoint/2010/main" val="2387067850"/>
              </p:ext>
            </p:extLst>
          </p:nvPr>
        </p:nvGraphicFramePr>
        <p:xfrm>
          <a:off x="3737322" y="1829293"/>
          <a:ext cx="8166608" cy="5445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Fujitsu\Desktop\konferenciq_2023\ABV_Attachments - 2023-08-01T124435.322\9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81" y="154904"/>
            <a:ext cx="2278309" cy="227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ujitsu\Desktop\konferenciq_2023\ABV_Attachments - 2023-08-01T124435.322\10а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510" y="160584"/>
            <a:ext cx="2271227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ujitsu\Desktop\konferenciq_2023\ABV_Attachments - 2023-08-01T124435.322\IMG_20221102_16450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902" y="147884"/>
            <a:ext cx="2278308" cy="227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94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C:\Users\Fujitsu\Desktop\konferenciq_2023\ABV_Attachments - 2023-08-01T124435.322\123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819" y="3504986"/>
            <a:ext cx="3710265" cy="272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Fujitsu\Desktop\konferenciq_2023\ABV_Attachments - 2023-08-01T124435.322\1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819" y="483211"/>
            <a:ext cx="3710272" cy="275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Fujitsu\Desktop\konferenciq_2023\ABV_Attachments - 2023-08-01T124435.322\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758" y="3616985"/>
            <a:ext cx="3717421" cy="261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Fujitsu\Desktop\konferenciq_2023\ABV_Attachments - 2023-08-01T124435.322\3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765" y="488012"/>
            <a:ext cx="3623242" cy="287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-59267" y="2588174"/>
            <a:ext cx="2411475" cy="1812709"/>
            <a:chOff x="787669" y="1237920"/>
            <a:chExt cx="2928133" cy="1812709"/>
          </a:xfrm>
        </p:grpSpPr>
        <p:grpSp>
          <p:nvGrpSpPr>
            <p:cNvPr id="14" name="Group 13"/>
            <p:cNvGrpSpPr/>
            <p:nvPr/>
          </p:nvGrpSpPr>
          <p:grpSpPr>
            <a:xfrm rot="10800000" flipH="1">
              <a:off x="787669" y="1258833"/>
              <a:ext cx="2928133" cy="1791796"/>
              <a:chOff x="8272554" y="718777"/>
              <a:chExt cx="3184711" cy="1741715"/>
            </a:xfrm>
          </p:grpSpPr>
          <p:sp>
            <p:nvSpPr>
              <p:cNvPr id="18" name="Rectangle 17"/>
              <p:cNvSpPr/>
              <p:nvPr/>
            </p:nvSpPr>
            <p:spPr>
              <a:xfrm rot="10800000">
                <a:off x="8272554" y="718778"/>
                <a:ext cx="2974556" cy="174171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0800000">
                <a:off x="11247118" y="718777"/>
                <a:ext cx="210147" cy="174171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 flipH="1">
              <a:off x="1163887" y="1237920"/>
              <a:ext cx="24553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32" name="Group 33"/>
          <p:cNvGrpSpPr/>
          <p:nvPr/>
        </p:nvGrpSpPr>
        <p:grpSpPr>
          <a:xfrm>
            <a:off x="6105371" y="2609088"/>
            <a:ext cx="2637428" cy="1791796"/>
            <a:chOff x="787670" y="1258833"/>
            <a:chExt cx="2928132" cy="1791796"/>
          </a:xfrm>
        </p:grpSpPr>
        <p:grpSp>
          <p:nvGrpSpPr>
            <p:cNvPr id="41" name="Group 34"/>
            <p:cNvGrpSpPr/>
            <p:nvPr/>
          </p:nvGrpSpPr>
          <p:grpSpPr>
            <a:xfrm rot="10800000" flipH="1">
              <a:off x="787670" y="1258833"/>
              <a:ext cx="2928132" cy="1791796"/>
              <a:chOff x="8272555" y="718777"/>
              <a:chExt cx="3184710" cy="1741715"/>
            </a:xfrm>
          </p:grpSpPr>
          <p:sp>
            <p:nvSpPr>
              <p:cNvPr id="45" name="Rectangle 38"/>
              <p:cNvSpPr/>
              <p:nvPr/>
            </p:nvSpPr>
            <p:spPr>
              <a:xfrm rot="10800000">
                <a:off x="8272555" y="718778"/>
                <a:ext cx="2974555" cy="174171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Rectangle 39"/>
              <p:cNvSpPr/>
              <p:nvPr/>
            </p:nvSpPr>
            <p:spPr>
              <a:xfrm rot="10800000">
                <a:off x="11247118" y="718777"/>
                <a:ext cx="210147" cy="174171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3" name="TextBox 36"/>
            <p:cNvSpPr txBox="1"/>
            <p:nvPr/>
          </p:nvSpPr>
          <p:spPr>
            <a:xfrm flipH="1">
              <a:off x="1183129" y="1258834"/>
              <a:ext cx="24034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g-BG" sz="1600" dirty="0" smtClean="0">
                  <a:solidFill>
                    <a:schemeClr val="bg1">
                      <a:lumMod val="95000"/>
                    </a:schemeClr>
                  </a:solidFill>
                </a:rPr>
                <a:t>„</a:t>
              </a:r>
              <a:r>
                <a:rPr lang="bg-BG" sz="1600" dirty="0">
                  <a:solidFill>
                    <a:schemeClr val="bg1">
                      <a:lumMod val="95000"/>
                    </a:schemeClr>
                  </a:solidFill>
                </a:rPr>
                <a:t>Изследователи“</a:t>
              </a:r>
            </a:p>
            <a:p>
              <a:pPr algn="r"/>
              <a:r>
                <a:rPr lang="bg-BG" sz="1600" dirty="0">
                  <a:solidFill>
                    <a:schemeClr val="bg1">
                      <a:lumMod val="95000"/>
                    </a:schemeClr>
                  </a:solidFill>
                </a:rPr>
                <a:t>„</a:t>
              </a: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STEM</a:t>
              </a:r>
              <a:r>
                <a:rPr lang="bg-BG" sz="1600" dirty="0">
                  <a:solidFill>
                    <a:schemeClr val="bg1">
                      <a:lumMod val="95000"/>
                    </a:schemeClr>
                  </a:solidFill>
                </a:rPr>
                <a:t> морски шах“</a:t>
              </a: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2051" name="Picture 3" descr="C:\Users\Fujitsu\Desktop\konferenciq_2023\programa\img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045" y="3241435"/>
            <a:ext cx="1333500" cy="1041072"/>
          </a:xfrm>
          <a:prstGeom prst="rect">
            <a:avLst/>
          </a:prstGeom>
          <a:noFill/>
          <a:effectLst>
            <a:glow rad="101600">
              <a:schemeClr val="bg1"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Fujitsu\Desktop\konferenciq_2023\programa\img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39" y="3237916"/>
            <a:ext cx="1304605" cy="921203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авоъгълник 1"/>
          <p:cNvSpPr/>
          <p:nvPr/>
        </p:nvSpPr>
        <p:spPr>
          <a:xfrm>
            <a:off x="-245533" y="2716810"/>
            <a:ext cx="2510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dirty="0">
                <a:solidFill>
                  <a:schemeClr val="bg1">
                    <a:lumMod val="95000"/>
                  </a:schemeClr>
                </a:solidFill>
              </a:rPr>
              <a:t>„Вкусен лабиринт“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3241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2">
      <a:majorFont>
        <a:latin typeface="Lato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2067</TotalTime>
  <Words>909</Words>
  <Application>Microsoft Office PowerPoint</Application>
  <PresentationFormat>По избор</PresentationFormat>
  <Paragraphs>162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16" baseType="lpstr">
      <vt:lpstr>Office Theme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</dc:creator>
  <cp:lastModifiedBy>Fujitsu</cp:lastModifiedBy>
  <cp:revision>317</cp:revision>
  <dcterms:created xsi:type="dcterms:W3CDTF">2019-06-26T07:11:20Z</dcterms:created>
  <dcterms:modified xsi:type="dcterms:W3CDTF">2023-08-02T12:09:45Z</dcterms:modified>
</cp:coreProperties>
</file>