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78" r:id="rId3"/>
    <p:sldId id="292" r:id="rId4"/>
    <p:sldId id="276" r:id="rId5"/>
    <p:sldId id="270" r:id="rId6"/>
    <p:sldId id="280" r:id="rId7"/>
    <p:sldId id="273" r:id="rId8"/>
    <p:sldId id="289" r:id="rId9"/>
    <p:sldId id="293" r:id="rId10"/>
    <p:sldId id="298" r:id="rId11"/>
    <p:sldId id="300" r:id="rId12"/>
    <p:sldId id="294" r:id="rId13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88497" autoAdjust="0"/>
  </p:normalViewPr>
  <p:slideViewPr>
    <p:cSldViewPr snapToGrid="0" showGuides="1">
      <p:cViewPr varScale="1">
        <p:scale>
          <a:sx n="70" d="100"/>
          <a:sy n="70" d="100"/>
        </p:scale>
        <p:origin x="124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09F45-7A1E-4FFE-A89C-BD710E85C4CE}" type="datetimeFigureOut">
              <a:rPr lang="bg-BG" smtClean="0"/>
              <a:t>7.8.2023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A7580-6972-48B9-B26E-529C21EC6B3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9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A7580-6972-48B9-B26E-529C21EC6B34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65769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A7580-6972-48B9-B26E-529C21EC6B34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83354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A7580-6972-48B9-B26E-529C21EC6B34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02049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A7580-6972-48B9-B26E-529C21EC6B34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71076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A7580-6972-48B9-B26E-529C21EC6B34}" type="slidenum">
              <a:rPr lang="bg-BG" smtClean="0"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98627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2D4F-5543-4237-B69C-95FB94274817}" type="datetimeFigureOut">
              <a:rPr lang="bg-BG" smtClean="0"/>
              <a:t>7.8.2023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FB6B-116A-4FBD-8646-F54B617FBB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43473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2D4F-5543-4237-B69C-95FB94274817}" type="datetimeFigureOut">
              <a:rPr lang="bg-BG" smtClean="0"/>
              <a:t>7.8.2023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FB6B-116A-4FBD-8646-F54B617FBB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0307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2D4F-5543-4237-B69C-95FB94274817}" type="datetimeFigureOut">
              <a:rPr lang="bg-BG" smtClean="0"/>
              <a:t>7.8.2023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FB6B-116A-4FBD-8646-F54B617FBB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8170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2D4F-5543-4237-B69C-95FB94274817}" type="datetimeFigureOut">
              <a:rPr lang="bg-BG" smtClean="0"/>
              <a:t>7.8.2023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FB6B-116A-4FBD-8646-F54B617FBB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2914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2D4F-5543-4237-B69C-95FB94274817}" type="datetimeFigureOut">
              <a:rPr lang="bg-BG" smtClean="0"/>
              <a:t>7.8.2023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FB6B-116A-4FBD-8646-F54B617FBB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64446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2D4F-5543-4237-B69C-95FB94274817}" type="datetimeFigureOut">
              <a:rPr lang="bg-BG" smtClean="0"/>
              <a:t>7.8.2023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FB6B-116A-4FBD-8646-F54B617FBB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69488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2D4F-5543-4237-B69C-95FB94274817}" type="datetimeFigureOut">
              <a:rPr lang="bg-BG" smtClean="0"/>
              <a:t>7.8.2023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FB6B-116A-4FBD-8646-F54B617FBB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1061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2D4F-5543-4237-B69C-95FB94274817}" type="datetimeFigureOut">
              <a:rPr lang="bg-BG" smtClean="0"/>
              <a:t>7.8.2023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FB6B-116A-4FBD-8646-F54B617FBB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99449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2D4F-5543-4237-B69C-95FB94274817}" type="datetimeFigureOut">
              <a:rPr lang="bg-BG" smtClean="0"/>
              <a:t>7.8.2023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FB6B-116A-4FBD-8646-F54B617FBB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9898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2D4F-5543-4237-B69C-95FB94274817}" type="datetimeFigureOut">
              <a:rPr lang="bg-BG" smtClean="0"/>
              <a:t>7.8.2023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FB6B-116A-4FBD-8646-F54B617FBB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77044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2D4F-5543-4237-B69C-95FB94274817}" type="datetimeFigureOut">
              <a:rPr lang="bg-BG" smtClean="0"/>
              <a:t>7.8.2023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FB6B-116A-4FBD-8646-F54B617FBB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70425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42D4F-5543-4237-B69C-95FB94274817}" type="datetimeFigureOut">
              <a:rPr lang="bg-BG" smtClean="0"/>
              <a:t>7.8.2023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0FB6B-116A-4FBD-8646-F54B617FBB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37672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QXQjgALccMw" TargetMode="Externa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youtu.be/uyAdVI2MGo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6BXwZQLRijU?fbclid=IwAR18MnzVEYphofGvapIuJX4stTvV9ZZUH3G8AG1fP8lyTCZyLR8EwlkhOno" TargetMode="Externa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3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hyperlink" Target="https://youtu.be/E22_k5egiV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youtu.be/Z4bBbAjVky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hyperlink" Target="https://youtu.be/tJFwsM30UFQ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OEIsLcosGOQ" TargetMode="Externa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Мултимедия1">
            <a:hlinkClick r:id="" action="ppaction://media"/>
            <a:extLst>
              <a:ext uri="{FF2B5EF4-FFF2-40B4-BE49-F238E27FC236}">
                <a16:creationId xmlns:a16="http://schemas.microsoft.com/office/drawing/2014/main" id="{C054C4F0-31AB-FCA1-0573-5FA4DE50EE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58463" y="5563147"/>
            <a:ext cx="281874" cy="2818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B92B56-53E4-4DC5-AD53-12A5D7777C02}"/>
              </a:ext>
            </a:extLst>
          </p:cNvPr>
          <p:cNvSpPr txBox="1"/>
          <p:nvPr/>
        </p:nvSpPr>
        <p:spPr>
          <a:xfrm>
            <a:off x="2957989" y="3124197"/>
            <a:ext cx="6802495" cy="1485022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2000" dirty="0">
                <a:solidFill>
                  <a:srgbClr val="000000"/>
                </a:solidFill>
                <a:latin typeface="Calibri"/>
              </a:rPr>
              <a:t>Тема:</a:t>
            </a:r>
          </a:p>
          <a:p>
            <a:pPr indent="337185" algn="ctr"/>
            <a:r>
              <a:rPr lang="bg-BG" cap="all" dirty="0">
                <a:latin typeface="Verdana" panose="020B0604030504040204" pitchFamily="34" charset="0"/>
                <a:ea typeface="Verdana" panose="020B0604030504040204" pitchFamily="34" charset="0"/>
              </a:rPr>
              <a:t>Иновативната образователна среда – ключ към отглеждане и възпитаване на емоционално интелигентни и адаптивни деца, развиващи се в динамичен свят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E95586-951F-4016-A826-8348DD1A915D}"/>
              </a:ext>
            </a:extLst>
          </p:cNvPr>
          <p:cNvSpPr txBox="1"/>
          <p:nvPr/>
        </p:nvSpPr>
        <p:spPr>
          <a:xfrm flipH="1">
            <a:off x="1967006" y="6019800"/>
            <a:ext cx="36400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900" dirty="0">
                <a:latin typeface="Verdana" panose="020B0604030504040204" pitchFamily="34" charset="0"/>
                <a:ea typeface="Verdana" panose="020B0604030504040204" pitchFamily="34" charset="0"/>
              </a:rPr>
              <a:t>Изготвили:</a:t>
            </a:r>
            <a:endParaRPr lang="en-US" sz="9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bg-BG" sz="900" dirty="0">
                <a:latin typeface="Verdana" panose="020B0604030504040204" pitchFamily="34" charset="0"/>
                <a:ea typeface="Verdana" panose="020B0604030504040204" pitchFamily="34" charset="0"/>
              </a:rPr>
              <a:t>Директор: В. Димитрова</a:t>
            </a:r>
          </a:p>
          <a:p>
            <a:r>
              <a:rPr lang="bg-BG" sz="900" dirty="0">
                <a:latin typeface="Verdana" panose="020B0604030504040204" pitchFamily="34" charset="0"/>
                <a:ea typeface="Verdana" panose="020B0604030504040204" pitchFamily="34" charset="0"/>
              </a:rPr>
              <a:t>ст. учител: Н. </a:t>
            </a:r>
            <a:r>
              <a:rPr lang="bg-BG" sz="900" dirty="0" err="1">
                <a:latin typeface="Verdana" panose="020B0604030504040204" pitchFamily="34" charset="0"/>
                <a:ea typeface="Verdana" panose="020B0604030504040204" pitchFamily="34" charset="0"/>
              </a:rPr>
              <a:t>Гулишева</a:t>
            </a:r>
            <a:endParaRPr lang="bg-BG" sz="9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bg-BG" sz="900" dirty="0">
                <a:latin typeface="Verdana" panose="020B0604030504040204" pitchFamily="34" charset="0"/>
                <a:ea typeface="Verdana" panose="020B0604030504040204" pitchFamily="34" charset="0"/>
              </a:rPr>
              <a:t>ст. Учител: И. Маринова</a:t>
            </a:r>
          </a:p>
          <a:p>
            <a:r>
              <a:rPr lang="bg-BG" sz="900" dirty="0">
                <a:latin typeface="Verdana" panose="020B0604030504040204" pitchFamily="34" charset="0"/>
                <a:ea typeface="Verdana" panose="020B0604030504040204" pitchFamily="34" charset="0"/>
              </a:rPr>
              <a:t>ДГ 40 “Детски свят“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F6EC69-49CF-4BD3-B936-A9900591F146}"/>
              </a:ext>
            </a:extLst>
          </p:cNvPr>
          <p:cNvSpPr txBox="1"/>
          <p:nvPr/>
        </p:nvSpPr>
        <p:spPr>
          <a:xfrm flipH="1">
            <a:off x="8932106" y="6189002"/>
            <a:ext cx="1983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900" dirty="0">
                <a:latin typeface="Verdana" panose="020B0604030504040204" pitchFamily="34" charset="0"/>
                <a:ea typeface="Verdana" panose="020B0604030504040204" pitchFamily="34" charset="0"/>
              </a:rPr>
              <a:t>Държава: България</a:t>
            </a:r>
          </a:p>
          <a:p>
            <a:r>
              <a:rPr lang="bg-BG" sz="900" dirty="0">
                <a:latin typeface="Verdana" panose="020B0604030504040204" pitchFamily="34" charset="0"/>
                <a:ea typeface="Verdana" panose="020B0604030504040204" pitchFamily="34" charset="0"/>
              </a:rPr>
              <a:t>град: Варна</a:t>
            </a:r>
          </a:p>
        </p:txBody>
      </p: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3C806E6F-519C-A482-C6F1-16F93DD0344C}"/>
              </a:ext>
            </a:extLst>
          </p:cNvPr>
          <p:cNvSpPr txBox="1"/>
          <p:nvPr/>
        </p:nvSpPr>
        <p:spPr>
          <a:xfrm>
            <a:off x="3865418" y="163090"/>
            <a:ext cx="58220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1350" b="1" dirty="0">
                <a:latin typeface="Verdana" panose="020B0604030504040204" pitchFamily="34" charset="0"/>
                <a:ea typeface="Verdana" panose="020B0604030504040204" pitchFamily="34" charset="0"/>
              </a:rPr>
              <a:t>ТРЕТИ МЕЖДУНАРОДЕН ОБРАЗОВАТЕЛЕН ФОРУМ</a:t>
            </a:r>
          </a:p>
          <a:p>
            <a:pPr algn="ctr"/>
            <a:r>
              <a:rPr lang="bg-BG" sz="1350" b="1" dirty="0">
                <a:latin typeface="Verdana" panose="020B0604030504040204" pitchFamily="34" charset="0"/>
                <a:ea typeface="Verdana" panose="020B0604030504040204" pitchFamily="34" charset="0"/>
              </a:rPr>
              <a:t>ОРГАНИЗАТОР ОБЩИНА ВАРНА</a:t>
            </a:r>
          </a:p>
        </p:txBody>
      </p:sp>
      <p:cxnSp>
        <p:nvCxnSpPr>
          <p:cNvPr id="11" name="Право съединение 10">
            <a:extLst>
              <a:ext uri="{FF2B5EF4-FFF2-40B4-BE49-F238E27FC236}">
                <a16:creationId xmlns:a16="http://schemas.microsoft.com/office/drawing/2014/main" id="{AE12B81F-DD15-846A-983C-8DB0E7E5861C}"/>
              </a:ext>
            </a:extLst>
          </p:cNvPr>
          <p:cNvCxnSpPr/>
          <p:nvPr/>
        </p:nvCxnSpPr>
        <p:spPr>
          <a:xfrm flipH="1">
            <a:off x="1524000" y="8382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аво съединение 11">
            <a:extLst>
              <a:ext uri="{FF2B5EF4-FFF2-40B4-BE49-F238E27FC236}">
                <a16:creationId xmlns:a16="http://schemas.microsoft.com/office/drawing/2014/main" id="{8D0504F6-9AB9-5600-5EBB-370D66505BA1}"/>
              </a:ext>
            </a:extLst>
          </p:cNvPr>
          <p:cNvCxnSpPr/>
          <p:nvPr/>
        </p:nvCxnSpPr>
        <p:spPr>
          <a:xfrm flipH="1">
            <a:off x="1524000" y="2781300"/>
            <a:ext cx="9144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Правоъгълник 15">
            <a:extLst>
              <a:ext uri="{FF2B5EF4-FFF2-40B4-BE49-F238E27FC236}">
                <a16:creationId xmlns:a16="http://schemas.microsoft.com/office/drawing/2014/main" id="{C07E4279-A8BC-4CDA-0076-C36B6331EFB2}"/>
              </a:ext>
            </a:extLst>
          </p:cNvPr>
          <p:cNvSpPr/>
          <p:nvPr/>
        </p:nvSpPr>
        <p:spPr>
          <a:xfrm>
            <a:off x="3117274" y="1195685"/>
            <a:ext cx="6483927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Segoe UI Historic" panose="020B0502040204020203" pitchFamily="34" charset="0"/>
              </a:rPr>
              <a:t>ИНОВАТИВНАТА ОБРАЗОВАТЕЛНА СРЕДА </a:t>
            </a:r>
          </a:p>
          <a:p>
            <a:pPr algn="ctr"/>
            <a:r>
              <a:rPr lang="ru-RU" sz="2000" dirty="0">
                <a:solidFill>
                  <a:srgbClr val="0070C0"/>
                </a:solidFill>
                <a:latin typeface="Segoe UI Historic" panose="020B0502040204020203" pitchFamily="34" charset="0"/>
              </a:rPr>
              <a:t>ПРЕЗ ПРИЗМАТА НА ЕМОЦИОНАЛНАТА </a:t>
            </a:r>
            <a:r>
              <a:rPr lang="bg-BG" sz="2000" dirty="0">
                <a:solidFill>
                  <a:srgbClr val="0070C0"/>
                </a:solidFill>
                <a:latin typeface="Segoe UI Historic" panose="020B0502040204020203" pitchFamily="34" charset="0"/>
              </a:rPr>
              <a:t>ИНТЕЛИГЕНТНОСТ И  ИЗКУСТВЕНИЯ ИНТЕЛЕКТ</a:t>
            </a:r>
          </a:p>
          <a:p>
            <a:pPr algn="ctr"/>
            <a:r>
              <a:rPr lang="bg-BG" sz="2000" dirty="0">
                <a:solidFill>
                  <a:srgbClr val="0070C0"/>
                </a:solidFill>
                <a:latin typeface="Segoe UI Historic" panose="020B0502040204020203" pitchFamily="34" charset="0"/>
              </a:rPr>
              <a:t>ПОСОКИ И ПРЕДИЗВИКАТЕЛСТВА</a:t>
            </a:r>
            <a:endParaRPr lang="ru-RU" sz="2000" dirty="0">
              <a:solidFill>
                <a:srgbClr val="0070C0"/>
              </a:solidFill>
              <a:latin typeface="Segoe UI Historic" panose="020B0502040204020203" pitchFamily="34" charset="0"/>
            </a:endParaRPr>
          </a:p>
          <a:p>
            <a:pPr algn="ctr"/>
            <a:r>
              <a:rPr lang="ru-RU" dirty="0">
                <a:solidFill>
                  <a:srgbClr val="0070C0"/>
                </a:solidFill>
                <a:latin typeface="Segoe UI Historic" panose="020B0502040204020203" pitchFamily="34" charset="0"/>
              </a:rPr>
              <a:t> </a:t>
            </a:r>
            <a:endParaRPr lang="bg-BG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1" name="Picture 4" descr="ДЕТСКА ГРАДИНА №40 &quot;ДЕТСКИ СВЯТ&quot; – гр. Варна">
            <a:extLst>
              <a:ext uri="{FF2B5EF4-FFF2-40B4-BE49-F238E27FC236}">
                <a16:creationId xmlns:a16="http://schemas.microsoft.com/office/drawing/2014/main" id="{FE855F65-D027-5E09-2150-E0970DC20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500" y="4969589"/>
            <a:ext cx="3323926" cy="118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34993" y="242455"/>
            <a:ext cx="1981200" cy="47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3C806E6F-519C-A482-C6F1-16F93DD0344C}"/>
              </a:ext>
            </a:extLst>
          </p:cNvPr>
          <p:cNvSpPr txBox="1"/>
          <p:nvPr/>
        </p:nvSpPr>
        <p:spPr>
          <a:xfrm>
            <a:off x="3865418" y="163090"/>
            <a:ext cx="58220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1350" b="1" dirty="0">
                <a:latin typeface="Verdana" panose="020B0604030504040204" pitchFamily="34" charset="0"/>
                <a:ea typeface="Verdana" panose="020B0604030504040204" pitchFamily="34" charset="0"/>
              </a:rPr>
              <a:t>ТРЕТИ МЕЖДУНАРОДЕН ОБРАЗОВАТЕЛЕН ФОРУМ</a:t>
            </a:r>
          </a:p>
          <a:p>
            <a:pPr algn="ctr"/>
            <a:r>
              <a:rPr lang="bg-BG" sz="1350" b="1" dirty="0">
                <a:latin typeface="Verdana" panose="020B0604030504040204" pitchFamily="34" charset="0"/>
                <a:ea typeface="Verdana" panose="020B0604030504040204" pitchFamily="34" charset="0"/>
              </a:rPr>
              <a:t>ОРГАНИЗАТОР ОБЩИНА ВАРНА</a:t>
            </a:r>
          </a:p>
        </p:txBody>
      </p:sp>
      <p:cxnSp>
        <p:nvCxnSpPr>
          <p:cNvPr id="11" name="Право съединение 10">
            <a:extLst>
              <a:ext uri="{FF2B5EF4-FFF2-40B4-BE49-F238E27FC236}">
                <a16:creationId xmlns:a16="http://schemas.microsoft.com/office/drawing/2014/main" id="{AE12B81F-DD15-846A-983C-8DB0E7E5861C}"/>
              </a:ext>
            </a:extLst>
          </p:cNvPr>
          <p:cNvCxnSpPr/>
          <p:nvPr/>
        </p:nvCxnSpPr>
        <p:spPr>
          <a:xfrm flipH="1">
            <a:off x="1524000" y="8382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290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993" y="242455"/>
            <a:ext cx="1981200" cy="476250"/>
          </a:xfrm>
          <a:prstGeom prst="rect">
            <a:avLst/>
          </a:prstGeom>
          <a:noFill/>
        </p:spPr>
      </p:pic>
      <p:sp>
        <p:nvSpPr>
          <p:cNvPr id="4" name="Текстово поле 6">
            <a:extLst>
              <a:ext uri="{FF2B5EF4-FFF2-40B4-BE49-F238E27FC236}">
                <a16:creationId xmlns:a16="http://schemas.microsoft.com/office/drawing/2014/main" id="{BDEA5C5C-034B-8207-331C-6D2F8C5A0C13}"/>
              </a:ext>
            </a:extLst>
          </p:cNvPr>
          <p:cNvSpPr txBox="1"/>
          <p:nvPr/>
        </p:nvSpPr>
        <p:spPr>
          <a:xfrm>
            <a:off x="589138" y="1440801"/>
            <a:ext cx="114724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На „Пиратското парти“ децата преживяха вълнуващи приключения. Научиха как да станат най-храбрите, най-веселите и най-дръзките морски авантюристи. Присъстваха на пиратско пътешествие, организирано от учителите в детската градина. С помощта на стара карта намериха скрито съкровище, като по пътя си нахраниха гладния пират, озоваха се на „острова на сенките“, „острова на мистериите“, „острова на предизвикателствата“, спасиха пленената принцеса и преминаха през още куп интересни препятствия. </a:t>
            </a:r>
            <a:endParaRPr lang="bg-BG" sz="1200" dirty="0"/>
          </a:p>
          <a:p>
            <a:pPr algn="just">
              <a:lnSpc>
                <a:spcPct val="150000"/>
              </a:lnSpc>
            </a:pPr>
            <a:endParaRPr lang="bg-BG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bg-BG" sz="1200" dirty="0"/>
          </a:p>
          <a:p>
            <a:pPr lvl="0"/>
            <a:endParaRPr lang="bg-BG" sz="1200" dirty="0"/>
          </a:p>
          <a:p>
            <a:endParaRPr lang="bg-BG" sz="1200" dirty="0"/>
          </a:p>
        </p:txBody>
      </p:sp>
      <p:sp>
        <p:nvSpPr>
          <p:cNvPr id="15" name="Текстово поле 14">
            <a:extLst>
              <a:ext uri="{FF2B5EF4-FFF2-40B4-BE49-F238E27FC236}">
                <a16:creationId xmlns:a16="http://schemas.microsoft.com/office/drawing/2014/main" id="{003AB62C-8FB9-4BE9-EF9B-C56691B6706F}"/>
              </a:ext>
            </a:extLst>
          </p:cNvPr>
          <p:cNvSpPr txBox="1"/>
          <p:nvPr/>
        </p:nvSpPr>
        <p:spPr>
          <a:xfrm>
            <a:off x="0" y="790418"/>
            <a:ext cx="12191999" cy="651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sz="2800" b="1" dirty="0">
                <a:latin typeface="Verdana" panose="020B0604030504040204" pitchFamily="34" charset="0"/>
                <a:ea typeface="Verdana" panose="020B0604030504040204" pitchFamily="34" charset="0"/>
              </a:rPr>
              <a:t>„Пиратско парти“</a:t>
            </a:r>
            <a:r>
              <a:rPr lang="bg-BG" sz="2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3" name="Картина 2" descr="Картина, която съдържа дърво, площадка за игра, на открито, екранна снимка&#10;&#10;Описанието е генерирано автоматично">
            <a:extLst>
              <a:ext uri="{FF2B5EF4-FFF2-40B4-BE49-F238E27FC236}">
                <a16:creationId xmlns:a16="http://schemas.microsoft.com/office/drawing/2014/main" id="{3CA758AF-1A9C-BA66-E0ED-C3B2B816AC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406" y="2680792"/>
            <a:ext cx="3010589" cy="4014118"/>
          </a:xfrm>
          <a:prstGeom prst="rect">
            <a:avLst/>
          </a:prstGeom>
        </p:spPr>
      </p:pic>
      <p:pic>
        <p:nvPicPr>
          <p:cNvPr id="6" name="Картина 5" descr="Картина, която съдържа на открито, колаж, площадка за игра, момче&#10;&#10;Описанието е генерирано автоматично">
            <a:extLst>
              <a:ext uri="{FF2B5EF4-FFF2-40B4-BE49-F238E27FC236}">
                <a16:creationId xmlns:a16="http://schemas.microsoft.com/office/drawing/2014/main" id="{7140D0D3-E3FF-705B-E6AB-CBB36806BC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59" y="2680791"/>
            <a:ext cx="3010589" cy="4014119"/>
          </a:xfrm>
          <a:prstGeom prst="rect">
            <a:avLst/>
          </a:prstGeom>
        </p:spPr>
      </p:pic>
      <p:pic>
        <p:nvPicPr>
          <p:cNvPr id="12" name="Картина 11" descr="Картина, която съдържа на открито, дрехи, площадка за игра, колаж&#10;&#10;Описанието е генерирано автоматично">
            <a:extLst>
              <a:ext uri="{FF2B5EF4-FFF2-40B4-BE49-F238E27FC236}">
                <a16:creationId xmlns:a16="http://schemas.microsoft.com/office/drawing/2014/main" id="{06210809-CAFA-0C61-D8D2-DE97E89AFB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133" y="2680791"/>
            <a:ext cx="3010588" cy="4014118"/>
          </a:xfrm>
          <a:prstGeom prst="rect">
            <a:avLst/>
          </a:prstGeom>
        </p:spPr>
      </p:pic>
      <p:sp>
        <p:nvSpPr>
          <p:cNvPr id="18" name="Текстово поле 17">
            <a:extLst>
              <a:ext uri="{FF2B5EF4-FFF2-40B4-BE49-F238E27FC236}">
                <a16:creationId xmlns:a16="http://schemas.microsoft.com/office/drawing/2014/main" id="{82FB4AD4-25EF-74E1-57FD-2274FED84E02}"/>
              </a:ext>
            </a:extLst>
          </p:cNvPr>
          <p:cNvSpPr txBox="1"/>
          <p:nvPr/>
        </p:nvSpPr>
        <p:spPr>
          <a:xfrm>
            <a:off x="9550400" y="1042126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  <a:hlinkClick r:id="rId6"/>
              </a:rPr>
              <a:t>https://youtu.be/QXQjgALccMw</a:t>
            </a: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254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3C806E6F-519C-A482-C6F1-16F93DD0344C}"/>
              </a:ext>
            </a:extLst>
          </p:cNvPr>
          <p:cNvSpPr txBox="1"/>
          <p:nvPr/>
        </p:nvSpPr>
        <p:spPr>
          <a:xfrm>
            <a:off x="3865418" y="163090"/>
            <a:ext cx="58220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1350" b="1" dirty="0">
                <a:latin typeface="Verdana" panose="020B0604030504040204" pitchFamily="34" charset="0"/>
                <a:ea typeface="Verdana" panose="020B0604030504040204" pitchFamily="34" charset="0"/>
              </a:rPr>
              <a:t>ТРЕТИ МЕЖДУНАРОДЕН ОБРАЗОВАТЕЛЕН ФОРУМ</a:t>
            </a:r>
          </a:p>
          <a:p>
            <a:pPr algn="ctr"/>
            <a:r>
              <a:rPr lang="bg-BG" sz="1350" b="1" dirty="0">
                <a:latin typeface="Verdana" panose="020B0604030504040204" pitchFamily="34" charset="0"/>
                <a:ea typeface="Verdana" panose="020B0604030504040204" pitchFamily="34" charset="0"/>
              </a:rPr>
              <a:t>ОРГАНИЗАТОР ОБЩИНА ВАРНА</a:t>
            </a:r>
          </a:p>
        </p:txBody>
      </p:sp>
      <p:cxnSp>
        <p:nvCxnSpPr>
          <p:cNvPr id="11" name="Право съединение 10">
            <a:extLst>
              <a:ext uri="{FF2B5EF4-FFF2-40B4-BE49-F238E27FC236}">
                <a16:creationId xmlns:a16="http://schemas.microsoft.com/office/drawing/2014/main" id="{AE12B81F-DD15-846A-983C-8DB0E7E5861C}"/>
              </a:ext>
            </a:extLst>
          </p:cNvPr>
          <p:cNvCxnSpPr/>
          <p:nvPr/>
        </p:nvCxnSpPr>
        <p:spPr>
          <a:xfrm flipH="1">
            <a:off x="1524000" y="8382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290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4993" y="242455"/>
            <a:ext cx="1981200" cy="476250"/>
          </a:xfrm>
          <a:prstGeom prst="rect">
            <a:avLst/>
          </a:prstGeom>
          <a:noFill/>
        </p:spPr>
      </p:pic>
      <p:sp>
        <p:nvSpPr>
          <p:cNvPr id="4" name="Текстово поле 6">
            <a:extLst>
              <a:ext uri="{FF2B5EF4-FFF2-40B4-BE49-F238E27FC236}">
                <a16:creationId xmlns:a16="http://schemas.microsoft.com/office/drawing/2014/main" id="{BDEA5C5C-034B-8207-331C-6D2F8C5A0C13}"/>
              </a:ext>
            </a:extLst>
          </p:cNvPr>
          <p:cNvSpPr txBox="1"/>
          <p:nvPr/>
        </p:nvSpPr>
        <p:spPr>
          <a:xfrm>
            <a:off x="4369866" y="1838005"/>
            <a:ext cx="338407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Летните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развлечения в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детската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градина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са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начин да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дадем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на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децата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много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радост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забавление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и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смях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. Те дават възможност по лек и непринуден начин да разширят познанията си, да активизират въображението и мисленето си, да възприемат естетика, да съпреживяват. Лятото на децата ни наистина може да се превърне в синьо и вълшебно, пълно с незабравими спомени, снимки, на които да се усмихват след време стига да си припомним любимите детски игри и приключения. Смехът, тичането, забавлението, всичко това е светът на </a:t>
            </a:r>
            <a:r>
              <a:rPr lang="bg-BG" sz="1200" cap="all" dirty="0">
                <a:latin typeface="Verdana" panose="020B0604030504040204" pitchFamily="34" charset="0"/>
                <a:ea typeface="Verdana" panose="020B0604030504040204" pitchFamily="34" charset="0"/>
              </a:rPr>
              <a:t>безгрижието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! </a:t>
            </a:r>
            <a:endParaRPr lang="bg-BG" sz="1200" dirty="0"/>
          </a:p>
          <a:p>
            <a:pPr algn="just">
              <a:lnSpc>
                <a:spcPct val="150000"/>
              </a:lnSpc>
            </a:pPr>
            <a:endParaRPr lang="bg-BG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bg-BG" sz="1200" dirty="0"/>
          </a:p>
          <a:p>
            <a:pPr lvl="0"/>
            <a:endParaRPr lang="bg-BG" sz="1200" dirty="0"/>
          </a:p>
          <a:p>
            <a:endParaRPr lang="bg-BG" sz="1200" dirty="0"/>
          </a:p>
        </p:txBody>
      </p:sp>
      <p:sp>
        <p:nvSpPr>
          <p:cNvPr id="15" name="Текстово поле 14">
            <a:extLst>
              <a:ext uri="{FF2B5EF4-FFF2-40B4-BE49-F238E27FC236}">
                <a16:creationId xmlns:a16="http://schemas.microsoft.com/office/drawing/2014/main" id="{003AB62C-8FB9-4BE9-EF9B-C56691B6706F}"/>
              </a:ext>
            </a:extLst>
          </p:cNvPr>
          <p:cNvSpPr txBox="1"/>
          <p:nvPr/>
        </p:nvSpPr>
        <p:spPr>
          <a:xfrm>
            <a:off x="0" y="790418"/>
            <a:ext cx="12191999" cy="651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sz="2800" b="1" dirty="0">
                <a:latin typeface="Verdana" panose="020B0604030504040204" pitchFamily="34" charset="0"/>
                <a:ea typeface="Verdana" panose="020B0604030504040204" pitchFamily="34" charset="0"/>
              </a:rPr>
              <a:t>„Мидено парти“ и „</a:t>
            </a:r>
            <a:r>
              <a:rPr lang="bg-BG" sz="2800" b="1" dirty="0" err="1">
                <a:latin typeface="Verdana" panose="020B0604030504040204" pitchFamily="34" charset="0"/>
                <a:ea typeface="Verdana" panose="020B0604030504040204" pitchFamily="34" charset="0"/>
              </a:rPr>
              <a:t>Цитронадена</a:t>
            </a:r>
            <a:r>
              <a:rPr lang="bg-BG" sz="2800" b="1" dirty="0">
                <a:latin typeface="Verdana" panose="020B0604030504040204" pitchFamily="34" charset="0"/>
                <a:ea typeface="Verdana" panose="020B0604030504040204" pitchFamily="34" charset="0"/>
              </a:rPr>
              <a:t> фиеста“ </a:t>
            </a:r>
            <a:r>
              <a:rPr lang="bg-BG" sz="2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5" name="Картина 4" descr="Картина, която съдържа Човешко лице, човек, дрехи, бебе&#10;&#10;Описанието е генерирано автоматично">
            <a:extLst>
              <a:ext uri="{FF2B5EF4-FFF2-40B4-BE49-F238E27FC236}">
                <a16:creationId xmlns:a16="http://schemas.microsoft.com/office/drawing/2014/main" id="{8C1C3DB4-0C27-BD8B-EF18-B5E0F228DB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497" y="1489725"/>
            <a:ext cx="3799508" cy="4975088"/>
          </a:xfrm>
          <a:prstGeom prst="rect">
            <a:avLst/>
          </a:prstGeom>
        </p:spPr>
      </p:pic>
      <p:pic>
        <p:nvPicPr>
          <p:cNvPr id="9" name="Картина 8" descr="Картина, която съдържа дрехи, Човешко лице, колаж, момиче&#10;&#10;Описанието е генерирано автоматично">
            <a:extLst>
              <a:ext uri="{FF2B5EF4-FFF2-40B4-BE49-F238E27FC236}">
                <a16:creationId xmlns:a16="http://schemas.microsoft.com/office/drawing/2014/main" id="{E9AEAAF0-199E-C128-B009-A189DCCBD1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94" y="1489725"/>
            <a:ext cx="3731316" cy="4975088"/>
          </a:xfrm>
          <a:prstGeom prst="rect">
            <a:avLst/>
          </a:prstGeom>
        </p:spPr>
      </p:pic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6BEC4E60-40AE-5000-3D65-2B105BFD3DA5}"/>
              </a:ext>
            </a:extLst>
          </p:cNvPr>
          <p:cNvSpPr txBox="1"/>
          <p:nvPr/>
        </p:nvSpPr>
        <p:spPr>
          <a:xfrm>
            <a:off x="423994" y="6518255"/>
            <a:ext cx="37313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hlinkClick r:id="rId6"/>
              </a:rPr>
              <a:t>https://youtu.be/6BXwZQLRijU</a:t>
            </a: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id="{07DA0DC0-CF4A-33FB-664E-8700FDF51568}"/>
              </a:ext>
            </a:extLst>
          </p:cNvPr>
          <p:cNvSpPr txBox="1"/>
          <p:nvPr/>
        </p:nvSpPr>
        <p:spPr>
          <a:xfrm>
            <a:off x="7968497" y="6518255"/>
            <a:ext cx="37995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  <a:hlinkClick r:id="rId7"/>
              </a:rPr>
              <a:t>https://youtu.be/uyAdVI2MGoE</a:t>
            </a: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422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3C806E6F-519C-A482-C6F1-16F93DD0344C}"/>
              </a:ext>
            </a:extLst>
          </p:cNvPr>
          <p:cNvSpPr txBox="1"/>
          <p:nvPr/>
        </p:nvSpPr>
        <p:spPr>
          <a:xfrm>
            <a:off x="3865418" y="163090"/>
            <a:ext cx="58220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1350" b="1" dirty="0">
                <a:latin typeface="Verdana" panose="020B0604030504040204" pitchFamily="34" charset="0"/>
                <a:ea typeface="Verdana" panose="020B0604030504040204" pitchFamily="34" charset="0"/>
              </a:rPr>
              <a:t>ТРЕТИ МЕЖДУНАРОДЕН ОБРАЗОВАТЕЛЕН ФОРУМ</a:t>
            </a:r>
          </a:p>
          <a:p>
            <a:pPr algn="ctr"/>
            <a:r>
              <a:rPr lang="bg-BG" sz="1350" b="1" dirty="0">
                <a:latin typeface="Verdana" panose="020B0604030504040204" pitchFamily="34" charset="0"/>
                <a:ea typeface="Verdana" panose="020B0604030504040204" pitchFamily="34" charset="0"/>
              </a:rPr>
              <a:t>ОРГАНИЗАТОР ОБЩИНА ВАРНА</a:t>
            </a:r>
          </a:p>
        </p:txBody>
      </p:sp>
      <p:cxnSp>
        <p:nvCxnSpPr>
          <p:cNvPr id="11" name="Право съединение 10">
            <a:extLst>
              <a:ext uri="{FF2B5EF4-FFF2-40B4-BE49-F238E27FC236}">
                <a16:creationId xmlns:a16="http://schemas.microsoft.com/office/drawing/2014/main" id="{AE12B81F-DD15-846A-983C-8DB0E7E5861C}"/>
              </a:ext>
            </a:extLst>
          </p:cNvPr>
          <p:cNvCxnSpPr/>
          <p:nvPr/>
        </p:nvCxnSpPr>
        <p:spPr>
          <a:xfrm flipH="1">
            <a:off x="1524000" y="8382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290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993" y="242455"/>
            <a:ext cx="1981200" cy="476250"/>
          </a:xfrm>
          <a:prstGeom prst="rect">
            <a:avLst/>
          </a:prstGeom>
          <a:noFill/>
        </p:spPr>
      </p:pic>
      <p:sp>
        <p:nvSpPr>
          <p:cNvPr id="2" name="Текстово поле 6">
            <a:extLst>
              <a:ext uri="{FF2B5EF4-FFF2-40B4-BE49-F238E27FC236}">
                <a16:creationId xmlns:a16="http://schemas.microsoft.com/office/drawing/2014/main" id="{D97942A5-DE30-221A-72B0-4A18C152AED8}"/>
              </a:ext>
            </a:extLst>
          </p:cNvPr>
          <p:cNvSpPr txBox="1"/>
          <p:nvPr/>
        </p:nvSpPr>
        <p:spPr>
          <a:xfrm>
            <a:off x="563669" y="1114424"/>
            <a:ext cx="711657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bg-BG" sz="2000" dirty="0">
                <a:latin typeface="Verdana" panose="020B0604030504040204" pitchFamily="34" charset="0"/>
                <a:ea typeface="Verdana" panose="020B0604030504040204" pitchFamily="34" charset="0"/>
              </a:rPr>
              <a:t>Екипът на ДГ 40 „Детски свят“ сме работохолици, богати на въображение, креативност, емоционалност и енергия. Не се страхуваме, а напротив – обичаме и се изправяме пред предизвикателствата на новото време. Най-важното от всичко е, че обичаме децата, а те нас - още повече. Техният глъч, смях и огънчета в очите ни карат да правим дори невъзможни неща.</a:t>
            </a:r>
          </a:p>
          <a:p>
            <a:pPr algn="just">
              <a:lnSpc>
                <a:spcPct val="150000"/>
              </a:lnSpc>
            </a:pPr>
            <a:r>
              <a:rPr lang="bg-BG" sz="2000" dirty="0">
                <a:latin typeface="Verdana" panose="020B0604030504040204" pitchFamily="34" charset="0"/>
                <a:ea typeface="Verdana" panose="020B0604030504040204" pitchFamily="34" charset="0"/>
              </a:rPr>
              <a:t>	Затова: очаквайте и неочакваното от нас! </a:t>
            </a:r>
          </a:p>
          <a:p>
            <a:pPr algn="just">
              <a:lnSpc>
                <a:spcPct val="150000"/>
              </a:lnSpc>
            </a:pPr>
            <a:endParaRPr lang="bg-BG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bg-BG" sz="20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endParaRPr lang="bg-BG" sz="1200" dirty="0"/>
          </a:p>
          <a:p>
            <a:endParaRPr lang="bg-BG" sz="1200" dirty="0"/>
          </a:p>
        </p:txBody>
      </p:sp>
      <p:pic>
        <p:nvPicPr>
          <p:cNvPr id="4" name="Картина 3" descr="Картина, която съдържа дрехи, обувки, сграда, на открито&#10;&#10;Описанието е генерирано автоматично">
            <a:extLst>
              <a:ext uri="{FF2B5EF4-FFF2-40B4-BE49-F238E27FC236}">
                <a16:creationId xmlns:a16="http://schemas.microsoft.com/office/drawing/2014/main" id="{E8D433B4-B4ED-0E53-91E7-81023E8F8D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911" y="1114424"/>
            <a:ext cx="3292259" cy="5487098"/>
          </a:xfrm>
          <a:prstGeom prst="rect">
            <a:avLst/>
          </a:prstGeom>
        </p:spPr>
      </p:pic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2B7A47E1-20B9-7270-EB36-53F221921652}"/>
              </a:ext>
            </a:extLst>
          </p:cNvPr>
          <p:cNvSpPr txBox="1"/>
          <p:nvPr/>
        </p:nvSpPr>
        <p:spPr>
          <a:xfrm>
            <a:off x="-2" y="5542776"/>
            <a:ext cx="8243911" cy="708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sz="3000" b="1" dirty="0">
                <a:latin typeface="Verdana" panose="020B0604030504040204" pitchFamily="34" charset="0"/>
                <a:ea typeface="Verdana" panose="020B0604030504040204" pitchFamily="34" charset="0"/>
              </a:rPr>
              <a:t>Благодарим за вниманието!</a:t>
            </a:r>
            <a:endParaRPr lang="bg-BG" sz="3000" b="1" dirty="0"/>
          </a:p>
        </p:txBody>
      </p:sp>
    </p:spTree>
    <p:extLst>
      <p:ext uri="{BB962C8B-B14F-4D97-AF65-F5344CB8AC3E}">
        <p14:creationId xmlns:p14="http://schemas.microsoft.com/office/powerpoint/2010/main" val="4232204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3C806E6F-519C-A482-C6F1-16F93DD0344C}"/>
              </a:ext>
            </a:extLst>
          </p:cNvPr>
          <p:cNvSpPr txBox="1"/>
          <p:nvPr/>
        </p:nvSpPr>
        <p:spPr>
          <a:xfrm>
            <a:off x="3865418" y="163090"/>
            <a:ext cx="58220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1350" b="1" dirty="0">
                <a:latin typeface="Verdana" panose="020B0604030504040204" pitchFamily="34" charset="0"/>
                <a:ea typeface="Verdana" panose="020B0604030504040204" pitchFamily="34" charset="0"/>
              </a:rPr>
              <a:t>ТРЕТИ МЕЖДУНАРОДЕН ОБРАЗОВАТЕЛЕН ФОРУМ</a:t>
            </a:r>
          </a:p>
          <a:p>
            <a:pPr algn="ctr"/>
            <a:r>
              <a:rPr lang="bg-BG" sz="1350" b="1" dirty="0">
                <a:latin typeface="Verdana" panose="020B0604030504040204" pitchFamily="34" charset="0"/>
                <a:ea typeface="Verdana" panose="020B0604030504040204" pitchFamily="34" charset="0"/>
              </a:rPr>
              <a:t>ОРГАНИЗАТОР ОБЩИНА ВАРНА</a:t>
            </a:r>
          </a:p>
        </p:txBody>
      </p:sp>
      <p:cxnSp>
        <p:nvCxnSpPr>
          <p:cNvPr id="11" name="Право съединение 10">
            <a:extLst>
              <a:ext uri="{FF2B5EF4-FFF2-40B4-BE49-F238E27FC236}">
                <a16:creationId xmlns:a16="http://schemas.microsoft.com/office/drawing/2014/main" id="{AE12B81F-DD15-846A-983C-8DB0E7E5861C}"/>
              </a:ext>
            </a:extLst>
          </p:cNvPr>
          <p:cNvCxnSpPr/>
          <p:nvPr/>
        </p:nvCxnSpPr>
        <p:spPr>
          <a:xfrm flipH="1">
            <a:off x="1524000" y="8382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290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993" y="242455"/>
            <a:ext cx="1981200" cy="476250"/>
          </a:xfrm>
          <a:prstGeom prst="rect">
            <a:avLst/>
          </a:prstGeom>
          <a:noFill/>
        </p:spPr>
      </p:pic>
      <p:sp>
        <p:nvSpPr>
          <p:cNvPr id="4" name="Текстово поле 6">
            <a:extLst>
              <a:ext uri="{FF2B5EF4-FFF2-40B4-BE49-F238E27FC236}">
                <a16:creationId xmlns:a16="http://schemas.microsoft.com/office/drawing/2014/main" id="{EC4E4061-CBEA-F9B7-5E86-299160E6AE74}"/>
              </a:ext>
            </a:extLst>
          </p:cNvPr>
          <p:cNvSpPr txBox="1"/>
          <p:nvPr/>
        </p:nvSpPr>
        <p:spPr>
          <a:xfrm>
            <a:off x="758131" y="1122211"/>
            <a:ext cx="1050290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bg-BG" sz="1500" dirty="0">
                <a:latin typeface="Verdana" panose="020B0604030504040204" pitchFamily="34" charset="0"/>
                <a:ea typeface="Verdana" panose="020B0604030504040204" pitchFamily="34" charset="0"/>
              </a:rPr>
              <a:t>Днешните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bg-BG" sz="1500" dirty="0">
                <a:latin typeface="Verdana" panose="020B0604030504040204" pitchFamily="34" charset="0"/>
                <a:ea typeface="Verdana" panose="020B0604030504040204" pitchFamily="34" charset="0"/>
              </a:rPr>
              <a:t>деца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</a:rPr>
              <a:t> и </a:t>
            </a:r>
            <a:r>
              <a:rPr lang="ru-RU" sz="1500" dirty="0" err="1">
                <a:latin typeface="Verdana" panose="020B0604030504040204" pitchFamily="34" charset="0"/>
                <a:ea typeface="Verdana" panose="020B0604030504040204" pitchFamily="34" charset="0"/>
              </a:rPr>
              <a:t>техните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</a:rPr>
              <a:t> родители </a:t>
            </a:r>
            <a:r>
              <a:rPr lang="ru-RU" sz="1500" dirty="0" err="1">
                <a:latin typeface="Verdana" panose="020B0604030504040204" pitchFamily="34" charset="0"/>
                <a:ea typeface="Verdana" panose="020B0604030504040204" pitchFamily="34" charset="0"/>
              </a:rPr>
              <a:t>са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</a:rPr>
              <a:t> ново поколение </a:t>
            </a:r>
            <a:r>
              <a:rPr lang="ru-RU" sz="1500" dirty="0" err="1">
                <a:latin typeface="Verdana" panose="020B0604030504040204" pitchFamily="34" charset="0"/>
                <a:ea typeface="Verdana" panose="020B0604030504040204" pitchFamily="34" charset="0"/>
              </a:rPr>
              <a:t>млади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</a:rPr>
              <a:t> хора, </a:t>
            </a:r>
            <a:r>
              <a:rPr lang="ru-RU" sz="1500" dirty="0" err="1">
                <a:latin typeface="Verdana" panose="020B0604030504040204" pitchFamily="34" charset="0"/>
                <a:ea typeface="Verdana" panose="020B0604030504040204" pitchFamily="34" charset="0"/>
              </a:rPr>
              <a:t>които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500" dirty="0" err="1">
                <a:latin typeface="Verdana" panose="020B0604030504040204" pitchFamily="34" charset="0"/>
                <a:ea typeface="Verdana" panose="020B0604030504040204" pitchFamily="34" charset="0"/>
              </a:rPr>
              <a:t>живеят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</a:rPr>
              <a:t> и се </a:t>
            </a:r>
            <a:r>
              <a:rPr lang="ru-RU" sz="1500" dirty="0" err="1">
                <a:latin typeface="Verdana" panose="020B0604030504040204" pitchFamily="34" charset="0"/>
                <a:ea typeface="Verdana" panose="020B0604030504040204" pitchFamily="34" charset="0"/>
              </a:rPr>
              <a:t>развиват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</a:rPr>
              <a:t> в много </a:t>
            </a:r>
            <a:r>
              <a:rPr lang="ru-RU" sz="1500" dirty="0" err="1">
                <a:latin typeface="Verdana" panose="020B0604030504040204" pitchFamily="34" charset="0"/>
                <a:ea typeface="Verdana" panose="020B0604030504040204" pitchFamily="34" charset="0"/>
              </a:rPr>
              <a:t>модерен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</a:rPr>
              <a:t> и технологичен свят. </a:t>
            </a:r>
            <a:r>
              <a:rPr lang="bg-BG" sz="1500" dirty="0">
                <a:latin typeface="Verdana" panose="020B0604030504040204" pitchFamily="34" charset="0"/>
                <a:ea typeface="Verdana" panose="020B0604030504040204" pitchFamily="34" charset="0"/>
              </a:rPr>
              <a:t>Водещ мотив в нашето ежедневие е съчетаването на иновативни подходи с динамични образователни ресурси за развиване на ключови социални и емоционални компетентности в унисон с предизвикателствата на 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</a:rPr>
              <a:t>XXI </a:t>
            </a:r>
            <a:r>
              <a:rPr lang="bg-BG" sz="1500" dirty="0">
                <a:latin typeface="Verdana" panose="020B0604030504040204" pitchFamily="34" charset="0"/>
                <a:ea typeface="Verdana" panose="020B0604030504040204" pitchFamily="34" charset="0"/>
              </a:rPr>
              <a:t>век. </a:t>
            </a:r>
            <a:r>
              <a:rPr lang="ru-RU" sz="1500" dirty="0" err="1">
                <a:latin typeface="Verdana" panose="020B0604030504040204" pitchFamily="34" charset="0"/>
                <a:ea typeface="Verdana" panose="020B0604030504040204" pitchFamily="34" charset="0"/>
              </a:rPr>
              <a:t>Стремейки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</a:rPr>
              <a:t> се да отговорим на </a:t>
            </a:r>
            <a:r>
              <a:rPr lang="ru-RU" sz="1500" dirty="0" err="1">
                <a:latin typeface="Verdana" panose="020B0604030504040204" pitchFamily="34" charset="0"/>
                <a:ea typeface="Verdana" panose="020B0604030504040204" pitchFamily="34" charset="0"/>
              </a:rPr>
              <a:t>новите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500" dirty="0" err="1">
                <a:latin typeface="Verdana" panose="020B0604030504040204" pitchFamily="34" charset="0"/>
                <a:ea typeface="Verdana" panose="020B0604030504040204" pitchFamily="34" charset="0"/>
              </a:rPr>
              <a:t>очаквания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</a:rPr>
              <a:t> на </a:t>
            </a:r>
            <a:r>
              <a:rPr lang="ru-RU" sz="1500" dirty="0" err="1">
                <a:latin typeface="Verdana" panose="020B0604030504040204" pitchFamily="34" charset="0"/>
                <a:ea typeface="Verdana" panose="020B0604030504040204" pitchFamily="34" charset="0"/>
              </a:rPr>
              <a:t>съвременните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500" dirty="0" err="1">
                <a:latin typeface="Verdana" panose="020B0604030504040204" pitchFamily="34" charset="0"/>
                <a:ea typeface="Verdana" panose="020B0604030504040204" pitchFamily="34" charset="0"/>
              </a:rPr>
              <a:t>деца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sz="1500" dirty="0" err="1">
                <a:latin typeface="Verdana" panose="020B0604030504040204" pitchFamily="34" charset="0"/>
                <a:ea typeface="Verdana" panose="020B0604030504040204" pitchFamily="34" charset="0"/>
              </a:rPr>
              <a:t>ние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500" dirty="0" err="1">
                <a:latin typeface="Verdana" panose="020B0604030504040204" pitchFamily="34" charset="0"/>
                <a:ea typeface="Verdana" panose="020B0604030504040204" pitchFamily="34" charset="0"/>
              </a:rPr>
              <a:t>като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500" dirty="0" err="1">
                <a:latin typeface="Verdana" panose="020B0604030504040204" pitchFamily="34" charset="0"/>
                <a:ea typeface="Verdana" panose="020B0604030504040204" pitchFamily="34" charset="0"/>
              </a:rPr>
              <a:t>екип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500" dirty="0" err="1">
                <a:latin typeface="Verdana" panose="020B0604030504040204" pitchFamily="34" charset="0"/>
                <a:ea typeface="Verdana" panose="020B0604030504040204" pitchFamily="34" charset="0"/>
              </a:rPr>
              <a:t>изключително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500" dirty="0" err="1">
                <a:latin typeface="Verdana" panose="020B0604030504040204" pitchFamily="34" charset="0"/>
                <a:ea typeface="Verdana" panose="020B0604030504040204" pitchFamily="34" charset="0"/>
              </a:rPr>
              <a:t>гъвкаво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</a:rPr>
              <a:t> и </a:t>
            </a:r>
            <a:r>
              <a:rPr lang="ru-RU" sz="1500" dirty="0" err="1">
                <a:latin typeface="Verdana" panose="020B0604030504040204" pitchFamily="34" charset="0"/>
                <a:ea typeface="Verdana" panose="020B0604030504040204" pitchFamily="34" charset="0"/>
              </a:rPr>
              <a:t>бързо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</a:rPr>
              <a:t> се </a:t>
            </a:r>
            <a:r>
              <a:rPr lang="ru-RU" sz="1500" dirty="0" err="1">
                <a:latin typeface="Verdana" panose="020B0604030504040204" pitchFamily="34" charset="0"/>
                <a:ea typeface="Verdana" panose="020B0604030504040204" pitchFamily="34" charset="0"/>
              </a:rPr>
              <a:t>адаптираме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</a:rPr>
              <a:t> и </a:t>
            </a:r>
            <a:r>
              <a:rPr lang="ru-RU" sz="1500" dirty="0" err="1">
                <a:latin typeface="Verdana" panose="020B0604030504040204" pitchFamily="34" charset="0"/>
                <a:ea typeface="Verdana" panose="020B0604030504040204" pitchFamily="34" charset="0"/>
              </a:rPr>
              <a:t>работим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500" dirty="0" err="1">
                <a:latin typeface="Verdana" panose="020B0604030504040204" pitchFamily="34" charset="0"/>
                <a:ea typeface="Verdana" panose="020B0604030504040204" pitchFamily="34" charset="0"/>
              </a:rPr>
              <a:t>целенасочено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</a:rPr>
              <a:t> в </a:t>
            </a:r>
            <a:r>
              <a:rPr lang="ru-RU" sz="1500" dirty="0" err="1">
                <a:latin typeface="Verdana" panose="020B0604030504040204" pitchFamily="34" charset="0"/>
                <a:ea typeface="Verdana" panose="020B0604030504040204" pitchFamily="34" charset="0"/>
              </a:rPr>
              <a:t>тази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500" dirty="0" err="1">
                <a:latin typeface="Verdana" panose="020B0604030504040204" pitchFamily="34" charset="0"/>
                <a:ea typeface="Verdana" panose="020B0604030504040204" pitchFamily="34" charset="0"/>
              </a:rPr>
              <a:t>посока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ru-RU" sz="1500" dirty="0" err="1">
                <a:latin typeface="Verdana" panose="020B0604030504040204" pitchFamily="34" charset="0"/>
                <a:ea typeface="Verdana" panose="020B0604030504040204" pitchFamily="34" charset="0"/>
              </a:rPr>
              <a:t>Нашата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500" dirty="0" err="1">
                <a:latin typeface="Verdana" panose="020B0604030504040204" pitchFamily="34" charset="0"/>
                <a:ea typeface="Verdana" panose="020B0604030504040204" pitchFamily="34" charset="0"/>
              </a:rPr>
              <a:t>визия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</a:rPr>
              <a:t> за модерна и </a:t>
            </a:r>
            <a:r>
              <a:rPr lang="ru-RU" sz="1500" dirty="0" err="1">
                <a:latin typeface="Verdana" panose="020B0604030504040204" pitchFamily="34" charset="0"/>
                <a:ea typeface="Verdana" panose="020B0604030504040204" pitchFamily="34" charset="0"/>
              </a:rPr>
              <a:t>съвременна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</a:rPr>
              <a:t> ДГ е </a:t>
            </a:r>
            <a:r>
              <a:rPr lang="ru-RU" sz="1500" dirty="0" err="1">
                <a:latin typeface="Verdana" panose="020B0604030504040204" pitchFamily="34" charset="0"/>
                <a:ea typeface="Verdana" panose="020B0604030504040204" pitchFamily="34" charset="0"/>
              </a:rPr>
              <a:t>иновации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</a:rPr>
              <a:t> на </a:t>
            </a:r>
            <a:r>
              <a:rPr lang="ru-RU" sz="1500" dirty="0" err="1">
                <a:latin typeface="Verdana" panose="020B0604030504040204" pitchFamily="34" charset="0"/>
                <a:ea typeface="Verdana" panose="020B0604030504040204" pitchFamily="34" charset="0"/>
              </a:rPr>
              <a:t>всички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</a:rPr>
              <a:t> нива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endParaRPr lang="en-US" sz="1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85800" lvl="1" indent="-228600" algn="just">
              <a:lnSpc>
                <a:spcPct val="150000"/>
              </a:lnSpc>
              <a:buAutoNum type="arabicPeriod"/>
            </a:pP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Обновяване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на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материалната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база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85800" lvl="1" indent="-228600" algn="just">
              <a:lnSpc>
                <a:spcPct val="150000"/>
              </a:lnSpc>
              <a:buAutoNum type="arabicPeriod"/>
            </a:pP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Техническото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оборудване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85800" lvl="1" indent="-228600" algn="just">
              <a:lnSpc>
                <a:spcPct val="150000"/>
              </a:lnSpc>
              <a:buAutoNum type="arabicPeriod"/>
            </a:pP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Предлагане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на нов вид занимания-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забавления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за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децата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 algn="just">
              <a:lnSpc>
                <a:spcPct val="150000"/>
              </a:lnSpc>
            </a:pPr>
            <a:endParaRPr lang="bg-BG" dirty="0"/>
          </a:p>
          <a:p>
            <a:pPr algn="just">
              <a:lnSpc>
                <a:spcPct val="150000"/>
              </a:lnSpc>
            </a:pPr>
            <a:endParaRPr lang="bg-BG" sz="1200" dirty="0"/>
          </a:p>
          <a:p>
            <a:pPr lvl="0"/>
            <a:endParaRPr lang="bg-BG" sz="1200" dirty="0"/>
          </a:p>
          <a:p>
            <a:endParaRPr lang="bg-BG" sz="1200" dirty="0"/>
          </a:p>
        </p:txBody>
      </p:sp>
      <p:pic>
        <p:nvPicPr>
          <p:cNvPr id="2" name="Picture 4" descr="ДЕТСКА ГРАДИНА №40 &quot;ДЕТСКИ СВЯТ&quot; – гр. Варна">
            <a:extLst>
              <a:ext uri="{FF2B5EF4-FFF2-40B4-BE49-F238E27FC236}">
                <a16:creationId xmlns:a16="http://schemas.microsoft.com/office/drawing/2014/main" id="{E60116B5-E080-BAF8-24EA-076F3347F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451" y="5507794"/>
            <a:ext cx="3323926" cy="118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225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3C806E6F-519C-A482-C6F1-16F93DD0344C}"/>
              </a:ext>
            </a:extLst>
          </p:cNvPr>
          <p:cNvSpPr txBox="1"/>
          <p:nvPr/>
        </p:nvSpPr>
        <p:spPr>
          <a:xfrm>
            <a:off x="3865418" y="163090"/>
            <a:ext cx="58220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1350" b="1" dirty="0">
                <a:latin typeface="Verdana" panose="020B0604030504040204" pitchFamily="34" charset="0"/>
                <a:ea typeface="Verdana" panose="020B0604030504040204" pitchFamily="34" charset="0"/>
              </a:rPr>
              <a:t>ТРЕТИ МЕЖДУНАРОДЕН ОБРАЗОВАТЕЛЕН ФОРУМ</a:t>
            </a:r>
          </a:p>
          <a:p>
            <a:pPr algn="ctr"/>
            <a:r>
              <a:rPr lang="bg-BG" sz="1350" b="1" dirty="0">
                <a:latin typeface="Verdana" panose="020B0604030504040204" pitchFamily="34" charset="0"/>
                <a:ea typeface="Verdana" panose="020B0604030504040204" pitchFamily="34" charset="0"/>
              </a:rPr>
              <a:t>ОРГАНИЗАТОР ОБЩИНА ВАРНА</a:t>
            </a:r>
          </a:p>
        </p:txBody>
      </p:sp>
      <p:cxnSp>
        <p:nvCxnSpPr>
          <p:cNvPr id="11" name="Право съединение 10">
            <a:extLst>
              <a:ext uri="{FF2B5EF4-FFF2-40B4-BE49-F238E27FC236}">
                <a16:creationId xmlns:a16="http://schemas.microsoft.com/office/drawing/2014/main" id="{AE12B81F-DD15-846A-983C-8DB0E7E5861C}"/>
              </a:ext>
            </a:extLst>
          </p:cNvPr>
          <p:cNvCxnSpPr/>
          <p:nvPr/>
        </p:nvCxnSpPr>
        <p:spPr>
          <a:xfrm flipH="1">
            <a:off x="1524000" y="8382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290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993" y="242455"/>
            <a:ext cx="1981200" cy="476250"/>
          </a:xfrm>
          <a:prstGeom prst="rect">
            <a:avLst/>
          </a:prstGeom>
          <a:noFill/>
        </p:spPr>
      </p:pic>
      <p:sp>
        <p:nvSpPr>
          <p:cNvPr id="4" name="Текстово поле 6">
            <a:extLst>
              <a:ext uri="{FF2B5EF4-FFF2-40B4-BE49-F238E27FC236}">
                <a16:creationId xmlns:a16="http://schemas.microsoft.com/office/drawing/2014/main" id="{EC4E4061-CBEA-F9B7-5E86-299160E6AE74}"/>
              </a:ext>
            </a:extLst>
          </p:cNvPr>
          <p:cNvSpPr txBox="1"/>
          <p:nvPr/>
        </p:nvSpPr>
        <p:spPr>
          <a:xfrm>
            <a:off x="758130" y="885984"/>
            <a:ext cx="1082426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За да се чувстват децата комфортно и уютно в детската градина, материалната база бе изцяло обновена – пълен ремонт на физкултурния салон, занималните, коридорите, умивалните и тоалетните. Групите и специализираните кабинети бяха обзаведени с нови, красиви и функционални мебели.</a:t>
            </a:r>
            <a:endParaRPr lang="bg-BG" sz="1200" dirty="0"/>
          </a:p>
          <a:p>
            <a:pPr lvl="0"/>
            <a:endParaRPr lang="bg-BG" sz="1200" dirty="0"/>
          </a:p>
          <a:p>
            <a:endParaRPr lang="bg-BG" sz="1200" dirty="0"/>
          </a:p>
        </p:txBody>
      </p:sp>
      <p:pic>
        <p:nvPicPr>
          <p:cNvPr id="5" name="Картина 4" descr="Картина, която съдържа на закрито, Водопроводна инсталация, баня, кран&#10;&#10;Описанието е генерирано автоматично">
            <a:extLst>
              <a:ext uri="{FF2B5EF4-FFF2-40B4-BE49-F238E27FC236}">
                <a16:creationId xmlns:a16="http://schemas.microsoft.com/office/drawing/2014/main" id="{46020E5A-B05C-6E08-CDEB-13442D77FE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834" y="1993344"/>
            <a:ext cx="4701566" cy="4701566"/>
          </a:xfrm>
          <a:prstGeom prst="rect">
            <a:avLst/>
          </a:prstGeom>
        </p:spPr>
      </p:pic>
      <p:pic>
        <p:nvPicPr>
          <p:cNvPr id="7" name="Картина 6" descr="Картина, която съдържа на закрито, колаж, рафт, обзавеждане&#10;&#10;Описанието е генерирано автоматично">
            <a:extLst>
              <a:ext uri="{FF2B5EF4-FFF2-40B4-BE49-F238E27FC236}">
                <a16:creationId xmlns:a16="http://schemas.microsoft.com/office/drawing/2014/main" id="{0A42F75D-A66E-1674-3714-EBD72D95DA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30" y="1993344"/>
            <a:ext cx="5878393" cy="4701566"/>
          </a:xfrm>
          <a:prstGeom prst="rect">
            <a:avLst/>
          </a:prstGeom>
        </p:spPr>
      </p:pic>
      <p:sp>
        <p:nvSpPr>
          <p:cNvPr id="10" name="Текстово поле 6">
            <a:extLst>
              <a:ext uri="{FF2B5EF4-FFF2-40B4-BE49-F238E27FC236}">
                <a16:creationId xmlns:a16="http://schemas.microsoft.com/office/drawing/2014/main" id="{3D16210B-C668-8E90-A901-B9AE21FF7D1A}"/>
              </a:ext>
            </a:extLst>
          </p:cNvPr>
          <p:cNvSpPr txBox="1"/>
          <p:nvPr/>
        </p:nvSpPr>
        <p:spPr>
          <a:xfrm>
            <a:off x="0" y="2971919"/>
            <a:ext cx="12192000" cy="914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sz="4000" dirty="0"/>
              <a:t>Обновена материална база</a:t>
            </a:r>
          </a:p>
        </p:txBody>
      </p:sp>
    </p:spTree>
    <p:extLst>
      <p:ext uri="{BB962C8B-B14F-4D97-AF65-F5344CB8AC3E}">
        <p14:creationId xmlns:p14="http://schemas.microsoft.com/office/powerpoint/2010/main" val="78551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3C806E6F-519C-A482-C6F1-16F93DD0344C}"/>
              </a:ext>
            </a:extLst>
          </p:cNvPr>
          <p:cNvSpPr txBox="1"/>
          <p:nvPr/>
        </p:nvSpPr>
        <p:spPr>
          <a:xfrm>
            <a:off x="3865418" y="163090"/>
            <a:ext cx="58220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1350" b="1" dirty="0">
                <a:latin typeface="Verdana" panose="020B0604030504040204" pitchFamily="34" charset="0"/>
                <a:ea typeface="Verdana" panose="020B0604030504040204" pitchFamily="34" charset="0"/>
              </a:rPr>
              <a:t>ТРЕТИ МЕЖДУНАРОДЕН ОБРАЗОВАТЕЛЕН ФОРУМ</a:t>
            </a:r>
          </a:p>
          <a:p>
            <a:pPr algn="ctr"/>
            <a:r>
              <a:rPr lang="bg-BG" sz="1350" b="1" dirty="0">
                <a:latin typeface="Verdana" panose="020B0604030504040204" pitchFamily="34" charset="0"/>
                <a:ea typeface="Verdana" panose="020B0604030504040204" pitchFamily="34" charset="0"/>
              </a:rPr>
              <a:t>ОРГАНИЗАТОР ОБЩИНА ВАРНА</a:t>
            </a:r>
          </a:p>
        </p:txBody>
      </p:sp>
      <p:cxnSp>
        <p:nvCxnSpPr>
          <p:cNvPr id="11" name="Право съединение 10">
            <a:extLst>
              <a:ext uri="{FF2B5EF4-FFF2-40B4-BE49-F238E27FC236}">
                <a16:creationId xmlns:a16="http://schemas.microsoft.com/office/drawing/2014/main" id="{AE12B81F-DD15-846A-983C-8DB0E7E5861C}"/>
              </a:ext>
            </a:extLst>
          </p:cNvPr>
          <p:cNvCxnSpPr/>
          <p:nvPr/>
        </p:nvCxnSpPr>
        <p:spPr>
          <a:xfrm flipH="1">
            <a:off x="1524000" y="8382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290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4993" y="242455"/>
            <a:ext cx="1981200" cy="476250"/>
          </a:xfrm>
          <a:prstGeom prst="rect">
            <a:avLst/>
          </a:prstGeom>
          <a:noFill/>
        </p:spPr>
      </p:pic>
      <p:sp>
        <p:nvSpPr>
          <p:cNvPr id="17" name="Текстово поле 1">
            <a:extLst>
              <a:ext uri="{FF2B5EF4-FFF2-40B4-BE49-F238E27FC236}">
                <a16:creationId xmlns:a16="http://schemas.microsoft.com/office/drawing/2014/main" id="{2FADD985-8056-750E-AFE1-70675866ABC9}"/>
              </a:ext>
            </a:extLst>
          </p:cNvPr>
          <p:cNvSpPr txBox="1"/>
          <p:nvPr/>
        </p:nvSpPr>
        <p:spPr>
          <a:xfrm>
            <a:off x="705956" y="885983"/>
            <a:ext cx="10728857" cy="1163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	Усилията на нашият екип са насочени към създаване на условия за изграждане и развитие на гъвкава и динамична материална среда за децата. Основната цел е изграждането на активни личности, които свободно да се саморазвиват и самоизграждат чрез системните си взаимодействия със специално създадена стимулираща материална среда.</a:t>
            </a:r>
          </a:p>
          <a:p>
            <a:pPr algn="just">
              <a:lnSpc>
                <a:spcPct val="150000"/>
              </a:lnSpc>
            </a:pP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</a:p>
        </p:txBody>
      </p:sp>
      <p:pic>
        <p:nvPicPr>
          <p:cNvPr id="18" name="Картина 2">
            <a:extLst>
              <a:ext uri="{FF2B5EF4-FFF2-40B4-BE49-F238E27FC236}">
                <a16:creationId xmlns:a16="http://schemas.microsoft.com/office/drawing/2014/main" id="{11AA27AF-7793-6DBD-3542-F1AB70C030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93" y="1945215"/>
            <a:ext cx="3832698" cy="2118464"/>
          </a:xfrm>
          <a:prstGeom prst="rect">
            <a:avLst/>
          </a:prstGeom>
        </p:spPr>
      </p:pic>
      <p:pic>
        <p:nvPicPr>
          <p:cNvPr id="19" name="Картина 3">
            <a:extLst>
              <a:ext uri="{FF2B5EF4-FFF2-40B4-BE49-F238E27FC236}">
                <a16:creationId xmlns:a16="http://schemas.microsoft.com/office/drawing/2014/main" id="{15E581B2-266F-E749-A1C9-833976698B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93" y="4227435"/>
            <a:ext cx="3832698" cy="2388110"/>
          </a:xfrm>
          <a:prstGeom prst="rect">
            <a:avLst/>
          </a:prstGeom>
        </p:spPr>
      </p:pic>
      <p:pic>
        <p:nvPicPr>
          <p:cNvPr id="20" name="Картина 4">
            <a:extLst>
              <a:ext uri="{FF2B5EF4-FFF2-40B4-BE49-F238E27FC236}">
                <a16:creationId xmlns:a16="http://schemas.microsoft.com/office/drawing/2014/main" id="{85DA22B6-2B27-4C37-B533-058B4EFF74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307" y="1945214"/>
            <a:ext cx="3727736" cy="2190595"/>
          </a:xfrm>
          <a:prstGeom prst="rect">
            <a:avLst/>
          </a:prstGeom>
        </p:spPr>
      </p:pic>
      <p:pic>
        <p:nvPicPr>
          <p:cNvPr id="27" name="Картина 6">
            <a:extLst>
              <a:ext uri="{FF2B5EF4-FFF2-40B4-BE49-F238E27FC236}">
                <a16:creationId xmlns:a16="http://schemas.microsoft.com/office/drawing/2014/main" id="{4328DCEC-C244-8F61-09A3-B163F7404F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530" y="1945215"/>
            <a:ext cx="2976939" cy="4366375"/>
          </a:xfrm>
          <a:prstGeom prst="rect">
            <a:avLst/>
          </a:prstGeom>
        </p:spPr>
      </p:pic>
      <p:pic>
        <p:nvPicPr>
          <p:cNvPr id="28" name="Картина 8">
            <a:extLst>
              <a:ext uri="{FF2B5EF4-FFF2-40B4-BE49-F238E27FC236}">
                <a16:creationId xmlns:a16="http://schemas.microsoft.com/office/drawing/2014/main" id="{9DC53CD3-7279-79A6-985F-C2539854914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4" r="10577" b="18457"/>
          <a:stretch/>
        </p:blipFill>
        <p:spPr>
          <a:xfrm>
            <a:off x="7758307" y="4310641"/>
            <a:ext cx="3727736" cy="2304903"/>
          </a:xfrm>
          <a:prstGeom prst="rect">
            <a:avLst/>
          </a:prstGeom>
        </p:spPr>
      </p:pic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D5D98AE8-C0D6-7E25-4C5F-6475B06EBE1C}"/>
              </a:ext>
            </a:extLst>
          </p:cNvPr>
          <p:cNvSpPr txBox="1"/>
          <p:nvPr/>
        </p:nvSpPr>
        <p:spPr>
          <a:xfrm>
            <a:off x="4607530" y="6376439"/>
            <a:ext cx="31507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dirty="0">
                <a:hlinkClick r:id="rId9"/>
              </a:rPr>
              <a:t>https://youtu.be/E22_k5egiVo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42983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3C806E6F-519C-A482-C6F1-16F93DD0344C}"/>
              </a:ext>
            </a:extLst>
          </p:cNvPr>
          <p:cNvSpPr txBox="1"/>
          <p:nvPr/>
        </p:nvSpPr>
        <p:spPr>
          <a:xfrm>
            <a:off x="3865418" y="163090"/>
            <a:ext cx="58220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1350" b="1" dirty="0">
                <a:latin typeface="Verdana" panose="020B0604030504040204" pitchFamily="34" charset="0"/>
                <a:ea typeface="Verdana" panose="020B0604030504040204" pitchFamily="34" charset="0"/>
              </a:rPr>
              <a:t>ТРЕТИ МЕЖДУНАРОДЕН ОБРАЗОВАТЕЛЕН ФОРУМ</a:t>
            </a:r>
          </a:p>
          <a:p>
            <a:pPr algn="ctr"/>
            <a:r>
              <a:rPr lang="bg-BG" sz="1350" b="1" dirty="0">
                <a:latin typeface="Verdana" panose="020B0604030504040204" pitchFamily="34" charset="0"/>
                <a:ea typeface="Verdana" panose="020B0604030504040204" pitchFamily="34" charset="0"/>
              </a:rPr>
              <a:t>ОРГАНИЗАТОР ОБЩИНА ВАРНА</a:t>
            </a:r>
          </a:p>
        </p:txBody>
      </p:sp>
      <p:cxnSp>
        <p:nvCxnSpPr>
          <p:cNvPr id="11" name="Право съединение 10">
            <a:extLst>
              <a:ext uri="{FF2B5EF4-FFF2-40B4-BE49-F238E27FC236}">
                <a16:creationId xmlns:a16="http://schemas.microsoft.com/office/drawing/2014/main" id="{AE12B81F-DD15-846A-983C-8DB0E7E5861C}"/>
              </a:ext>
            </a:extLst>
          </p:cNvPr>
          <p:cNvCxnSpPr/>
          <p:nvPr/>
        </p:nvCxnSpPr>
        <p:spPr>
          <a:xfrm flipH="1">
            <a:off x="1524000" y="8382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290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993" y="242455"/>
            <a:ext cx="1981200" cy="476250"/>
          </a:xfrm>
          <a:prstGeom prst="rect">
            <a:avLst/>
          </a:prstGeom>
          <a:noFill/>
        </p:spPr>
      </p:pic>
      <p:pic>
        <p:nvPicPr>
          <p:cNvPr id="7" name="Картина 1">
            <a:extLst>
              <a:ext uri="{FF2B5EF4-FFF2-40B4-BE49-F238E27FC236}">
                <a16:creationId xmlns:a16="http://schemas.microsoft.com/office/drawing/2014/main" id="{88AB89EA-1F13-78E3-1A50-DC44CDEA71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" t="8172" r="24183" b="4279"/>
          <a:stretch/>
        </p:blipFill>
        <p:spPr>
          <a:xfrm>
            <a:off x="4605602" y="4795034"/>
            <a:ext cx="3113139" cy="1968217"/>
          </a:xfrm>
          <a:prstGeom prst="rect">
            <a:avLst/>
          </a:prstGeom>
        </p:spPr>
      </p:pic>
      <p:pic>
        <p:nvPicPr>
          <p:cNvPr id="9" name="Картина 4">
            <a:extLst>
              <a:ext uri="{FF2B5EF4-FFF2-40B4-BE49-F238E27FC236}">
                <a16:creationId xmlns:a16="http://schemas.microsoft.com/office/drawing/2014/main" id="{397923BB-A8D0-9141-8668-E2546F8FB1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" b="15543"/>
          <a:stretch/>
        </p:blipFill>
        <p:spPr>
          <a:xfrm>
            <a:off x="603053" y="4784559"/>
            <a:ext cx="3113140" cy="1981344"/>
          </a:xfrm>
          <a:prstGeom prst="rect">
            <a:avLst/>
          </a:prstGeom>
        </p:spPr>
      </p:pic>
      <p:pic>
        <p:nvPicPr>
          <p:cNvPr id="10" name="Картина 5">
            <a:extLst>
              <a:ext uri="{FF2B5EF4-FFF2-40B4-BE49-F238E27FC236}">
                <a16:creationId xmlns:a16="http://schemas.microsoft.com/office/drawing/2014/main" id="{04B6DBEF-3F9E-4BC8-E0B3-2CFEA35319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84" y="4780388"/>
            <a:ext cx="2921163" cy="1982864"/>
          </a:xfrm>
          <a:prstGeom prst="rect">
            <a:avLst/>
          </a:prstGeom>
        </p:spPr>
      </p:pic>
      <p:pic>
        <p:nvPicPr>
          <p:cNvPr id="12" name="Картина 3">
            <a:extLst>
              <a:ext uri="{FF2B5EF4-FFF2-40B4-BE49-F238E27FC236}">
                <a16:creationId xmlns:a16="http://schemas.microsoft.com/office/drawing/2014/main" id="{4D9B48F6-F093-90D8-C6B4-7B1A6690EC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51" y="1031977"/>
            <a:ext cx="5686059" cy="3518248"/>
          </a:xfrm>
          <a:prstGeom prst="rect">
            <a:avLst/>
          </a:prstGeom>
        </p:spPr>
      </p:pic>
      <p:sp>
        <p:nvSpPr>
          <p:cNvPr id="13" name="Текстово поле 6">
            <a:extLst>
              <a:ext uri="{FF2B5EF4-FFF2-40B4-BE49-F238E27FC236}">
                <a16:creationId xmlns:a16="http://schemas.microsoft.com/office/drawing/2014/main" id="{5F1F93A6-A14A-AE5B-D0D8-A203793756A4}"/>
              </a:ext>
            </a:extLst>
          </p:cNvPr>
          <p:cNvSpPr txBox="1"/>
          <p:nvPr/>
        </p:nvSpPr>
        <p:spPr>
          <a:xfrm>
            <a:off x="6019800" y="892382"/>
            <a:ext cx="5977208" cy="4519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5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bg-BG" sz="1170" dirty="0">
                <a:latin typeface="Verdana" panose="020B0604030504040204" pitchFamily="34" charset="0"/>
                <a:ea typeface="Verdana" panose="020B0604030504040204" pitchFamily="34" charset="0"/>
              </a:rPr>
              <a:t>Чрез изграждане на иновативна среда целим да подкрепим децата при адаптирането им към новата среда в ДГ. Комплектите </a:t>
            </a:r>
            <a:r>
              <a:rPr lang="en-US" sz="1170" dirty="0">
                <a:latin typeface="Verdana" panose="020B0604030504040204" pitchFamily="34" charset="0"/>
                <a:ea typeface="Verdana" panose="020B0604030504040204" pitchFamily="34" charset="0"/>
              </a:rPr>
              <a:t>Lego</a:t>
            </a:r>
            <a:r>
              <a:rPr lang="bg-BG" sz="1170" dirty="0">
                <a:latin typeface="Verdana" panose="020B0604030504040204" pitchFamily="34" charset="0"/>
                <a:ea typeface="Verdana" panose="020B0604030504040204" pitchFamily="34" charset="0"/>
              </a:rPr>
              <a:t> ни предоставят възможност да се доближим максимално до семейната среда и чрез различни приобщаващи игри и пресъздаване на ситуации децата да се почувстват сигурни и спокойни. Даваме възможност на децата да изразят емоциите си, да пресъздадат отношенията в семействата си и да обогатят социалните си умения.</a:t>
            </a:r>
            <a:r>
              <a:rPr lang="en-US" sz="1170" dirty="0">
                <a:latin typeface="Verdana" panose="020B0604030504040204" pitchFamily="34" charset="0"/>
                <a:ea typeface="Verdana" panose="020B0604030504040204" pitchFamily="34" charset="0"/>
              </a:rPr>
              <a:t> Lego </a:t>
            </a:r>
            <a:r>
              <a:rPr lang="bg-BG" sz="1170" dirty="0">
                <a:latin typeface="Verdana" panose="020B0604030504040204" pitchFamily="34" charset="0"/>
                <a:ea typeface="Verdana" panose="020B0604030504040204" pitchFamily="34" charset="0"/>
              </a:rPr>
              <a:t>комплектите ни позволяват</a:t>
            </a:r>
            <a:r>
              <a:rPr lang="en-US" sz="117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bg-BG" sz="117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sz="1170" dirty="0">
                <a:latin typeface="Verdana" panose="020B0604030504040204" pitchFamily="34" charset="0"/>
                <a:ea typeface="Verdana" panose="020B0604030504040204" pitchFamily="34" charset="0"/>
              </a:rPr>
              <a:t>да развиваме увереност и</a:t>
            </a:r>
            <a:r>
              <a:rPr lang="en-US" sz="117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bg-BG" sz="1170" dirty="0">
                <a:latin typeface="Verdana" panose="020B0604030504040204" pitchFamily="34" charset="0"/>
                <a:ea typeface="Verdana" panose="020B0604030504040204" pitchFamily="34" charset="0"/>
              </a:rPr>
              <a:t>емоционална интелигентност у децата, с помощта на иновативни методи. 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sz="1170" dirty="0">
                <a:latin typeface="Verdana" panose="020B0604030504040204" pitchFamily="34" charset="0"/>
                <a:ea typeface="Verdana" panose="020B0604030504040204" pitchFamily="34" charset="0"/>
              </a:rPr>
              <a:t>стимулиране на естественото любопитство и насърчаване на ученето чрез игра. </a:t>
            </a:r>
            <a:endParaRPr lang="en-US" sz="117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sz="1170" dirty="0">
                <a:latin typeface="Verdana" panose="020B0604030504040204" pitchFamily="34" charset="0"/>
                <a:ea typeface="Verdana" panose="020B0604030504040204" pitchFamily="34" charset="0"/>
              </a:rPr>
              <a:t>изработване и прилагане на ефективни мерки за осигуряване на цялостно развитие на детската личност, чрез работа в малки групи с цел персонално внимание към всяко дете.</a:t>
            </a:r>
          </a:p>
          <a:p>
            <a:pPr algn="just">
              <a:lnSpc>
                <a:spcPct val="150000"/>
              </a:lnSpc>
            </a:pPr>
            <a:endParaRPr lang="bg-BG" sz="1200" dirty="0"/>
          </a:p>
          <a:p>
            <a:pPr lvl="0"/>
            <a:endParaRPr lang="bg-BG" sz="1200" dirty="0"/>
          </a:p>
          <a:p>
            <a:endParaRPr lang="bg-BG" sz="1200" dirty="0"/>
          </a:p>
        </p:txBody>
      </p:sp>
    </p:spTree>
    <p:extLst>
      <p:ext uri="{BB962C8B-B14F-4D97-AF65-F5344CB8AC3E}">
        <p14:creationId xmlns:p14="http://schemas.microsoft.com/office/powerpoint/2010/main" val="1965767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3C806E6F-519C-A482-C6F1-16F93DD0344C}"/>
              </a:ext>
            </a:extLst>
          </p:cNvPr>
          <p:cNvSpPr txBox="1"/>
          <p:nvPr/>
        </p:nvSpPr>
        <p:spPr>
          <a:xfrm>
            <a:off x="3865418" y="163090"/>
            <a:ext cx="58220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1350" b="1" dirty="0">
                <a:latin typeface="Verdana" panose="020B0604030504040204" pitchFamily="34" charset="0"/>
                <a:ea typeface="Verdana" panose="020B0604030504040204" pitchFamily="34" charset="0"/>
              </a:rPr>
              <a:t>ТРЕТИ МЕЖДУНАРОДЕН ОБРАЗОВАТЕЛЕН ФОРУМ</a:t>
            </a:r>
          </a:p>
          <a:p>
            <a:pPr algn="ctr"/>
            <a:r>
              <a:rPr lang="bg-BG" sz="1350" b="1" dirty="0">
                <a:latin typeface="Verdana" panose="020B0604030504040204" pitchFamily="34" charset="0"/>
                <a:ea typeface="Verdana" panose="020B0604030504040204" pitchFamily="34" charset="0"/>
              </a:rPr>
              <a:t>ОРГАНИЗАТОР ОБЩИНА ВАРНА</a:t>
            </a:r>
          </a:p>
        </p:txBody>
      </p:sp>
      <p:cxnSp>
        <p:nvCxnSpPr>
          <p:cNvPr id="11" name="Право съединение 10">
            <a:extLst>
              <a:ext uri="{FF2B5EF4-FFF2-40B4-BE49-F238E27FC236}">
                <a16:creationId xmlns:a16="http://schemas.microsoft.com/office/drawing/2014/main" id="{AE12B81F-DD15-846A-983C-8DB0E7E5861C}"/>
              </a:ext>
            </a:extLst>
          </p:cNvPr>
          <p:cNvCxnSpPr/>
          <p:nvPr/>
        </p:nvCxnSpPr>
        <p:spPr>
          <a:xfrm flipH="1">
            <a:off x="1524000" y="8382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290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4993" y="242455"/>
            <a:ext cx="1981200" cy="476250"/>
          </a:xfrm>
          <a:prstGeom prst="rect">
            <a:avLst/>
          </a:prstGeom>
          <a:noFill/>
        </p:spPr>
      </p:pic>
      <p:sp>
        <p:nvSpPr>
          <p:cNvPr id="2" name="Текстово поле 6">
            <a:extLst>
              <a:ext uri="{FF2B5EF4-FFF2-40B4-BE49-F238E27FC236}">
                <a16:creationId xmlns:a16="http://schemas.microsoft.com/office/drawing/2014/main" id="{EED695C6-8C83-C336-588A-CF179FF17EF2}"/>
              </a:ext>
            </a:extLst>
          </p:cNvPr>
          <p:cNvSpPr txBox="1"/>
          <p:nvPr/>
        </p:nvSpPr>
        <p:spPr>
          <a:xfrm>
            <a:off x="358946" y="957696"/>
            <a:ext cx="6335304" cy="3279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За по-ефективното и интересно обучение по БДП в двора на детската градина бе изградена интерактивна площадка, която е умалена версия на улици със съответната хоризонтална маркировка за преминаване на пешеходци и автомобили, кръстовища, велоалеи и пътни знаци. Бе закупена и голяма подвижна БДП площадка с няколко комплекта пътни знаци, велосипеди, тротинетки и мотори. Целта ни е чрез симулиране на реална пътна обстановка в защитена пътна среда в двора и помещенията на градината, децата да учат на практика правилата за движение по пътищата.</a:t>
            </a:r>
          </a:p>
          <a:p>
            <a:pPr algn="just">
              <a:lnSpc>
                <a:spcPct val="150000"/>
              </a:lnSpc>
            </a:pPr>
            <a:endParaRPr lang="bg-BG" sz="1200" dirty="0"/>
          </a:p>
          <a:p>
            <a:pPr lvl="0"/>
            <a:endParaRPr lang="bg-BG" sz="1200" dirty="0"/>
          </a:p>
          <a:p>
            <a:endParaRPr lang="bg-BG" sz="1200" dirty="0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C22732B0-1BA4-327F-A77E-E73CD360D3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6" b="14447"/>
          <a:stretch/>
        </p:blipFill>
        <p:spPr>
          <a:xfrm>
            <a:off x="441117" y="3666584"/>
            <a:ext cx="6335305" cy="3006251"/>
          </a:xfrm>
          <a:prstGeom prst="rect">
            <a:avLst/>
          </a:prstGeom>
        </p:spPr>
      </p:pic>
      <p:pic>
        <p:nvPicPr>
          <p:cNvPr id="6" name="Picture 4" descr="Няма налично описание на снимката.">
            <a:extLst>
              <a:ext uri="{FF2B5EF4-FFF2-40B4-BE49-F238E27FC236}">
                <a16:creationId xmlns:a16="http://schemas.microsoft.com/office/drawing/2014/main" id="{E310D4A5-EAA1-CB99-458C-3F45AD4B2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147" y="1005479"/>
            <a:ext cx="4674907" cy="251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Картина 3">
            <a:extLst>
              <a:ext uri="{FF2B5EF4-FFF2-40B4-BE49-F238E27FC236}">
                <a16:creationId xmlns:a16="http://schemas.microsoft.com/office/drawing/2014/main" id="{6FFB118E-5B71-0933-410C-014A9B3149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147" y="3666584"/>
            <a:ext cx="4674907" cy="300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60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Няма налично описание.">
            <a:extLst>
              <a:ext uri="{FF2B5EF4-FFF2-40B4-BE49-F238E27FC236}">
                <a16:creationId xmlns:a16="http://schemas.microsoft.com/office/drawing/2014/main" id="{5B35209D-102B-4283-AAFF-B005B1B5A7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10" b="30257"/>
          <a:stretch/>
        </p:blipFill>
        <p:spPr bwMode="auto">
          <a:xfrm>
            <a:off x="157622" y="1005480"/>
            <a:ext cx="3897367" cy="242351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3C806E6F-519C-A482-C6F1-16F93DD0344C}"/>
              </a:ext>
            </a:extLst>
          </p:cNvPr>
          <p:cNvSpPr txBox="1"/>
          <p:nvPr/>
        </p:nvSpPr>
        <p:spPr>
          <a:xfrm>
            <a:off x="3865418" y="163090"/>
            <a:ext cx="58220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1350" b="1" dirty="0">
                <a:latin typeface="Verdana" panose="020B0604030504040204" pitchFamily="34" charset="0"/>
                <a:ea typeface="Verdana" panose="020B0604030504040204" pitchFamily="34" charset="0"/>
              </a:rPr>
              <a:t>ТРЕТИ МЕЖДУНАРОДЕН ОБРАЗОВАТЕЛЕН ФОРУМ</a:t>
            </a:r>
          </a:p>
          <a:p>
            <a:pPr algn="ctr"/>
            <a:r>
              <a:rPr lang="bg-BG" sz="1350" b="1" dirty="0">
                <a:latin typeface="Verdana" panose="020B0604030504040204" pitchFamily="34" charset="0"/>
                <a:ea typeface="Verdana" panose="020B0604030504040204" pitchFamily="34" charset="0"/>
              </a:rPr>
              <a:t>ОРГАНИЗАТОР ОБЩИНА ВАРНА</a:t>
            </a:r>
          </a:p>
        </p:txBody>
      </p:sp>
      <p:cxnSp>
        <p:nvCxnSpPr>
          <p:cNvPr id="11" name="Право съединение 10">
            <a:extLst>
              <a:ext uri="{FF2B5EF4-FFF2-40B4-BE49-F238E27FC236}">
                <a16:creationId xmlns:a16="http://schemas.microsoft.com/office/drawing/2014/main" id="{AE12B81F-DD15-846A-983C-8DB0E7E5861C}"/>
              </a:ext>
            </a:extLst>
          </p:cNvPr>
          <p:cNvCxnSpPr/>
          <p:nvPr/>
        </p:nvCxnSpPr>
        <p:spPr>
          <a:xfrm flipH="1">
            <a:off x="1524000" y="8382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290" name="Picture 2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4993" y="242455"/>
            <a:ext cx="1981200" cy="476250"/>
          </a:xfrm>
          <a:prstGeom prst="rect">
            <a:avLst/>
          </a:prstGeom>
          <a:noFill/>
        </p:spPr>
      </p:pic>
      <p:pic>
        <p:nvPicPr>
          <p:cNvPr id="3" name="Picture 2" descr="Няма налично описание.">
            <a:extLst>
              <a:ext uri="{FF2B5EF4-FFF2-40B4-BE49-F238E27FC236}">
                <a16:creationId xmlns:a16="http://schemas.microsoft.com/office/drawing/2014/main" id="{E91158D7-5544-24B4-D152-B9E386FDB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658" y="1005480"/>
            <a:ext cx="2861550" cy="2228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ово поле 6">
            <a:extLst>
              <a:ext uri="{FF2B5EF4-FFF2-40B4-BE49-F238E27FC236}">
                <a16:creationId xmlns:a16="http://schemas.microsoft.com/office/drawing/2014/main" id="{5B99F4CA-B96D-402D-40C7-DFE7D95FDE5A}"/>
              </a:ext>
            </a:extLst>
          </p:cNvPr>
          <p:cNvSpPr txBox="1"/>
          <p:nvPr/>
        </p:nvSpPr>
        <p:spPr>
          <a:xfrm>
            <a:off x="7346641" y="1365582"/>
            <a:ext cx="4635924" cy="5040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Динамиката на технологичното време, в което работим наложи нуждата от модернизация на образованието чрез дигитализация. Изградихме нова образователна среда в детската градина – интерактивни дъски, мултимедийни проектори, </a:t>
            </a:r>
            <a:r>
              <a:rPr lang="bg-BG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многомишкова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 система „</a:t>
            </a:r>
            <a:r>
              <a:rPr lang="bg-BG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Енвижън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“, оборудвахме с принтер и лаптоп всяка занималня. Най-новата дигитална придобивка в детската градина за внедряване на иновативни методи на преподаване и педагогическо взаимодействие са тъчскрийн дисплеите поставени във всяка група. ДГ40 счита, че дигиталният свят е напълно подходяща основа за създаване на условия, в които новите технологии биха могли да се ползват като надежден инструмент в обучението на всички деца, в това число и децата със СОП. За нуждите на децата с физически проблеми бе закупен единственият във Варна интерактивен робот, който да улесни тяхното придвижване в сградата. </a:t>
            </a:r>
          </a:p>
        </p:txBody>
      </p:sp>
      <p:pic>
        <p:nvPicPr>
          <p:cNvPr id="9" name="Picture 2" descr="Може да бъде изображение с дете и изправен">
            <a:extLst>
              <a:ext uri="{FF2B5EF4-FFF2-40B4-BE49-F238E27FC236}">
                <a16:creationId xmlns:a16="http://schemas.microsoft.com/office/drawing/2014/main" id="{C1A69961-B9F7-3FA6-B3B2-F318BF94F5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2" r="20371" b="38551"/>
          <a:stretch/>
        </p:blipFill>
        <p:spPr bwMode="auto">
          <a:xfrm>
            <a:off x="157622" y="3598857"/>
            <a:ext cx="3943028" cy="30166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Картина 5" descr="Картина, която съдържа на закрито, машина, синьо, гума&#10;&#10;Описанието е генерирано автоматично">
            <a:extLst>
              <a:ext uri="{FF2B5EF4-FFF2-40B4-BE49-F238E27FC236}">
                <a16:creationId xmlns:a16="http://schemas.microsoft.com/office/drawing/2014/main" id="{64E55788-9C69-48FF-6B89-14363BE5CA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658" y="3401009"/>
            <a:ext cx="2861549" cy="3239923"/>
          </a:xfrm>
          <a:prstGeom prst="rect">
            <a:avLst/>
          </a:prstGeom>
        </p:spPr>
      </p:pic>
      <p:sp>
        <p:nvSpPr>
          <p:cNvPr id="2" name="Текстово поле 6">
            <a:extLst>
              <a:ext uri="{FF2B5EF4-FFF2-40B4-BE49-F238E27FC236}">
                <a16:creationId xmlns:a16="http://schemas.microsoft.com/office/drawing/2014/main" id="{2942732F-1612-F507-8365-63B007991605}"/>
              </a:ext>
            </a:extLst>
          </p:cNvPr>
          <p:cNvSpPr txBox="1"/>
          <p:nvPr/>
        </p:nvSpPr>
        <p:spPr>
          <a:xfrm>
            <a:off x="0" y="2971919"/>
            <a:ext cx="12192000" cy="914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sz="4000" dirty="0"/>
              <a:t>Техническо оборудване</a:t>
            </a:r>
          </a:p>
        </p:txBody>
      </p:sp>
    </p:spTree>
    <p:extLst>
      <p:ext uri="{BB962C8B-B14F-4D97-AF65-F5344CB8AC3E}">
        <p14:creationId xmlns:p14="http://schemas.microsoft.com/office/powerpoint/2010/main" val="179812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3C806E6F-519C-A482-C6F1-16F93DD0344C}"/>
              </a:ext>
            </a:extLst>
          </p:cNvPr>
          <p:cNvSpPr txBox="1"/>
          <p:nvPr/>
        </p:nvSpPr>
        <p:spPr>
          <a:xfrm>
            <a:off x="3865418" y="163090"/>
            <a:ext cx="58220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1350" b="1" dirty="0">
                <a:latin typeface="Verdana" panose="020B0604030504040204" pitchFamily="34" charset="0"/>
                <a:ea typeface="Verdana" panose="020B0604030504040204" pitchFamily="34" charset="0"/>
              </a:rPr>
              <a:t>ТРЕТИ МЕЖДУНАРОДЕН ОБРАЗОВАТЕЛЕН ФОРУМ</a:t>
            </a:r>
          </a:p>
          <a:p>
            <a:pPr algn="ctr"/>
            <a:r>
              <a:rPr lang="bg-BG" sz="1350" b="1" dirty="0">
                <a:latin typeface="Verdana" panose="020B0604030504040204" pitchFamily="34" charset="0"/>
                <a:ea typeface="Verdana" panose="020B0604030504040204" pitchFamily="34" charset="0"/>
              </a:rPr>
              <a:t>ОРГАНИЗАТОР ОБЩИНА ВАРНА</a:t>
            </a:r>
          </a:p>
        </p:txBody>
      </p:sp>
      <p:cxnSp>
        <p:nvCxnSpPr>
          <p:cNvPr id="11" name="Право съединение 10">
            <a:extLst>
              <a:ext uri="{FF2B5EF4-FFF2-40B4-BE49-F238E27FC236}">
                <a16:creationId xmlns:a16="http://schemas.microsoft.com/office/drawing/2014/main" id="{AE12B81F-DD15-846A-983C-8DB0E7E5861C}"/>
              </a:ext>
            </a:extLst>
          </p:cNvPr>
          <p:cNvCxnSpPr/>
          <p:nvPr/>
        </p:nvCxnSpPr>
        <p:spPr>
          <a:xfrm flipH="1">
            <a:off x="1524000" y="8382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290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4993" y="242455"/>
            <a:ext cx="1981200" cy="476250"/>
          </a:xfrm>
          <a:prstGeom prst="rect">
            <a:avLst/>
          </a:prstGeom>
          <a:noFill/>
        </p:spPr>
      </p:pic>
      <p:sp>
        <p:nvSpPr>
          <p:cNvPr id="2" name="Текстово поле 6">
            <a:extLst>
              <a:ext uri="{FF2B5EF4-FFF2-40B4-BE49-F238E27FC236}">
                <a16:creationId xmlns:a16="http://schemas.microsoft.com/office/drawing/2014/main" id="{1C3DFD06-C6C7-81B6-9334-8051088FE259}"/>
              </a:ext>
            </a:extLst>
          </p:cNvPr>
          <p:cNvSpPr txBox="1"/>
          <p:nvPr/>
        </p:nvSpPr>
        <p:spPr>
          <a:xfrm>
            <a:off x="358946" y="957698"/>
            <a:ext cx="11472498" cy="184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Търсейки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нови,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различни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и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нестандартни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решения в динамично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променящата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се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образователна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среда,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организирахме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разнообразни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летни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забавления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за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децата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-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сладоледено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парти,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водни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забавления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пиратско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приключение, 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мидена фиеста и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цитронадено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парти. Чрез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преживяванията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и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емоциите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децата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учат най-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лесно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и най-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бързо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bg-BG" sz="1200" dirty="0"/>
          </a:p>
          <a:p>
            <a:pPr lvl="0"/>
            <a:endParaRPr lang="bg-BG" sz="1200" dirty="0"/>
          </a:p>
          <a:p>
            <a:endParaRPr lang="bg-BG" sz="1200" dirty="0"/>
          </a:p>
        </p:txBody>
      </p:sp>
      <p:pic>
        <p:nvPicPr>
          <p:cNvPr id="13" name="Картина 12" descr="Картина, която съдържа Човешко лице, дрехи, колаж, момче&#10;&#10;Описанието е генерирано автоматично">
            <a:extLst>
              <a:ext uri="{FF2B5EF4-FFF2-40B4-BE49-F238E27FC236}">
                <a16:creationId xmlns:a16="http://schemas.microsoft.com/office/drawing/2014/main" id="{2DBE0D11-CCE4-BDEF-EB15-70829F9B5F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13" y="1975574"/>
            <a:ext cx="3501019" cy="4668025"/>
          </a:xfrm>
          <a:prstGeom prst="rect">
            <a:avLst/>
          </a:prstGeom>
        </p:spPr>
      </p:pic>
      <p:pic>
        <p:nvPicPr>
          <p:cNvPr id="17" name="Картина 16" descr="Картина, която съдържа дърво, колаж, анимирана рисунка, екранна снимка&#10;&#10;Описанието е генерирано автоматично">
            <a:extLst>
              <a:ext uri="{FF2B5EF4-FFF2-40B4-BE49-F238E27FC236}">
                <a16:creationId xmlns:a16="http://schemas.microsoft.com/office/drawing/2014/main" id="{7B16A9E0-13D4-A260-DF18-D18A4313D6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709" y="2021790"/>
            <a:ext cx="3482582" cy="4643443"/>
          </a:xfrm>
          <a:prstGeom prst="rect">
            <a:avLst/>
          </a:prstGeom>
        </p:spPr>
      </p:pic>
      <p:pic>
        <p:nvPicPr>
          <p:cNvPr id="19" name="Картина 18" descr="Картина, която съдържа колаж, дрехи, момиче, Човешко лице&#10;&#10;Описанието е генерирано автоматично">
            <a:extLst>
              <a:ext uri="{FF2B5EF4-FFF2-40B4-BE49-F238E27FC236}">
                <a16:creationId xmlns:a16="http://schemas.microsoft.com/office/drawing/2014/main" id="{7C185BA9-8238-A03F-E0E5-BCC05C73C3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68" y="2021789"/>
            <a:ext cx="3482583" cy="4643443"/>
          </a:xfrm>
          <a:prstGeom prst="rect">
            <a:avLst/>
          </a:prstGeom>
        </p:spPr>
      </p:pic>
      <p:sp>
        <p:nvSpPr>
          <p:cNvPr id="20" name="Текстово поле 19">
            <a:extLst>
              <a:ext uri="{FF2B5EF4-FFF2-40B4-BE49-F238E27FC236}">
                <a16:creationId xmlns:a16="http://schemas.microsoft.com/office/drawing/2014/main" id="{1B53AB5C-4256-31FD-B16C-5B8AC9963BFD}"/>
              </a:ext>
            </a:extLst>
          </p:cNvPr>
          <p:cNvSpPr txBox="1"/>
          <p:nvPr/>
        </p:nvSpPr>
        <p:spPr>
          <a:xfrm>
            <a:off x="6736080" y="1518158"/>
            <a:ext cx="5455920" cy="451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</a:rPr>
              <a:t>„Сладоледено парти“   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hlinkClick r:id="rId7"/>
              </a:rPr>
              <a:t>https://youtu.be/Z4bBbAjVkys</a:t>
            </a: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Текстово поле 6">
            <a:extLst>
              <a:ext uri="{FF2B5EF4-FFF2-40B4-BE49-F238E27FC236}">
                <a16:creationId xmlns:a16="http://schemas.microsoft.com/office/drawing/2014/main" id="{567C2BDD-DC36-E0A3-A006-09557FE1BF9B}"/>
              </a:ext>
            </a:extLst>
          </p:cNvPr>
          <p:cNvSpPr txBox="1"/>
          <p:nvPr/>
        </p:nvSpPr>
        <p:spPr>
          <a:xfrm>
            <a:off x="0" y="2971919"/>
            <a:ext cx="12192000" cy="914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sz="4000" dirty="0">
                <a:latin typeface="Verdana" panose="020B0604030504040204" pitchFamily="34" charset="0"/>
                <a:ea typeface="Verdana" panose="020B0604030504040204" pitchFamily="34" charset="0"/>
              </a:rPr>
              <a:t>Н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</a:rPr>
              <a:t>ов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</a:rPr>
              <a:t> вид занимания-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</a:rPr>
              <a:t>забавления</a:t>
            </a:r>
            <a:endParaRPr lang="bg-BG" sz="4000" dirty="0"/>
          </a:p>
        </p:txBody>
      </p:sp>
    </p:spTree>
    <p:extLst>
      <p:ext uri="{BB962C8B-B14F-4D97-AF65-F5344CB8AC3E}">
        <p14:creationId xmlns:p14="http://schemas.microsoft.com/office/powerpoint/2010/main" val="140210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3C806E6F-519C-A482-C6F1-16F93DD0344C}"/>
              </a:ext>
            </a:extLst>
          </p:cNvPr>
          <p:cNvSpPr txBox="1"/>
          <p:nvPr/>
        </p:nvSpPr>
        <p:spPr>
          <a:xfrm>
            <a:off x="3865418" y="163090"/>
            <a:ext cx="58220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1350" b="1" dirty="0">
                <a:latin typeface="Verdana" panose="020B0604030504040204" pitchFamily="34" charset="0"/>
                <a:ea typeface="Verdana" panose="020B0604030504040204" pitchFamily="34" charset="0"/>
              </a:rPr>
              <a:t>ТРЕТИ МЕЖДУНАРОДЕН ОБРАЗОВАТЕЛЕН ФОРУМ</a:t>
            </a:r>
          </a:p>
          <a:p>
            <a:pPr algn="ctr"/>
            <a:r>
              <a:rPr lang="bg-BG" sz="1350" b="1" dirty="0">
                <a:latin typeface="Verdana" panose="020B0604030504040204" pitchFamily="34" charset="0"/>
                <a:ea typeface="Verdana" panose="020B0604030504040204" pitchFamily="34" charset="0"/>
              </a:rPr>
              <a:t>ОРГАНИЗАТОР ОБЩИНА ВАРНА</a:t>
            </a:r>
          </a:p>
        </p:txBody>
      </p:sp>
      <p:cxnSp>
        <p:nvCxnSpPr>
          <p:cNvPr id="11" name="Право съединение 10">
            <a:extLst>
              <a:ext uri="{FF2B5EF4-FFF2-40B4-BE49-F238E27FC236}">
                <a16:creationId xmlns:a16="http://schemas.microsoft.com/office/drawing/2014/main" id="{AE12B81F-DD15-846A-983C-8DB0E7E5861C}"/>
              </a:ext>
            </a:extLst>
          </p:cNvPr>
          <p:cNvCxnSpPr/>
          <p:nvPr/>
        </p:nvCxnSpPr>
        <p:spPr>
          <a:xfrm flipH="1">
            <a:off x="1524000" y="8382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290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993" y="242455"/>
            <a:ext cx="1981200" cy="476250"/>
          </a:xfrm>
          <a:prstGeom prst="rect">
            <a:avLst/>
          </a:prstGeom>
          <a:noFill/>
        </p:spPr>
      </p:pic>
      <p:sp>
        <p:nvSpPr>
          <p:cNvPr id="4" name="Текстово поле 6">
            <a:extLst>
              <a:ext uri="{FF2B5EF4-FFF2-40B4-BE49-F238E27FC236}">
                <a16:creationId xmlns:a16="http://schemas.microsoft.com/office/drawing/2014/main" id="{BDEA5C5C-034B-8207-331C-6D2F8C5A0C13}"/>
              </a:ext>
            </a:extLst>
          </p:cNvPr>
          <p:cNvSpPr txBox="1"/>
          <p:nvPr/>
        </p:nvSpPr>
        <p:spPr>
          <a:xfrm>
            <a:off x="703117" y="1441943"/>
            <a:ext cx="108853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В търсене на прохлада от летните жеги организирахме за своите възпитаници незабравими преживявания. Всички игри и забавления с вода са част от програмата за закаляване на децата през летния период, ръководени от учителите и медицинските лица. Водните партита донесоха много смях, веселие и положителни емоции за малки и големи.   </a:t>
            </a:r>
            <a:r>
              <a:rPr lang="bg-BG" sz="1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bg-BG" sz="1200" dirty="0"/>
          </a:p>
          <a:p>
            <a:pPr lvl="0"/>
            <a:endParaRPr lang="bg-BG" sz="1200" dirty="0"/>
          </a:p>
          <a:p>
            <a:endParaRPr lang="bg-BG" sz="1200" dirty="0"/>
          </a:p>
        </p:txBody>
      </p:sp>
      <p:pic>
        <p:nvPicPr>
          <p:cNvPr id="7" name="Картина 6" descr="Картина, която съдържа площадка за игра, Комплект за игра, играчка, на закрито&#10;&#10;Описанието е генерирано автоматично">
            <a:extLst>
              <a:ext uri="{FF2B5EF4-FFF2-40B4-BE49-F238E27FC236}">
                <a16:creationId xmlns:a16="http://schemas.microsoft.com/office/drawing/2014/main" id="{2661D3D4-2957-A6F5-DFE5-301CBEFC40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927" y="2432151"/>
            <a:ext cx="3197069" cy="4262759"/>
          </a:xfrm>
          <a:prstGeom prst="rect">
            <a:avLst/>
          </a:prstGeom>
        </p:spPr>
      </p:pic>
      <p:pic>
        <p:nvPicPr>
          <p:cNvPr id="10" name="Картина 9" descr="Картина, която съдържа момиче, момче, Човешко лице, пеленаче&#10;&#10;Описанието е генерирано автоматично">
            <a:extLst>
              <a:ext uri="{FF2B5EF4-FFF2-40B4-BE49-F238E27FC236}">
                <a16:creationId xmlns:a16="http://schemas.microsoft.com/office/drawing/2014/main" id="{D102F1E0-DAE6-BCDB-AE72-C3214D1625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96" y="2432151"/>
            <a:ext cx="3197069" cy="4262758"/>
          </a:xfrm>
          <a:prstGeom prst="rect">
            <a:avLst/>
          </a:prstGeom>
        </p:spPr>
      </p:pic>
      <p:pic>
        <p:nvPicPr>
          <p:cNvPr id="13" name="Картина 12" descr="Картина, която съдържа площадка за игра, Човешко лице, момче, пеленаче&#10;&#10;Описанието е генерирано автоматично">
            <a:extLst>
              <a:ext uri="{FF2B5EF4-FFF2-40B4-BE49-F238E27FC236}">
                <a16:creationId xmlns:a16="http://schemas.microsoft.com/office/drawing/2014/main" id="{709809EE-BF13-19DF-D842-32C8546D33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358" y="2432151"/>
            <a:ext cx="3197069" cy="4262758"/>
          </a:xfrm>
          <a:prstGeom prst="rect">
            <a:avLst/>
          </a:prstGeom>
        </p:spPr>
      </p:pic>
      <p:sp>
        <p:nvSpPr>
          <p:cNvPr id="15" name="Текстово поле 14">
            <a:extLst>
              <a:ext uri="{FF2B5EF4-FFF2-40B4-BE49-F238E27FC236}">
                <a16:creationId xmlns:a16="http://schemas.microsoft.com/office/drawing/2014/main" id="{003AB62C-8FB9-4BE9-EF9B-C56691B6706F}"/>
              </a:ext>
            </a:extLst>
          </p:cNvPr>
          <p:cNvSpPr txBox="1"/>
          <p:nvPr/>
        </p:nvSpPr>
        <p:spPr>
          <a:xfrm>
            <a:off x="0" y="790418"/>
            <a:ext cx="12191999" cy="651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sz="2800" b="1" dirty="0">
                <a:latin typeface="Verdana" panose="020B0604030504040204" pitchFamily="34" charset="0"/>
                <a:ea typeface="Verdana" panose="020B0604030504040204" pitchFamily="34" charset="0"/>
              </a:rPr>
              <a:t>„Водни партита“</a:t>
            </a:r>
            <a:r>
              <a:rPr lang="bg-BG" sz="2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17" name="Текстово поле 16">
            <a:extLst>
              <a:ext uri="{FF2B5EF4-FFF2-40B4-BE49-F238E27FC236}">
                <a16:creationId xmlns:a16="http://schemas.microsoft.com/office/drawing/2014/main" id="{BB6524A8-5FCC-102D-AF21-44B7EDEBDF72}"/>
              </a:ext>
            </a:extLst>
          </p:cNvPr>
          <p:cNvSpPr txBox="1"/>
          <p:nvPr/>
        </p:nvSpPr>
        <p:spPr>
          <a:xfrm>
            <a:off x="8842213" y="90991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  <a:hlinkClick r:id="rId6"/>
              </a:rPr>
              <a:t>https://youtu.be/OEIsLcosGOQ</a:t>
            </a: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Текстово поле 18">
            <a:extLst>
              <a:ext uri="{FF2B5EF4-FFF2-40B4-BE49-F238E27FC236}">
                <a16:creationId xmlns:a16="http://schemas.microsoft.com/office/drawing/2014/main" id="{40CFA5BD-DB50-5F9F-AB1F-69287EFF8996}"/>
              </a:ext>
            </a:extLst>
          </p:cNvPr>
          <p:cNvSpPr txBox="1"/>
          <p:nvPr/>
        </p:nvSpPr>
        <p:spPr>
          <a:xfrm>
            <a:off x="8842213" y="1212726"/>
            <a:ext cx="7467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  <a:hlinkClick r:id="rId7"/>
              </a:rPr>
              <a:t>https://youtu.be/tJFwsM30UFQ</a:t>
            </a: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6301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</TotalTime>
  <Words>1164</Words>
  <Application>Microsoft Office PowerPoint</Application>
  <PresentationFormat>Widescreen</PresentationFormat>
  <Paragraphs>90</Paragraphs>
  <Slides>12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Segoe UI Historic</vt:lpstr>
      <vt:lpstr>Verdana</vt:lpstr>
      <vt:lpstr>Тема на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user</dc:creator>
  <cp:lastModifiedBy>CrAzY{dEvIl} CrAzY{dEvIl}</cp:lastModifiedBy>
  <cp:revision>37</cp:revision>
  <dcterms:created xsi:type="dcterms:W3CDTF">2023-07-10T10:30:07Z</dcterms:created>
  <dcterms:modified xsi:type="dcterms:W3CDTF">2023-08-06T22:35:10Z</dcterms:modified>
</cp:coreProperties>
</file>