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70" r:id="rId11"/>
    <p:sldId id="273" r:id="rId12"/>
    <p:sldId id="275" r:id="rId13"/>
  </p:sldIdLst>
  <p:sldSz cx="18288000" cy="10287000"/>
  <p:notesSz cx="6858000" cy="9144000"/>
  <p:embeddedFontLst>
    <p:embeddedFont>
      <p:font typeface="Verdana" pitchFamily="34" charset="0"/>
      <p:regular r:id="rId14"/>
      <p:bold r:id="rId15"/>
      <p:italic r:id="rId16"/>
      <p:boldItalic r:id="rId17"/>
    </p:embeddedFont>
    <p:embeddedFont>
      <p:font typeface="Abstract Style" pitchFamily="2" charset="0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Cambria" pitchFamily="18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-5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6.jpeg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gif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4.svg"/><Relationship Id="rId4" Type="http://schemas.openxmlformats.org/officeDocument/2006/relationships/image" Target="../media/image28.png"/><Relationship Id="rId9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159224" y="5575548"/>
            <a:ext cx="14401600" cy="3477793"/>
            <a:chOff x="-808768" y="33120"/>
            <a:chExt cx="17740940" cy="4637057"/>
          </a:xfrm>
        </p:grpSpPr>
        <p:sp>
          <p:nvSpPr>
            <p:cNvPr id="4" name="TextBox 4"/>
            <p:cNvSpPr txBox="1"/>
            <p:nvPr/>
          </p:nvSpPr>
          <p:spPr>
            <a:xfrm>
              <a:off x="-453949" y="3969557"/>
              <a:ext cx="17386121" cy="7006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849"/>
                </a:lnSpc>
              </a:pPr>
              <a:r>
                <a:rPr lang="en-US" sz="2400" b="1" dirty="0">
                  <a:solidFill>
                    <a:srgbClr val="FEFEF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STE(A)M проект представен от </a:t>
              </a:r>
              <a:r>
                <a:rPr lang="en-US" sz="2400" b="1" dirty="0" smtClean="0">
                  <a:solidFill>
                    <a:srgbClr val="FEFEF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Теодора </a:t>
              </a:r>
              <a:r>
                <a:rPr lang="bg-BG" sz="2400" b="1" dirty="0" smtClean="0">
                  <a:solidFill>
                    <a:srgbClr val="FEFEF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Светославова</a:t>
              </a:r>
              <a:r>
                <a:rPr lang="en-US" sz="2400" b="1" dirty="0" smtClean="0">
                  <a:solidFill>
                    <a:srgbClr val="FEFEF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en-US" sz="2400" b="1" dirty="0">
                  <a:solidFill>
                    <a:srgbClr val="FEFEFE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Димова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808768" y="33120"/>
              <a:ext cx="16942597" cy="984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rgbClr val="5E17EB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ЦВ</a:t>
              </a:r>
              <a:r>
                <a:rPr lang="bg-BG" sz="4800" b="1" dirty="0" smtClean="0">
                  <a:solidFill>
                    <a:srgbClr val="5E17EB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ЕТОВЕТЕ ОКОЛО</a:t>
              </a:r>
              <a:r>
                <a:rPr lang="en-US" sz="4800" b="1" dirty="0" smtClean="0">
                  <a:solidFill>
                    <a:srgbClr val="5E17EB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НАС</a:t>
              </a:r>
              <a:endParaRPr lang="en-US" sz="4800" b="1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16056768" y="8311852"/>
            <a:ext cx="1512168" cy="1584176"/>
          </a:xfrm>
          <a:custGeom>
            <a:avLst/>
            <a:gdLst/>
            <a:ahLst/>
            <a:cxnLst/>
            <a:rect l="l" t="t" r="r" b="b"/>
            <a:pathLst>
              <a:path w="1774224" h="1974430">
                <a:moveTo>
                  <a:pt x="0" y="0"/>
                </a:moveTo>
                <a:lnTo>
                  <a:pt x="1774224" y="0"/>
                </a:lnTo>
                <a:lnTo>
                  <a:pt x="1774224" y="1974430"/>
                </a:lnTo>
                <a:lnTo>
                  <a:pt x="0" y="197443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1128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35088" y="8383860"/>
            <a:ext cx="1152128" cy="1584176"/>
          </a:xfrm>
          <a:custGeom>
            <a:avLst/>
            <a:gdLst/>
            <a:ahLst/>
            <a:cxnLst/>
            <a:rect l="l" t="t" r="r" b="b"/>
            <a:pathLst>
              <a:path w="1597223" h="2457266">
                <a:moveTo>
                  <a:pt x="0" y="0"/>
                </a:moveTo>
                <a:lnTo>
                  <a:pt x="1597223" y="0"/>
                </a:lnTo>
                <a:lnTo>
                  <a:pt x="1597223" y="2457266"/>
                </a:lnTo>
                <a:lnTo>
                  <a:pt x="0" y="245726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247456" y="8959924"/>
            <a:ext cx="10702208" cy="1051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bg-BG" sz="2400" b="1" dirty="0" smtClean="0">
                <a:solidFill>
                  <a:srgbClr val="FEFEF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учител в </a:t>
            </a:r>
            <a:r>
              <a:rPr lang="en-US" sz="2400" b="1" dirty="0" smtClean="0">
                <a:solidFill>
                  <a:srgbClr val="FEFEF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ДГ44</a:t>
            </a:r>
            <a:r>
              <a:rPr lang="en-US" sz="2400" b="1" dirty="0">
                <a:solidFill>
                  <a:srgbClr val="FEFEF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,,ВАЛЕНТИНА </a:t>
            </a:r>
            <a:r>
              <a:rPr lang="en-US" sz="2400" b="1" dirty="0" smtClean="0">
                <a:solidFill>
                  <a:srgbClr val="FEFEF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ТЕРЕШКОВА“ </a:t>
            </a:r>
            <a:r>
              <a:rPr lang="bg-BG" sz="2400" b="1" dirty="0" smtClean="0">
                <a:solidFill>
                  <a:srgbClr val="FEFEF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България</a:t>
            </a:r>
          </a:p>
          <a:p>
            <a:pPr algn="ctr">
              <a:lnSpc>
                <a:spcPts val="4400"/>
              </a:lnSpc>
              <a:spcBef>
                <a:spcPct val="0"/>
              </a:spcBef>
            </a:pPr>
            <a:r>
              <a:rPr lang="bg-BG" sz="2400" b="1" dirty="0" smtClean="0">
                <a:solidFill>
                  <a:srgbClr val="FEFEF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гр. Варна</a:t>
            </a:r>
            <a:endParaRPr lang="en-US" sz="2400" b="1" dirty="0">
              <a:solidFill>
                <a:srgbClr val="FEFEF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Текстово поле 8"/>
          <p:cNvSpPr txBox="1"/>
          <p:nvPr/>
        </p:nvSpPr>
        <p:spPr>
          <a:xfrm>
            <a:off x="647056" y="174948"/>
            <a:ext cx="16489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bg-BG" sz="3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bg-BG" sz="32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bg-BG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bg-BG" sz="4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bg-BG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Иновативната образователна среда през призмата на емоционалната</a:t>
            </a:r>
            <a:r>
              <a:rPr lang="en-US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bg-BG" sz="4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интелигентност и изкуствен интелект посоки и предизвикателства</a:t>
            </a:r>
            <a:endParaRPr lang="bg-BG" sz="4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Картина 9" descr="logo-text-b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19464" y="318964"/>
            <a:ext cx="7447948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1403140" y="931032"/>
            <a:ext cx="4248472" cy="6336704"/>
          </a:xfrm>
          <a:custGeom>
            <a:avLst/>
            <a:gdLst/>
            <a:ahLst/>
            <a:cxnLst/>
            <a:rect l="l" t="t" r="r" b="b"/>
            <a:pathLst>
              <a:path w="5820801" h="7754175">
                <a:moveTo>
                  <a:pt x="0" y="0"/>
                </a:moveTo>
                <a:lnTo>
                  <a:pt x="5820801" y="0"/>
                </a:lnTo>
                <a:lnTo>
                  <a:pt x="5820801" y="7754175"/>
                </a:lnTo>
                <a:lnTo>
                  <a:pt x="0" y="77541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71392" y="0"/>
            <a:ext cx="10945216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bg-BG" sz="2400" b="1" dirty="0" smtClean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bg-BG" sz="2400" b="1" dirty="0" smtClean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</a:t>
            </a:r>
            <a:r>
              <a:rPr lang="bg-BG" sz="2400" b="1" dirty="0" smtClean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</a:t>
            </a:r>
            <a:r>
              <a:rPr lang="en-US" sz="2400" b="1" dirty="0" smtClean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ЦВЕТНА </a:t>
            </a:r>
            <a:r>
              <a:rPr lang="en-US" sz="2400" b="1" dirty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ЕЛХИЧКА"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7056" y="823020"/>
            <a:ext cx="3343126" cy="922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459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НЕОБХОДИМИ </a:t>
            </a:r>
          </a:p>
          <a:p>
            <a:pPr algn="ctr">
              <a:lnSpc>
                <a:spcPts val="3849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F4592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МАТЕРИАЛИ: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828588">
            <a:off x="16596411" y="381947"/>
            <a:ext cx="1423725" cy="2416774"/>
          </a:xfrm>
          <a:prstGeom prst="rect">
            <a:avLst/>
          </a:prstGeom>
        </p:spPr>
      </p:pic>
      <p:sp>
        <p:nvSpPr>
          <p:cNvPr id="9" name="Freeform 4"/>
          <p:cNvSpPr/>
          <p:nvPr/>
        </p:nvSpPr>
        <p:spPr>
          <a:xfrm>
            <a:off x="6983760" y="5503540"/>
            <a:ext cx="3456507" cy="4349392"/>
          </a:xfrm>
          <a:custGeom>
            <a:avLst/>
            <a:gdLst/>
            <a:ahLst/>
            <a:cxnLst/>
            <a:rect l="l" t="t" r="r" b="b"/>
            <a:pathLst>
              <a:path w="5131297" h="6835653">
                <a:moveTo>
                  <a:pt x="0" y="0"/>
                </a:moveTo>
                <a:lnTo>
                  <a:pt x="5131297" y="0"/>
                </a:lnTo>
                <a:lnTo>
                  <a:pt x="5131297" y="6835653"/>
                </a:lnTo>
                <a:lnTo>
                  <a:pt x="0" y="68356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0" name="Freeform 5"/>
          <p:cNvSpPr/>
          <p:nvPr/>
        </p:nvSpPr>
        <p:spPr>
          <a:xfrm>
            <a:off x="11232232" y="5503540"/>
            <a:ext cx="3230753" cy="4279851"/>
          </a:xfrm>
          <a:custGeom>
            <a:avLst/>
            <a:gdLst/>
            <a:ahLst/>
            <a:cxnLst/>
            <a:rect l="l" t="t" r="r" b="b"/>
            <a:pathLst>
              <a:path w="5333427" h="7104920">
                <a:moveTo>
                  <a:pt x="0" y="0"/>
                </a:moveTo>
                <a:lnTo>
                  <a:pt x="5333427" y="0"/>
                </a:lnTo>
                <a:lnTo>
                  <a:pt x="5333427" y="7104921"/>
                </a:lnTo>
                <a:lnTo>
                  <a:pt x="0" y="710492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1" name="Freeform 6"/>
          <p:cNvSpPr/>
          <p:nvPr/>
        </p:nvSpPr>
        <p:spPr>
          <a:xfrm>
            <a:off x="14976648" y="3487316"/>
            <a:ext cx="3056256" cy="4810856"/>
          </a:xfrm>
          <a:custGeom>
            <a:avLst/>
            <a:gdLst/>
            <a:ahLst/>
            <a:cxnLst/>
            <a:rect l="l" t="t" r="r" b="b"/>
            <a:pathLst>
              <a:path w="4704112" h="6266580">
                <a:moveTo>
                  <a:pt x="0" y="0"/>
                </a:moveTo>
                <a:lnTo>
                  <a:pt x="4704112" y="0"/>
                </a:lnTo>
                <a:lnTo>
                  <a:pt x="4704112" y="6266580"/>
                </a:lnTo>
                <a:lnTo>
                  <a:pt x="0" y="626658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12" name="Freeform 7"/>
          <p:cNvSpPr/>
          <p:nvPr/>
        </p:nvSpPr>
        <p:spPr>
          <a:xfrm rot="-486869">
            <a:off x="2245305" y="6782046"/>
            <a:ext cx="1959403" cy="2378966"/>
          </a:xfrm>
          <a:custGeom>
            <a:avLst/>
            <a:gdLst/>
            <a:ahLst/>
            <a:cxnLst/>
            <a:rect l="l" t="t" r="r" b="b"/>
            <a:pathLst>
              <a:path w="1959403" h="2378966">
                <a:moveTo>
                  <a:pt x="0" y="0"/>
                </a:moveTo>
                <a:lnTo>
                  <a:pt x="1959403" y="0"/>
                </a:lnTo>
                <a:lnTo>
                  <a:pt x="1959403" y="2378967"/>
                </a:lnTo>
                <a:lnTo>
                  <a:pt x="0" y="237896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Овал 12"/>
          <p:cNvSpPr/>
          <p:nvPr/>
        </p:nvSpPr>
        <p:spPr>
          <a:xfrm>
            <a:off x="7775848" y="1399084"/>
            <a:ext cx="6192688" cy="367240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Използване на различни материали за конструиране,дизайн,планиране и създаване на неща, които работят</a:t>
            </a:r>
            <a:r>
              <a:rPr lang="bg-BG" sz="2000" dirty="0" smtClean="0"/>
              <a:t>.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1074" y="555948"/>
            <a:ext cx="1364697" cy="1229966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9576048" y="1615108"/>
            <a:ext cx="3323571" cy="4427493"/>
          </a:xfrm>
          <a:custGeom>
            <a:avLst/>
            <a:gdLst/>
            <a:ahLst/>
            <a:cxnLst/>
            <a:rect l="l" t="t" r="r" b="b"/>
            <a:pathLst>
              <a:path w="3323571" h="4427493">
                <a:moveTo>
                  <a:pt x="0" y="0"/>
                </a:moveTo>
                <a:lnTo>
                  <a:pt x="3323571" y="0"/>
                </a:lnTo>
                <a:lnTo>
                  <a:pt x="3323571" y="4427493"/>
                </a:lnTo>
                <a:lnTo>
                  <a:pt x="0" y="442749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003913" y="2143016"/>
            <a:ext cx="4887655" cy="3669000"/>
          </a:xfrm>
          <a:custGeom>
            <a:avLst/>
            <a:gdLst/>
            <a:ahLst/>
            <a:cxnLst/>
            <a:rect l="l" t="t" r="r" b="b"/>
            <a:pathLst>
              <a:path w="4887655" h="3669000">
                <a:moveTo>
                  <a:pt x="0" y="0"/>
                </a:moveTo>
                <a:lnTo>
                  <a:pt x="4887656" y="0"/>
                </a:lnTo>
                <a:lnTo>
                  <a:pt x="4887656" y="3669000"/>
                </a:lnTo>
                <a:lnTo>
                  <a:pt x="0" y="36690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57126" y="3143237"/>
            <a:ext cx="4178362" cy="2936368"/>
          </a:xfrm>
          <a:custGeom>
            <a:avLst/>
            <a:gdLst/>
            <a:ahLst/>
            <a:cxnLst/>
            <a:rect l="l" t="t" r="r" b="b"/>
            <a:pathLst>
              <a:path w="4771558" h="3581849">
                <a:moveTo>
                  <a:pt x="0" y="0"/>
                </a:moveTo>
                <a:lnTo>
                  <a:pt x="4771558" y="0"/>
                </a:lnTo>
                <a:lnTo>
                  <a:pt x="4771558" y="3581850"/>
                </a:lnTo>
                <a:lnTo>
                  <a:pt x="0" y="35818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895528" y="3847356"/>
            <a:ext cx="4650165" cy="3490724"/>
          </a:xfrm>
          <a:custGeom>
            <a:avLst/>
            <a:gdLst/>
            <a:ahLst/>
            <a:cxnLst/>
            <a:rect l="l" t="t" r="r" b="b"/>
            <a:pathLst>
              <a:path w="4650165" h="3490724">
                <a:moveTo>
                  <a:pt x="0" y="0"/>
                </a:moveTo>
                <a:lnTo>
                  <a:pt x="4650165" y="0"/>
                </a:lnTo>
                <a:lnTo>
                  <a:pt x="4650165" y="3490724"/>
                </a:lnTo>
                <a:lnTo>
                  <a:pt x="0" y="349072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255568" y="1471092"/>
            <a:ext cx="2978369" cy="2313684"/>
          </a:xfrm>
          <a:custGeom>
            <a:avLst/>
            <a:gdLst/>
            <a:ahLst/>
            <a:cxnLst/>
            <a:rect l="l" t="t" r="r" b="b"/>
            <a:pathLst>
              <a:path w="2978369" h="2313684">
                <a:moveTo>
                  <a:pt x="0" y="0"/>
                </a:moveTo>
                <a:lnTo>
                  <a:pt x="2978368" y="0"/>
                </a:lnTo>
                <a:lnTo>
                  <a:pt x="2978368" y="2313684"/>
                </a:lnTo>
                <a:lnTo>
                  <a:pt x="0" y="231368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67136" y="0"/>
            <a:ext cx="16503191" cy="1125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99"/>
              </a:lnSpc>
            </a:pPr>
            <a:r>
              <a:rPr lang="en-US" sz="6600" b="1" dirty="0" smtClean="0">
                <a:solidFill>
                  <a:srgbClr val="202F5A"/>
                </a:solidFill>
                <a:latin typeface="Abstract Style" pitchFamily="2" charset="0"/>
              </a:rPr>
              <a:t>  </a:t>
            </a:r>
            <a:r>
              <a:rPr lang="bg-BG" sz="6600" b="1" dirty="0" smtClean="0">
                <a:solidFill>
                  <a:srgbClr val="202F5A"/>
                </a:solidFill>
                <a:latin typeface="Abstract Style" pitchFamily="2" charset="0"/>
              </a:rPr>
              <a:t>                  </a:t>
            </a:r>
            <a:r>
              <a:rPr lang="en-US" sz="2400" b="1" dirty="0" smtClean="0">
                <a:solidFill>
                  <a:srgbClr val="202F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</a:t>
            </a:r>
            <a:r>
              <a:rPr lang="en-US" sz="2400" b="1" dirty="0">
                <a:solidFill>
                  <a:srgbClr val="202F5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 ПРЕХВЪРЛИМ ЦВЕТОВЕТЕ!"</a:t>
            </a:r>
          </a:p>
        </p:txBody>
      </p:sp>
      <p:sp>
        <p:nvSpPr>
          <p:cNvPr id="9" name="Freeform 9"/>
          <p:cNvSpPr/>
          <p:nvPr/>
        </p:nvSpPr>
        <p:spPr>
          <a:xfrm rot="-692386">
            <a:off x="10156487" y="6088525"/>
            <a:ext cx="2959363" cy="3942313"/>
          </a:xfrm>
          <a:custGeom>
            <a:avLst/>
            <a:gdLst/>
            <a:ahLst/>
            <a:cxnLst/>
            <a:rect l="l" t="t" r="r" b="b"/>
            <a:pathLst>
              <a:path w="2959363" h="3942313">
                <a:moveTo>
                  <a:pt x="0" y="0"/>
                </a:moveTo>
                <a:lnTo>
                  <a:pt x="2959363" y="0"/>
                </a:lnTo>
                <a:lnTo>
                  <a:pt x="2959363" y="3942313"/>
                </a:lnTo>
                <a:lnTo>
                  <a:pt x="0" y="3942313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882713" y="6800015"/>
            <a:ext cx="4193661" cy="3148041"/>
          </a:xfrm>
          <a:custGeom>
            <a:avLst/>
            <a:gdLst/>
            <a:ahLst/>
            <a:cxnLst/>
            <a:rect l="l" t="t" r="r" b="b"/>
            <a:pathLst>
              <a:path w="4193661" h="3148041">
                <a:moveTo>
                  <a:pt x="0" y="0"/>
                </a:moveTo>
                <a:lnTo>
                  <a:pt x="4193660" y="0"/>
                </a:lnTo>
                <a:lnTo>
                  <a:pt x="4193660" y="3148042"/>
                </a:lnTo>
                <a:lnTo>
                  <a:pt x="0" y="3148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27268" y="2289331"/>
            <a:ext cx="3078181" cy="75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8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803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НЕОБХОДИМИ </a:t>
            </a:r>
          </a:p>
          <a:p>
            <a:pPr algn="ctr">
              <a:lnSpc>
                <a:spcPts val="3148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803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МАТЕРИАЛИ:</a:t>
            </a:r>
          </a:p>
        </p:txBody>
      </p:sp>
      <p:sp>
        <p:nvSpPr>
          <p:cNvPr id="12" name="Овал 11"/>
          <p:cNvSpPr/>
          <p:nvPr/>
        </p:nvSpPr>
        <p:spPr>
          <a:xfrm>
            <a:off x="0" y="6367636"/>
            <a:ext cx="5040560" cy="34563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Елементарна представа на техника  ,,отпечатъци” на изображения(книга)</a:t>
            </a:r>
            <a:endParaRPr lang="bg-BG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7708">
            <a:off x="207592" y="128624"/>
            <a:ext cx="2124593" cy="2111314"/>
          </a:xfrm>
          <a:custGeom>
            <a:avLst/>
            <a:gdLst/>
            <a:ahLst/>
            <a:cxnLst/>
            <a:rect l="l" t="t" r="r" b="b"/>
            <a:pathLst>
              <a:path w="2124593" h="2111314">
                <a:moveTo>
                  <a:pt x="0" y="0"/>
                </a:moveTo>
                <a:lnTo>
                  <a:pt x="2124593" y="0"/>
                </a:lnTo>
                <a:lnTo>
                  <a:pt x="2124593" y="2111314"/>
                </a:lnTo>
                <a:lnTo>
                  <a:pt x="0" y="211131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88846">
            <a:off x="1246705" y="3154022"/>
            <a:ext cx="16099268" cy="6632033"/>
          </a:xfrm>
          <a:custGeom>
            <a:avLst/>
            <a:gdLst/>
            <a:ahLst/>
            <a:cxnLst/>
            <a:rect l="l" t="t" r="r" b="b"/>
            <a:pathLst>
              <a:path w="16326484" h="6768070">
                <a:moveTo>
                  <a:pt x="0" y="0"/>
                </a:moveTo>
                <a:lnTo>
                  <a:pt x="16326484" y="0"/>
                </a:lnTo>
                <a:lnTo>
                  <a:pt x="16326484" y="6768070"/>
                </a:lnTo>
                <a:lnTo>
                  <a:pt x="0" y="676807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535918" y="283517"/>
            <a:ext cx="7216163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20"/>
              </a:lnSpc>
            </a:pPr>
            <a:r>
              <a:rPr lang="en-US" sz="96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ИЗВОДИ</a:t>
            </a:r>
            <a:r>
              <a:rPr lang="en-US" sz="132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5" name="Freeform 5"/>
          <p:cNvSpPr/>
          <p:nvPr/>
        </p:nvSpPr>
        <p:spPr>
          <a:xfrm rot="1088846">
            <a:off x="532969" y="614351"/>
            <a:ext cx="16988101" cy="7637756"/>
          </a:xfrm>
          <a:custGeom>
            <a:avLst/>
            <a:gdLst/>
            <a:ahLst/>
            <a:cxnLst/>
            <a:rect l="l" t="t" r="r" b="b"/>
            <a:pathLst>
              <a:path w="17718405" h="7345084">
                <a:moveTo>
                  <a:pt x="0" y="0"/>
                </a:moveTo>
                <a:lnTo>
                  <a:pt x="17718405" y="0"/>
                </a:lnTo>
                <a:lnTo>
                  <a:pt x="17718405" y="7345084"/>
                </a:lnTo>
                <a:lnTo>
                  <a:pt x="0" y="734508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75048" y="2551212"/>
            <a:ext cx="16777864" cy="750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66"/>
              </a:lnSpc>
            </a:pPr>
            <a:r>
              <a:rPr lang="bg-BG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-Чрез различните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STEAM</a:t>
            </a:r>
            <a:r>
              <a:rPr lang="bg-BG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опити децата разпознават повече цветове, овладени са цветовите еталони, развиват се сензорните способности.</a:t>
            </a:r>
          </a:p>
          <a:p>
            <a:pPr algn="ctr">
              <a:lnSpc>
                <a:spcPts val="4466"/>
              </a:lnSpc>
            </a:pPr>
            <a:r>
              <a:rPr lang="bg-BG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В естествените непринудени ситуации при провеждането на експерименти и игри се обогати речниковия запас и усъвършенства свързата реч.</a:t>
            </a:r>
          </a:p>
          <a:p>
            <a:pPr algn="ctr">
              <a:lnSpc>
                <a:spcPts val="4466"/>
              </a:lnSpc>
            </a:pPr>
            <a:r>
              <a:rPr lang="bg-BG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STEAM </a:t>
            </a:r>
            <a:r>
              <a:rPr lang="bg-BG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подхода провокира интереса на децата сами да откриват и създават нови цветове , умението да ги диферинцират, както и приложението им за създаване на творчески продукт.   Придобитите нови компетентности чрез преживяване и активно участие в разнородни по вид дейности са осъзнати и трайно овладени от децата.</a:t>
            </a:r>
          </a:p>
          <a:p>
            <a:pPr algn="ctr">
              <a:lnSpc>
                <a:spcPts val="4466"/>
              </a:lnSpc>
            </a:pPr>
            <a:r>
              <a:rPr lang="bg-BG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-Включването на децата в проектно-ориентирани дейности спомага за формиране и надграждане на ключови компетентности като самостоятелност, увереност, креативност, сътрудничество и емоционално-оценъчно отношение към заобикалящия ги свят.</a:t>
            </a:r>
          </a:p>
          <a:p>
            <a:pPr algn="ctr">
              <a:lnSpc>
                <a:spcPts val="4466"/>
              </a:lnSpc>
            </a:pPr>
            <a:r>
              <a:rPr lang="bg-BG" sz="3190" b="1" dirty="0" smtClean="0">
                <a:solidFill>
                  <a:srgbClr val="FFFFFF"/>
                </a:solidFill>
                <a:latin typeface="Cambria" pitchFamily="18" charset="0"/>
                <a:ea typeface="Cambria" pitchFamily="18" charset="0"/>
              </a:rPr>
              <a:t>  </a:t>
            </a:r>
          </a:p>
          <a:p>
            <a:pPr algn="ctr">
              <a:lnSpc>
                <a:spcPts val="4466"/>
              </a:lnSpc>
            </a:pPr>
            <a:endParaRPr lang="en-US" sz="3190" b="1" dirty="0">
              <a:solidFill>
                <a:srgbClr val="FFFFFF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5831632" y="8959924"/>
            <a:ext cx="6480720" cy="1327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Благодаря за вниманието!</a:t>
            </a:r>
            <a:endParaRPr lang="bg-BG" sz="4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BC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520911">
            <a:off x="14402014" y="6483294"/>
            <a:ext cx="2575194" cy="1168494"/>
          </a:xfrm>
          <a:custGeom>
            <a:avLst/>
            <a:gdLst/>
            <a:ahLst/>
            <a:cxnLst/>
            <a:rect l="l" t="t" r="r" b="b"/>
            <a:pathLst>
              <a:path w="2575194" h="1168494">
                <a:moveTo>
                  <a:pt x="0" y="0"/>
                </a:moveTo>
                <a:lnTo>
                  <a:pt x="2575194" y="0"/>
                </a:lnTo>
                <a:lnTo>
                  <a:pt x="2575194" y="1168495"/>
                </a:lnTo>
                <a:lnTo>
                  <a:pt x="0" y="11684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94065" flipH="1">
            <a:off x="10447907" y="5022504"/>
            <a:ext cx="2021542" cy="2368994"/>
          </a:xfrm>
          <a:custGeom>
            <a:avLst/>
            <a:gdLst/>
            <a:ahLst/>
            <a:cxnLst/>
            <a:rect l="l" t="t" r="r" b="b"/>
            <a:pathLst>
              <a:path w="2021542" h="2368994">
                <a:moveTo>
                  <a:pt x="2021541" y="0"/>
                </a:moveTo>
                <a:lnTo>
                  <a:pt x="0" y="0"/>
                </a:lnTo>
                <a:lnTo>
                  <a:pt x="0" y="2368994"/>
                </a:lnTo>
                <a:lnTo>
                  <a:pt x="2021541" y="2368994"/>
                </a:lnTo>
                <a:lnTo>
                  <a:pt x="2021541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39144" y="606996"/>
            <a:ext cx="12176071" cy="386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2000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Цел: </a:t>
            </a:r>
            <a:r>
              <a:rPr lang="en-US" sz="2000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Стимулиране на детското развитие чрез насочване на познавателните интереси на </a:t>
            </a:r>
            <a:r>
              <a:rPr lang="bg-BG" sz="2000" dirty="0" smtClean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000" dirty="0" smtClean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детето </a:t>
            </a:r>
            <a:r>
              <a:rPr lang="en-US" sz="2000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към цветовите характеристики на околния свят.</a:t>
            </a:r>
          </a:p>
          <a:p>
            <a:pPr>
              <a:lnSpc>
                <a:spcPts val="4339"/>
              </a:lnSpc>
            </a:pPr>
            <a:r>
              <a:rPr lang="en-US" sz="2000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Очаквани резултати:  </a:t>
            </a:r>
          </a:p>
          <a:p>
            <a:pPr>
              <a:lnSpc>
                <a:spcPts val="4339"/>
              </a:lnSpc>
            </a:pPr>
            <a:r>
              <a:rPr lang="en-US" sz="2000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-диференциране на цветовете чрез овладяване на обобщени способи при възприемането и оценяването им;</a:t>
            </a:r>
          </a:p>
          <a:p>
            <a:pPr>
              <a:lnSpc>
                <a:spcPts val="4339"/>
              </a:lnSpc>
            </a:pPr>
            <a:r>
              <a:rPr lang="en-US" sz="2000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-развиване на сензорни способности и овладяване на цветови еталони, обогатяване на речника и свързаната реч.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9144" y="4711452"/>
            <a:ext cx="12388453" cy="156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2000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Междупредметни връзки: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български език и литература, </a:t>
            </a:r>
          </a:p>
          <a:p>
            <a:pPr>
              <a:lnSpc>
                <a:spcPts val="4340"/>
              </a:lnSpc>
            </a:pPr>
            <a:r>
              <a:rPr lang="en-US" sz="2000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математика, околен свят, конструиране и </a:t>
            </a:r>
          </a:p>
          <a:p>
            <a:pPr algn="l">
              <a:lnSpc>
                <a:spcPts val="4340"/>
              </a:lnSpc>
            </a:pPr>
            <a:r>
              <a:rPr lang="en-US" sz="2000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технологии, изобразително изкуство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7136" y="6583660"/>
            <a:ext cx="6476640" cy="466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2000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Продължителност: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месец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8846">
            <a:off x="1014386" y="-1078283"/>
            <a:ext cx="16717441" cy="7520157"/>
          </a:xfrm>
          <a:custGeom>
            <a:avLst/>
            <a:gdLst/>
            <a:ahLst/>
            <a:cxnLst/>
            <a:rect l="l" t="t" r="r" b="b"/>
            <a:pathLst>
              <a:path w="18140565" h="7520089">
                <a:moveTo>
                  <a:pt x="0" y="0"/>
                </a:moveTo>
                <a:lnTo>
                  <a:pt x="18140564" y="0"/>
                </a:lnTo>
                <a:lnTo>
                  <a:pt x="18140564" y="7520089"/>
                </a:lnTo>
                <a:lnTo>
                  <a:pt x="0" y="752008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6192" y="785782"/>
            <a:ext cx="17861808" cy="2701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Цветовете са природният</a:t>
            </a:r>
            <a:r>
              <a:rPr lang="en-US" sz="24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универсален език. </a:t>
            </a:r>
          </a:p>
          <a:p>
            <a:pPr algn="ctr">
              <a:lnSpc>
                <a:spcPts val="5320"/>
              </a:lnSpc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Тяхната съвкупност </a:t>
            </a:r>
          </a:p>
          <a:p>
            <a:pPr algn="ctr">
              <a:lnSpc>
                <a:spcPts val="5320"/>
              </a:lnSpc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нашето обкръжение влияе както на здравето ни, </a:t>
            </a:r>
            <a:endParaRPr lang="bg-BG" sz="2400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532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така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на поведението и настроението ни. </a:t>
            </a:r>
          </a:p>
        </p:txBody>
      </p:sp>
      <p:sp>
        <p:nvSpPr>
          <p:cNvPr id="4" name="Freeform 4"/>
          <p:cNvSpPr/>
          <p:nvPr/>
        </p:nvSpPr>
        <p:spPr>
          <a:xfrm rot="1434706">
            <a:off x="1143298" y="2968879"/>
            <a:ext cx="16799742" cy="9198711"/>
          </a:xfrm>
          <a:custGeom>
            <a:avLst/>
            <a:gdLst/>
            <a:ahLst/>
            <a:cxnLst/>
            <a:rect l="l" t="t" r="r" b="b"/>
            <a:pathLst>
              <a:path w="23241997" h="9634864">
                <a:moveTo>
                  <a:pt x="0" y="0"/>
                </a:moveTo>
                <a:lnTo>
                  <a:pt x="23241996" y="0"/>
                </a:lnTo>
                <a:lnTo>
                  <a:pt x="23241996" y="9634864"/>
                </a:lnTo>
                <a:lnTo>
                  <a:pt x="0" y="963486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757708">
            <a:off x="207592" y="128624"/>
            <a:ext cx="2124593" cy="2111314"/>
          </a:xfrm>
          <a:custGeom>
            <a:avLst/>
            <a:gdLst/>
            <a:ahLst/>
            <a:cxnLst/>
            <a:rect l="l" t="t" r="r" b="b"/>
            <a:pathLst>
              <a:path w="2124593" h="2111314">
                <a:moveTo>
                  <a:pt x="0" y="0"/>
                </a:moveTo>
                <a:lnTo>
                  <a:pt x="2124593" y="0"/>
                </a:lnTo>
                <a:lnTo>
                  <a:pt x="2124593" y="2111314"/>
                </a:lnTo>
                <a:lnTo>
                  <a:pt x="0" y="21113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0" y="5581852"/>
            <a:ext cx="18288000" cy="323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От възпитателна гледна точка не е най-важно кой цвят детето </a:t>
            </a:r>
            <a:endParaRPr lang="bg-BG" sz="2400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518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предпочита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или възприема най-рано. По-важно е да му се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осигури</a:t>
            </a:r>
            <a:endParaRPr lang="bg-BG" sz="2400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518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възможност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възприема не само един цвят,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било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 и най-предпочитаният, </a:t>
            </a:r>
            <a:endParaRPr lang="bg-BG" sz="2400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518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повече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по-разнообразни, защото всеки цвят е нов дразнител, </a:t>
            </a:r>
            <a:endParaRPr lang="bg-BG" sz="2400" b="1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518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дава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нова информация </a:t>
            </a:r>
            <a:r>
              <a:rPr lang="en-US" sz="2400" b="1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</a:t>
            </a: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влияе благоприятно върху зрителното развитие.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10444">
            <a:off x="15809345" y="166996"/>
            <a:ext cx="2020334" cy="1454952"/>
          </a:xfrm>
          <a:custGeom>
            <a:avLst/>
            <a:gdLst/>
            <a:ahLst/>
            <a:cxnLst/>
            <a:rect l="l" t="t" r="r" b="b"/>
            <a:pathLst>
              <a:path w="2504713" h="2489059">
                <a:moveTo>
                  <a:pt x="0" y="0"/>
                </a:moveTo>
                <a:lnTo>
                  <a:pt x="2504714" y="0"/>
                </a:lnTo>
                <a:lnTo>
                  <a:pt x="2504714" y="2489059"/>
                </a:lnTo>
                <a:lnTo>
                  <a:pt x="0" y="2489059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327576" y="7807796"/>
            <a:ext cx="1152128" cy="1656184"/>
          </a:xfrm>
          <a:custGeom>
            <a:avLst/>
            <a:gdLst/>
            <a:ahLst/>
            <a:cxnLst/>
            <a:rect l="l" t="t" r="r" b="b"/>
            <a:pathLst>
              <a:path w="2008304" h="2660005">
                <a:moveTo>
                  <a:pt x="0" y="0"/>
                </a:moveTo>
                <a:lnTo>
                  <a:pt x="2008304" y="0"/>
                </a:lnTo>
                <a:lnTo>
                  <a:pt x="2008304" y="2660005"/>
                </a:lnTo>
                <a:lnTo>
                  <a:pt x="0" y="266000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6657" y="-137215"/>
            <a:ext cx="3173338" cy="3166782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287016" y="2551212"/>
            <a:ext cx="5760640" cy="4608512"/>
          </a:xfrm>
          <a:custGeom>
            <a:avLst/>
            <a:gdLst/>
            <a:ahLst/>
            <a:cxnLst/>
            <a:rect l="l" t="t" r="r" b="b"/>
            <a:pathLst>
              <a:path w="8488800" h="6372259">
                <a:moveTo>
                  <a:pt x="0" y="0"/>
                </a:moveTo>
                <a:lnTo>
                  <a:pt x="8488799" y="0"/>
                </a:lnTo>
                <a:lnTo>
                  <a:pt x="8488799" y="6372259"/>
                </a:lnTo>
                <a:lnTo>
                  <a:pt x="0" y="637225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663280" y="0"/>
            <a:ext cx="12673408" cy="2231380"/>
            <a:chOff x="-623451" y="-331621"/>
            <a:chExt cx="16897878" cy="2975173"/>
          </a:xfrm>
        </p:grpSpPr>
        <p:sp>
          <p:nvSpPr>
            <p:cNvPr id="8" name="TextBox 8"/>
            <p:cNvSpPr txBox="1"/>
            <p:nvPr/>
          </p:nvSpPr>
          <p:spPr>
            <a:xfrm>
              <a:off x="-335419" y="1629835"/>
              <a:ext cx="16450189" cy="636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86"/>
                </a:lnSpc>
              </a:pPr>
              <a:endParaRPr lang="en-US" sz="2400" b="1" spc="119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623451" y="-331621"/>
              <a:ext cx="16897878" cy="29751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660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Abstract Style" pitchFamily="2" charset="0"/>
                </a:rPr>
                <a:t>,,</a:t>
              </a:r>
              <a:r>
                <a:rPr lang="en-US" sz="2400" b="1" dirty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КАК СА СЕ ПОЯВИЛИ ЦВЕТОВЕТЕ</a:t>
              </a:r>
              <a:r>
                <a:rPr lang="en-US" sz="2400" b="1" dirty="0" smtClean="0">
                  <a:solidFill>
                    <a:srgbClr val="FFFF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?“</a:t>
              </a:r>
            </a:p>
            <a:p>
              <a:pPr algn="ctr">
                <a:lnSpc>
                  <a:spcPts val="8660"/>
                </a:lnSpc>
              </a:pPr>
              <a:endPara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 rot="-1028694">
            <a:off x="329768" y="961895"/>
            <a:ext cx="4192891" cy="1298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1"/>
              </a:lnSpc>
            </a:pPr>
            <a:r>
              <a:rPr lang="en-US" sz="2400" b="1" dirty="0">
                <a:solidFill>
                  <a:srgbClr val="F46E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Необходими </a:t>
            </a:r>
            <a:endParaRPr lang="bg-BG" sz="2400" b="1" dirty="0" smtClean="0">
              <a:solidFill>
                <a:srgbClr val="F46E1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5451"/>
              </a:lnSpc>
            </a:pPr>
            <a:r>
              <a:rPr lang="en-US" sz="2400" b="1" dirty="0" smtClean="0">
                <a:solidFill>
                  <a:srgbClr val="F46E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материали</a:t>
            </a:r>
            <a:r>
              <a:rPr lang="en-US" sz="2400" b="1" dirty="0">
                <a:solidFill>
                  <a:srgbClr val="F46E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7016" y="318964"/>
            <a:ext cx="3136653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Опит</a:t>
            </a:r>
            <a:r>
              <a:rPr lang="en-US" sz="4200" dirty="0">
                <a:solidFill>
                  <a:srgbClr val="FF1616"/>
                </a:solidFill>
                <a:latin typeface="Amazing Grotesk Ultra"/>
              </a:rPr>
              <a:t> 1</a:t>
            </a:r>
          </a:p>
        </p:txBody>
      </p:sp>
      <p:sp>
        <p:nvSpPr>
          <p:cNvPr id="13" name="Freeform 2"/>
          <p:cNvSpPr/>
          <p:nvPr/>
        </p:nvSpPr>
        <p:spPr>
          <a:xfrm>
            <a:off x="6191672" y="1471092"/>
            <a:ext cx="5760640" cy="4104456"/>
          </a:xfrm>
          <a:custGeom>
            <a:avLst/>
            <a:gdLst/>
            <a:ahLst/>
            <a:cxnLst/>
            <a:rect l="l" t="t" r="r" b="b"/>
            <a:pathLst>
              <a:path w="7848376" h="5891514">
                <a:moveTo>
                  <a:pt x="0" y="0"/>
                </a:moveTo>
                <a:lnTo>
                  <a:pt x="7848377" y="0"/>
                </a:lnTo>
                <a:lnTo>
                  <a:pt x="7848377" y="5891514"/>
                </a:lnTo>
                <a:lnTo>
                  <a:pt x="0" y="589151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14" name="Freeform 3"/>
          <p:cNvSpPr/>
          <p:nvPr/>
        </p:nvSpPr>
        <p:spPr>
          <a:xfrm>
            <a:off x="12528376" y="1615108"/>
            <a:ext cx="4896544" cy="4104456"/>
          </a:xfrm>
          <a:custGeom>
            <a:avLst/>
            <a:gdLst/>
            <a:ahLst/>
            <a:cxnLst/>
            <a:rect l="l" t="t" r="r" b="b"/>
            <a:pathLst>
              <a:path w="6222135" h="4670749">
                <a:moveTo>
                  <a:pt x="0" y="0"/>
                </a:moveTo>
                <a:lnTo>
                  <a:pt x="6222135" y="0"/>
                </a:lnTo>
                <a:lnTo>
                  <a:pt x="6222135" y="4670749"/>
                </a:lnTo>
                <a:lnTo>
                  <a:pt x="0" y="4670749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7" name="Овал 16"/>
          <p:cNvSpPr/>
          <p:nvPr/>
        </p:nvSpPr>
        <p:spPr>
          <a:xfrm>
            <a:off x="8351912" y="5863580"/>
            <a:ext cx="7128792" cy="40324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/>
              <a:t>Формиране на интерес към природните науки. </a:t>
            </a:r>
            <a:endParaRPr lang="en-US" sz="2400" b="1" dirty="0" smtClean="0"/>
          </a:p>
          <a:p>
            <a:pPr algn="ctr"/>
            <a:endParaRPr lang="bg-BG" sz="2400" dirty="0" smtClean="0"/>
          </a:p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Наблюдение,описание, провеждане на експеримент за получаване на цветове от люспи на лук за жълт цвят, листа  на коприва за зелен цвят и цветчета на мушкато за червен цвят.</a:t>
            </a:r>
            <a:endParaRPr lang="bg-BG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6560824" y="7735788"/>
            <a:ext cx="1152128" cy="1656184"/>
          </a:xfrm>
          <a:custGeom>
            <a:avLst/>
            <a:gdLst/>
            <a:ahLst/>
            <a:cxnLst/>
            <a:rect l="l" t="t" r="r" b="b"/>
            <a:pathLst>
              <a:path w="2008304" h="2660005">
                <a:moveTo>
                  <a:pt x="0" y="0"/>
                </a:moveTo>
                <a:lnTo>
                  <a:pt x="2008304" y="0"/>
                </a:lnTo>
                <a:lnTo>
                  <a:pt x="2008304" y="2660005"/>
                </a:lnTo>
                <a:lnTo>
                  <a:pt x="0" y="266000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BB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97932" y="358615"/>
            <a:ext cx="1617099" cy="1340171"/>
          </a:xfrm>
          <a:custGeom>
            <a:avLst/>
            <a:gdLst/>
            <a:ahLst/>
            <a:cxnLst/>
            <a:rect l="l" t="t" r="r" b="b"/>
            <a:pathLst>
              <a:path w="1617099" h="1340171">
                <a:moveTo>
                  <a:pt x="0" y="0"/>
                </a:moveTo>
                <a:lnTo>
                  <a:pt x="1617098" y="0"/>
                </a:lnTo>
                <a:lnTo>
                  <a:pt x="1617098" y="1340170"/>
                </a:lnTo>
                <a:lnTo>
                  <a:pt x="0" y="13401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1032" y="3991372"/>
            <a:ext cx="5040560" cy="4104456"/>
          </a:xfrm>
          <a:custGeom>
            <a:avLst/>
            <a:gdLst/>
            <a:ahLst/>
            <a:cxnLst/>
            <a:rect l="l" t="t" r="r" b="b"/>
            <a:pathLst>
              <a:path w="9277090" h="6964002">
                <a:moveTo>
                  <a:pt x="0" y="0"/>
                </a:moveTo>
                <a:lnTo>
                  <a:pt x="9277090" y="0"/>
                </a:lnTo>
                <a:lnTo>
                  <a:pt x="9277090" y="6964002"/>
                </a:lnTo>
                <a:lnTo>
                  <a:pt x="0" y="696400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709922">
            <a:off x="2027955" y="7589202"/>
            <a:ext cx="1944933" cy="2500585"/>
          </a:xfrm>
          <a:custGeom>
            <a:avLst/>
            <a:gdLst/>
            <a:ahLst/>
            <a:cxnLst/>
            <a:rect l="l" t="t" r="r" b="b"/>
            <a:pathLst>
              <a:path w="2766555" h="3101773">
                <a:moveTo>
                  <a:pt x="0" y="0"/>
                </a:moveTo>
                <a:lnTo>
                  <a:pt x="2766556" y="0"/>
                </a:lnTo>
                <a:lnTo>
                  <a:pt x="2766556" y="3101773"/>
                </a:lnTo>
                <a:lnTo>
                  <a:pt x="0" y="310177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3484" t="-2040" r="-3484"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6272792" y="390972"/>
            <a:ext cx="1531220" cy="172819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788541" y="50006"/>
            <a:ext cx="15073410" cy="3648758"/>
            <a:chOff x="0" y="66675"/>
            <a:chExt cx="20097879" cy="4865010"/>
          </a:xfrm>
        </p:grpSpPr>
        <p:sp>
          <p:nvSpPr>
            <p:cNvPr id="7" name="TextBox 7"/>
            <p:cNvSpPr txBox="1"/>
            <p:nvPr/>
          </p:nvSpPr>
          <p:spPr>
            <a:xfrm>
              <a:off x="0" y="4011609"/>
              <a:ext cx="20097879" cy="920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59"/>
                </a:lnSpc>
              </a:pPr>
              <a:endParaRPr dirty="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6675"/>
              <a:ext cx="20097879" cy="138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900"/>
                </a:lnSpc>
              </a:pPr>
              <a:r>
                <a:rPr lang="en-US" sz="2400" b="1" dirty="0">
                  <a:solidFill>
                    <a:srgbClr val="3E439D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,,КАК СА СЕ СЪЗДАЛИ ОСТАНАЛИТЕ ЦВЕТОВЕ?"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 rot="20410465">
            <a:off x="298614" y="1372346"/>
            <a:ext cx="3556539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b="1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Опит</a:t>
            </a:r>
            <a:r>
              <a:rPr lang="en-US" sz="4200" b="1" dirty="0">
                <a:solidFill>
                  <a:srgbClr val="FF1616"/>
                </a:solidFill>
                <a:latin typeface="Cambria" pitchFamily="18" charset="0"/>
                <a:ea typeface="Cambria" pitchFamily="18" charset="0"/>
              </a:rPr>
              <a:t>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91072" y="2623220"/>
            <a:ext cx="3629769" cy="103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3E43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НЕОБХОДИМИ </a:t>
            </a:r>
          </a:p>
          <a:p>
            <a:pPr algn="ctr">
              <a:lnSpc>
                <a:spcPts val="4180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3E43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МАТЕРИАЛИ</a:t>
            </a:r>
            <a:r>
              <a:rPr lang="bg-BG" sz="2400" b="1" dirty="0" smtClean="0">
                <a:solidFill>
                  <a:srgbClr val="3E43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sz="2400" b="1" dirty="0">
              <a:solidFill>
                <a:srgbClr val="3E439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Freeform 2"/>
          <p:cNvSpPr/>
          <p:nvPr/>
        </p:nvSpPr>
        <p:spPr>
          <a:xfrm>
            <a:off x="5831632" y="1903140"/>
            <a:ext cx="4608512" cy="3744416"/>
          </a:xfrm>
          <a:custGeom>
            <a:avLst/>
            <a:gdLst/>
            <a:ahLst/>
            <a:cxnLst/>
            <a:rect l="l" t="t" r="r" b="b"/>
            <a:pathLst>
              <a:path w="6783415" h="5092083">
                <a:moveTo>
                  <a:pt x="0" y="0"/>
                </a:moveTo>
                <a:lnTo>
                  <a:pt x="6783415" y="0"/>
                </a:lnTo>
                <a:lnTo>
                  <a:pt x="6783415" y="5092084"/>
                </a:lnTo>
                <a:lnTo>
                  <a:pt x="0" y="509208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12" name="Freeform 3"/>
          <p:cNvSpPr/>
          <p:nvPr/>
        </p:nvSpPr>
        <p:spPr>
          <a:xfrm>
            <a:off x="5687616" y="6007596"/>
            <a:ext cx="4824536" cy="3312368"/>
          </a:xfrm>
          <a:custGeom>
            <a:avLst/>
            <a:gdLst/>
            <a:ahLst/>
            <a:cxnLst/>
            <a:rect l="l" t="t" r="r" b="b"/>
            <a:pathLst>
              <a:path w="6783415" h="5092083">
                <a:moveTo>
                  <a:pt x="0" y="0"/>
                </a:moveTo>
                <a:lnTo>
                  <a:pt x="6783415" y="0"/>
                </a:lnTo>
                <a:lnTo>
                  <a:pt x="6783415" y="5092084"/>
                </a:lnTo>
                <a:lnTo>
                  <a:pt x="0" y="509208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3" name="Freeform 5"/>
          <p:cNvSpPr/>
          <p:nvPr/>
        </p:nvSpPr>
        <p:spPr>
          <a:xfrm rot="-672072">
            <a:off x="10838880" y="1336821"/>
            <a:ext cx="4852425" cy="3098370"/>
          </a:xfrm>
          <a:custGeom>
            <a:avLst/>
            <a:gdLst/>
            <a:ahLst/>
            <a:cxnLst/>
            <a:rect l="l" t="t" r="r" b="b"/>
            <a:pathLst>
              <a:path w="4852425" h="3098370">
                <a:moveTo>
                  <a:pt x="0" y="0"/>
                </a:moveTo>
                <a:lnTo>
                  <a:pt x="4852425" y="0"/>
                </a:lnTo>
                <a:lnTo>
                  <a:pt x="4852425" y="3098370"/>
                </a:lnTo>
                <a:lnTo>
                  <a:pt x="0" y="3098370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l="-9583" t="-28578" r="-372"/>
            </a:stretch>
          </a:blipFill>
        </p:spPr>
      </p:sp>
      <p:sp>
        <p:nvSpPr>
          <p:cNvPr id="14" name="Freeform 6"/>
          <p:cNvSpPr/>
          <p:nvPr/>
        </p:nvSpPr>
        <p:spPr>
          <a:xfrm rot="757585">
            <a:off x="14301599" y="4160110"/>
            <a:ext cx="3777768" cy="2326821"/>
          </a:xfrm>
          <a:custGeom>
            <a:avLst/>
            <a:gdLst/>
            <a:ahLst/>
            <a:cxnLst/>
            <a:rect l="l" t="t" r="r" b="b"/>
            <a:pathLst>
              <a:path w="4636822" h="2921608">
                <a:moveTo>
                  <a:pt x="0" y="0"/>
                </a:moveTo>
                <a:lnTo>
                  <a:pt x="4636821" y="0"/>
                </a:lnTo>
                <a:lnTo>
                  <a:pt x="4636821" y="2921608"/>
                </a:lnTo>
                <a:lnTo>
                  <a:pt x="0" y="2921608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 l="-50784" t="-63358" r="-21257" b="-41607"/>
            </a:stretch>
          </a:blipFill>
        </p:spPr>
      </p:sp>
      <p:sp>
        <p:nvSpPr>
          <p:cNvPr id="16" name="Овал 15"/>
          <p:cNvSpPr/>
          <p:nvPr/>
        </p:nvSpPr>
        <p:spPr>
          <a:xfrm>
            <a:off x="11088216" y="6079604"/>
            <a:ext cx="6192688" cy="37444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Получаване на нов цвят чрез експеримента,,Вулкан”. Децата  самостоятелно и по собствен избор направиха своите малки открития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</a:t>
            </a:r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чрез смесването на цветовете.</a:t>
            </a:r>
            <a:endParaRPr lang="bg-BG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D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68340" y="2479204"/>
            <a:ext cx="4555180" cy="3692609"/>
          </a:xfrm>
          <a:custGeom>
            <a:avLst/>
            <a:gdLst/>
            <a:ahLst/>
            <a:cxnLst/>
            <a:rect l="l" t="t" r="r" b="b"/>
            <a:pathLst>
              <a:path w="3920570" h="3533072">
                <a:moveTo>
                  <a:pt x="0" y="0"/>
                </a:moveTo>
                <a:lnTo>
                  <a:pt x="3920570" y="0"/>
                </a:lnTo>
                <a:lnTo>
                  <a:pt x="3920570" y="3533071"/>
                </a:lnTo>
                <a:lnTo>
                  <a:pt x="0" y="353307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2715" t="-2607" r="-14656" b="-11721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903640" y="1759124"/>
            <a:ext cx="4752528" cy="3960440"/>
          </a:xfrm>
          <a:custGeom>
            <a:avLst/>
            <a:gdLst/>
            <a:ahLst/>
            <a:cxnLst/>
            <a:rect l="l" t="t" r="r" b="b"/>
            <a:pathLst>
              <a:path w="5713957" h="4285467">
                <a:moveTo>
                  <a:pt x="0" y="0"/>
                </a:moveTo>
                <a:lnTo>
                  <a:pt x="5713956" y="0"/>
                </a:lnTo>
                <a:lnTo>
                  <a:pt x="5713956" y="4285467"/>
                </a:lnTo>
                <a:lnTo>
                  <a:pt x="0" y="428546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03479" y="35979"/>
            <a:ext cx="2676023" cy="3661657"/>
          </a:xfrm>
          <a:custGeom>
            <a:avLst/>
            <a:gdLst/>
            <a:ahLst/>
            <a:cxnLst/>
            <a:rect l="l" t="t" r="r" b="b"/>
            <a:pathLst>
              <a:path w="2676023" h="3661657">
                <a:moveTo>
                  <a:pt x="0" y="0"/>
                </a:moveTo>
                <a:lnTo>
                  <a:pt x="2676023" y="0"/>
                </a:lnTo>
                <a:lnTo>
                  <a:pt x="2676023" y="3661657"/>
                </a:lnTo>
                <a:lnTo>
                  <a:pt x="0" y="36616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91272" y="0"/>
            <a:ext cx="12207460" cy="1015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24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,,НАПРАВИ СИ ЦВЯТ!"</a:t>
            </a:r>
          </a:p>
        </p:txBody>
      </p:sp>
      <p:sp>
        <p:nvSpPr>
          <p:cNvPr id="6" name="TextBox 6"/>
          <p:cNvSpPr txBox="1"/>
          <p:nvPr/>
        </p:nvSpPr>
        <p:spPr>
          <a:xfrm rot="19901104">
            <a:off x="287016" y="343075"/>
            <a:ext cx="3136653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200" b="1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Опит</a:t>
            </a:r>
            <a:r>
              <a:rPr lang="en-US" sz="3200" b="1" dirty="0">
                <a:solidFill>
                  <a:srgbClr val="FF1616"/>
                </a:solidFill>
                <a:latin typeface="Cambria" pitchFamily="18" charset="0"/>
                <a:ea typeface="Cambria" pitchFamily="18" charset="0"/>
              </a:rPr>
              <a:t>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1471092"/>
            <a:ext cx="5472608" cy="57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64"/>
              </a:lnSpc>
            </a:pPr>
            <a:r>
              <a:rPr lang="en-US" sz="2400" b="1" dirty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Необходими </a:t>
            </a:r>
            <a:r>
              <a:rPr lang="en-US" sz="2400" b="1" dirty="0" smtClean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материали</a:t>
            </a:r>
            <a:r>
              <a:rPr lang="bg-BG" sz="2400" b="1" dirty="0" smtClean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r>
              <a:rPr lang="en-US" sz="2800" b="1" dirty="0" smtClean="0">
                <a:solidFill>
                  <a:srgbClr val="004AAD"/>
                </a:solidFill>
                <a:latin typeface="Abstract Style" pitchFamily="2" charset="0"/>
                <a:ea typeface="Cambria" pitchFamily="18" charset="0"/>
              </a:rPr>
              <a:t>:</a:t>
            </a:r>
            <a:endParaRPr lang="en-US" sz="2800" b="1" dirty="0">
              <a:solidFill>
                <a:srgbClr val="004AAD"/>
              </a:solidFill>
              <a:latin typeface="Abstract Style" pitchFamily="2" charset="0"/>
              <a:ea typeface="Cambria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304240" y="4567436"/>
            <a:ext cx="5904656" cy="4968552"/>
          </a:xfrm>
          <a:custGeom>
            <a:avLst/>
            <a:gdLst/>
            <a:ahLst/>
            <a:cxnLst/>
            <a:rect l="l" t="t" r="r" b="b"/>
            <a:pathLst>
              <a:path w="7539708" h="5654781">
                <a:moveTo>
                  <a:pt x="0" y="0"/>
                </a:moveTo>
                <a:lnTo>
                  <a:pt x="7539708" y="0"/>
                </a:lnTo>
                <a:lnTo>
                  <a:pt x="7539708" y="5654781"/>
                </a:lnTo>
                <a:lnTo>
                  <a:pt x="0" y="565478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9" name="Овал 8"/>
          <p:cNvSpPr/>
          <p:nvPr/>
        </p:nvSpPr>
        <p:spPr>
          <a:xfrm>
            <a:off x="4319464" y="6151612"/>
            <a:ext cx="6120680" cy="38884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Свободна опитна  работа за получаване на нови цветове. </a:t>
            </a:r>
          </a:p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Изводи: - анализиране на резултатите за произхода на цветовете</a:t>
            </a:r>
            <a:endParaRPr lang="bg-BG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37444" y="3016043"/>
            <a:ext cx="5815181" cy="4365263"/>
          </a:xfrm>
          <a:custGeom>
            <a:avLst/>
            <a:gdLst/>
            <a:ahLst/>
            <a:cxnLst/>
            <a:rect l="l" t="t" r="r" b="b"/>
            <a:pathLst>
              <a:path w="5815181" h="4365263">
                <a:moveTo>
                  <a:pt x="0" y="0"/>
                </a:moveTo>
                <a:lnTo>
                  <a:pt x="5815181" y="0"/>
                </a:lnTo>
                <a:lnTo>
                  <a:pt x="5815181" y="4365263"/>
                </a:lnTo>
                <a:lnTo>
                  <a:pt x="0" y="436526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7444" y="383975"/>
            <a:ext cx="1876994" cy="1876994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710595">
            <a:off x="13935495" y="8038909"/>
            <a:ext cx="1988546" cy="2066022"/>
          </a:xfrm>
          <a:custGeom>
            <a:avLst/>
            <a:gdLst/>
            <a:ahLst/>
            <a:cxnLst/>
            <a:rect l="l" t="t" r="r" b="b"/>
            <a:pathLst>
              <a:path w="1988546" h="2066022">
                <a:moveTo>
                  <a:pt x="0" y="0"/>
                </a:moveTo>
                <a:lnTo>
                  <a:pt x="1988546" y="0"/>
                </a:lnTo>
                <a:lnTo>
                  <a:pt x="1988546" y="2066021"/>
                </a:lnTo>
                <a:lnTo>
                  <a:pt x="0" y="206602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99772" y="412381"/>
            <a:ext cx="12888456" cy="1102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36"/>
              </a:lnSpc>
            </a:pPr>
            <a:r>
              <a:rPr lang="en-US" sz="2400" b="1" dirty="0">
                <a:solidFill>
                  <a:srgbClr val="5E17E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,,ВЪЛШЕБНОТО ЦВЕТЕ"</a:t>
            </a:r>
          </a:p>
        </p:txBody>
      </p:sp>
      <p:sp>
        <p:nvSpPr>
          <p:cNvPr id="6" name="TextBox 6"/>
          <p:cNvSpPr txBox="1"/>
          <p:nvPr/>
        </p:nvSpPr>
        <p:spPr>
          <a:xfrm rot="-1009083">
            <a:off x="14932054" y="725047"/>
            <a:ext cx="3136653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1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Опит</a:t>
            </a:r>
            <a:r>
              <a:rPr lang="en-US" sz="3800" b="1" dirty="0">
                <a:solidFill>
                  <a:srgbClr val="FF1616"/>
                </a:solidFill>
                <a:latin typeface="Cambria" pitchFamily="18" charset="0"/>
                <a:ea typeface="Cambria" pitchFamily="18" charset="0"/>
              </a:rPr>
              <a:t> 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0002" y="2143104"/>
            <a:ext cx="6072230" cy="5350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71"/>
              </a:lnSpc>
            </a:pPr>
            <a:r>
              <a:rPr lang="en-US" sz="2400" b="1" dirty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Необходими </a:t>
            </a:r>
            <a:r>
              <a:rPr lang="en-US" sz="2400" b="1" dirty="0" smtClean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материали</a:t>
            </a:r>
            <a:r>
              <a:rPr lang="en-US" sz="2400" b="1" dirty="0">
                <a:solidFill>
                  <a:srgbClr val="004AA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8" name="Freeform 8"/>
          <p:cNvSpPr/>
          <p:nvPr/>
        </p:nvSpPr>
        <p:spPr>
          <a:xfrm>
            <a:off x="6528850" y="6220305"/>
            <a:ext cx="5195297" cy="3767483"/>
          </a:xfrm>
          <a:custGeom>
            <a:avLst/>
            <a:gdLst/>
            <a:ahLst/>
            <a:cxnLst/>
            <a:rect l="l" t="t" r="r" b="b"/>
            <a:pathLst>
              <a:path w="5195297" h="3767483">
                <a:moveTo>
                  <a:pt x="0" y="0"/>
                </a:moveTo>
                <a:lnTo>
                  <a:pt x="5195298" y="0"/>
                </a:lnTo>
                <a:lnTo>
                  <a:pt x="5195298" y="3767483"/>
                </a:lnTo>
                <a:lnTo>
                  <a:pt x="0" y="3767483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r="-3289" b="-692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01546" y="3107779"/>
            <a:ext cx="5856443" cy="4396237"/>
          </a:xfrm>
          <a:custGeom>
            <a:avLst/>
            <a:gdLst/>
            <a:ahLst/>
            <a:cxnLst/>
            <a:rect l="l" t="t" r="r" b="b"/>
            <a:pathLst>
              <a:path w="5856443" h="4396237">
                <a:moveTo>
                  <a:pt x="0" y="0"/>
                </a:moveTo>
                <a:lnTo>
                  <a:pt x="5856443" y="0"/>
                </a:lnTo>
                <a:lnTo>
                  <a:pt x="5856443" y="4396237"/>
                </a:lnTo>
                <a:lnTo>
                  <a:pt x="0" y="439623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287016" y="390972"/>
            <a:ext cx="3355390" cy="14267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2515895" y="7856839"/>
            <a:ext cx="1658279" cy="190905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6551712" y="1975148"/>
            <a:ext cx="5256584" cy="3600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Могат ли цветята да се оцветят? Как и Защо?</a:t>
            </a:r>
          </a:p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Провеждане на експеримент за разбиране на жизнените процеси при растенията. </a:t>
            </a:r>
            <a:endParaRPr lang="bg-BG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1528" y="791793"/>
            <a:ext cx="2219397" cy="4351707"/>
          </a:xfrm>
          <a:custGeom>
            <a:avLst/>
            <a:gdLst/>
            <a:ahLst/>
            <a:cxnLst/>
            <a:rect l="l" t="t" r="r" b="b"/>
            <a:pathLst>
              <a:path w="2219397" h="4351707">
                <a:moveTo>
                  <a:pt x="0" y="0"/>
                </a:moveTo>
                <a:lnTo>
                  <a:pt x="2219397" y="0"/>
                </a:lnTo>
                <a:lnTo>
                  <a:pt x="2219397" y="4351707"/>
                </a:lnTo>
                <a:lnTo>
                  <a:pt x="0" y="435170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109416" r="-210746"/>
            </a:stretch>
          </a:blip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39467" y="477406"/>
            <a:ext cx="3221535" cy="3214879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 rot="-547552">
            <a:off x="615875" y="5165298"/>
            <a:ext cx="6206486" cy="4659002"/>
          </a:xfrm>
          <a:custGeom>
            <a:avLst/>
            <a:gdLst/>
            <a:ahLst/>
            <a:cxnLst/>
            <a:rect l="l" t="t" r="r" b="b"/>
            <a:pathLst>
              <a:path w="6206486" h="4659002">
                <a:moveTo>
                  <a:pt x="0" y="0"/>
                </a:moveTo>
                <a:lnTo>
                  <a:pt x="6206486" y="0"/>
                </a:lnTo>
                <a:lnTo>
                  <a:pt x="6206486" y="4659002"/>
                </a:lnTo>
                <a:lnTo>
                  <a:pt x="0" y="465900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448635">
            <a:off x="6258611" y="2570882"/>
            <a:ext cx="6934842" cy="5514485"/>
          </a:xfrm>
          <a:custGeom>
            <a:avLst/>
            <a:gdLst/>
            <a:ahLst/>
            <a:cxnLst/>
            <a:rect l="l" t="t" r="r" b="b"/>
            <a:pathLst>
              <a:path w="6934842" h="5514485">
                <a:moveTo>
                  <a:pt x="0" y="0"/>
                </a:moveTo>
                <a:lnTo>
                  <a:pt x="6934842" y="0"/>
                </a:lnTo>
                <a:lnTo>
                  <a:pt x="6934842" y="5514485"/>
                </a:lnTo>
                <a:lnTo>
                  <a:pt x="0" y="551448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7170" b="-1170"/>
            </a:stretch>
          </a:blipFill>
        </p:spPr>
      </p:sp>
      <p:sp>
        <p:nvSpPr>
          <p:cNvPr id="6" name="Freeform 6"/>
          <p:cNvSpPr/>
          <p:nvPr/>
        </p:nvSpPr>
        <p:spPr>
          <a:xfrm rot="-111820">
            <a:off x="11927978" y="5451071"/>
            <a:ext cx="5806014" cy="4358381"/>
          </a:xfrm>
          <a:custGeom>
            <a:avLst/>
            <a:gdLst/>
            <a:ahLst/>
            <a:cxnLst/>
            <a:rect l="l" t="t" r="r" b="b"/>
            <a:pathLst>
              <a:path w="5806014" h="4358381">
                <a:moveTo>
                  <a:pt x="0" y="0"/>
                </a:moveTo>
                <a:lnTo>
                  <a:pt x="5806014" y="0"/>
                </a:lnTo>
                <a:lnTo>
                  <a:pt x="5806014" y="4358382"/>
                </a:lnTo>
                <a:lnTo>
                  <a:pt x="0" y="435838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35288" y="0"/>
            <a:ext cx="11374896" cy="119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89"/>
              </a:lnSpc>
            </a:pPr>
            <a:r>
              <a:rPr lang="en-US" sz="2800" b="1" dirty="0">
                <a:solidFill>
                  <a:srgbClr val="00803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КОЙ Е </a:t>
            </a:r>
            <a:r>
              <a:rPr lang="en-US" sz="2800" b="1" dirty="0">
                <a:solidFill>
                  <a:srgbClr val="FF161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МОЯТ</a:t>
            </a:r>
            <a:r>
              <a:rPr lang="en-US" sz="2800" b="1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>
                <a:solidFill>
                  <a:srgbClr val="FAEA1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ЦВЯТ?</a:t>
            </a:r>
          </a:p>
        </p:txBody>
      </p:sp>
      <p:sp>
        <p:nvSpPr>
          <p:cNvPr id="8" name="Овал 7"/>
          <p:cNvSpPr/>
          <p:nvPr/>
        </p:nvSpPr>
        <p:spPr>
          <a:xfrm>
            <a:off x="13824520" y="967036"/>
            <a:ext cx="4463480" cy="367240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Онлайн игри свързани с цветовете. Обогатяване знанията и наименованията за цветовете.</a:t>
            </a:r>
            <a:endParaRPr lang="bg-BG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2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215009" y="1615109"/>
            <a:ext cx="4032447" cy="3456383"/>
          </a:xfrm>
          <a:custGeom>
            <a:avLst/>
            <a:gdLst/>
            <a:ahLst/>
            <a:cxnLst/>
            <a:rect l="l" t="t" r="r" b="b"/>
            <a:pathLst>
              <a:path w="7627701" h="5725861">
                <a:moveTo>
                  <a:pt x="0" y="0"/>
                </a:moveTo>
                <a:lnTo>
                  <a:pt x="7627701" y="0"/>
                </a:lnTo>
                <a:lnTo>
                  <a:pt x="7627701" y="5725860"/>
                </a:lnTo>
                <a:lnTo>
                  <a:pt x="0" y="572586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89630">
            <a:off x="931964" y="5804344"/>
            <a:ext cx="2995877" cy="3934896"/>
          </a:xfrm>
          <a:custGeom>
            <a:avLst/>
            <a:gdLst/>
            <a:ahLst/>
            <a:cxnLst/>
            <a:rect l="l" t="t" r="r" b="b"/>
            <a:pathLst>
              <a:path w="4704112" h="6266580">
                <a:moveTo>
                  <a:pt x="0" y="0"/>
                </a:moveTo>
                <a:lnTo>
                  <a:pt x="4704112" y="0"/>
                </a:lnTo>
                <a:lnTo>
                  <a:pt x="4704112" y="6266579"/>
                </a:lnTo>
                <a:lnTo>
                  <a:pt x="0" y="626657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87416" y="0"/>
            <a:ext cx="11505987" cy="113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2400" b="1" dirty="0">
                <a:solidFill>
                  <a:srgbClr val="FFDE5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развива фина моторика, упражняват се цветовете, тренира се мисленето и съобразителността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0"/>
            <a:ext cx="3960440" cy="1286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99"/>
              </a:lnSpc>
            </a:pPr>
            <a:r>
              <a:rPr lang="en-US" sz="2400" b="1" dirty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 Цветни </a:t>
            </a:r>
            <a:r>
              <a:rPr lang="en-US" sz="2400" b="1" dirty="0" smtClean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точки"</a:t>
            </a:r>
            <a:endParaRPr lang="en-US" sz="2400" b="1" dirty="0">
              <a:solidFill>
                <a:srgbClr val="DF1F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43200" y="5215508"/>
            <a:ext cx="200026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6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ЕКИП</a:t>
            </a:r>
            <a:r>
              <a:rPr lang="en-US" sz="3600" b="1" dirty="0">
                <a:solidFill>
                  <a:srgbClr val="DF1F61"/>
                </a:solidFill>
                <a:latin typeface="Cambria" pitchFamily="18" charset="0"/>
                <a:ea typeface="Cambria" pitchFamily="18" charset="0"/>
              </a:rPr>
              <a:t> 1</a:t>
            </a:r>
          </a:p>
        </p:txBody>
      </p:sp>
      <p:sp>
        <p:nvSpPr>
          <p:cNvPr id="11" name="Freeform 5"/>
          <p:cNvSpPr/>
          <p:nvPr/>
        </p:nvSpPr>
        <p:spPr>
          <a:xfrm rot="-5400000">
            <a:off x="7055768" y="1543100"/>
            <a:ext cx="3096344" cy="4536504"/>
          </a:xfrm>
          <a:custGeom>
            <a:avLst/>
            <a:gdLst/>
            <a:ahLst/>
            <a:cxnLst/>
            <a:rect l="l" t="t" r="r" b="b"/>
            <a:pathLst>
              <a:path w="4704112" h="6266580">
                <a:moveTo>
                  <a:pt x="0" y="0"/>
                </a:moveTo>
                <a:lnTo>
                  <a:pt x="4704112" y="0"/>
                </a:lnTo>
                <a:lnTo>
                  <a:pt x="4704112" y="6266580"/>
                </a:lnTo>
                <a:lnTo>
                  <a:pt x="0" y="626658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 rot="925224">
            <a:off x="6390906" y="5986672"/>
            <a:ext cx="2637303" cy="4022095"/>
          </a:xfrm>
          <a:custGeom>
            <a:avLst/>
            <a:gdLst/>
            <a:ahLst/>
            <a:cxnLst/>
            <a:rect l="l" t="t" r="r" b="b"/>
            <a:pathLst>
              <a:path w="5246279" h="6988826">
                <a:moveTo>
                  <a:pt x="0" y="0"/>
                </a:moveTo>
                <a:lnTo>
                  <a:pt x="5246279" y="0"/>
                </a:lnTo>
                <a:lnTo>
                  <a:pt x="5246279" y="6988826"/>
                </a:lnTo>
                <a:lnTo>
                  <a:pt x="0" y="698882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3" name="Правоъгълник 12"/>
          <p:cNvSpPr/>
          <p:nvPr/>
        </p:nvSpPr>
        <p:spPr>
          <a:xfrm>
            <a:off x="7991872" y="5359524"/>
            <a:ext cx="201622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959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ЕКИП</a:t>
            </a:r>
            <a:r>
              <a:rPr lang="en-US" sz="3600" b="1" dirty="0" smtClean="0">
                <a:solidFill>
                  <a:srgbClr val="DF1F61"/>
                </a:solidFill>
                <a:latin typeface="Cambria" pitchFamily="18" charset="0"/>
                <a:ea typeface="Cambria" pitchFamily="18" charset="0"/>
              </a:rPr>
              <a:t> 2</a:t>
            </a:r>
            <a:endParaRPr lang="en-US" sz="3600" b="1" dirty="0">
              <a:solidFill>
                <a:srgbClr val="DF1F6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Правоъгълник 13"/>
          <p:cNvSpPr/>
          <p:nvPr/>
        </p:nvSpPr>
        <p:spPr>
          <a:xfrm>
            <a:off x="4453990" y="1327076"/>
            <a:ext cx="7207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</a:t>
            </a:r>
            <a:r>
              <a:rPr lang="en-US" sz="2400" b="1" dirty="0" smtClean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</a:t>
            </a:r>
            <a:r>
              <a:rPr lang="en-US" sz="2400" b="1" dirty="0" smtClean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Всяка капачка на своето място"</a:t>
            </a:r>
            <a:endParaRPr lang="en-US" sz="2400" b="1" dirty="0">
              <a:solidFill>
                <a:srgbClr val="DF1F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reeform 5"/>
          <p:cNvSpPr/>
          <p:nvPr/>
        </p:nvSpPr>
        <p:spPr>
          <a:xfrm rot="16200000">
            <a:off x="13392474" y="2119163"/>
            <a:ext cx="3096342" cy="3816425"/>
          </a:xfrm>
          <a:custGeom>
            <a:avLst/>
            <a:gdLst/>
            <a:ahLst/>
            <a:cxnLst/>
            <a:rect l="l" t="t" r="r" b="b"/>
            <a:pathLst>
              <a:path w="5386384" h="7561917">
                <a:moveTo>
                  <a:pt x="0" y="0"/>
                </a:moveTo>
                <a:lnTo>
                  <a:pt x="5386384" y="0"/>
                </a:lnTo>
                <a:lnTo>
                  <a:pt x="5386384" y="7561917"/>
                </a:lnTo>
                <a:lnTo>
                  <a:pt x="0" y="756191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2692" r="-2692"/>
            </a:stretch>
          </a:blipFill>
        </p:spPr>
      </p:sp>
      <p:sp>
        <p:nvSpPr>
          <p:cNvPr id="16" name="Freeform 4"/>
          <p:cNvSpPr/>
          <p:nvPr/>
        </p:nvSpPr>
        <p:spPr>
          <a:xfrm rot="900199">
            <a:off x="13204567" y="6295362"/>
            <a:ext cx="2664296" cy="3349655"/>
          </a:xfrm>
          <a:custGeom>
            <a:avLst/>
            <a:gdLst/>
            <a:ahLst/>
            <a:cxnLst/>
            <a:rect l="l" t="t" r="r" b="b"/>
            <a:pathLst>
              <a:path w="5394910" h="7186825">
                <a:moveTo>
                  <a:pt x="0" y="0"/>
                </a:moveTo>
                <a:lnTo>
                  <a:pt x="5394910" y="0"/>
                </a:lnTo>
                <a:lnTo>
                  <a:pt x="5394910" y="7186825"/>
                </a:lnTo>
                <a:lnTo>
                  <a:pt x="0" y="718682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7" name="Правоъгълник 16"/>
          <p:cNvSpPr/>
          <p:nvPr/>
        </p:nvSpPr>
        <p:spPr>
          <a:xfrm>
            <a:off x="13340539" y="462980"/>
            <a:ext cx="3825086" cy="13680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2400" b="1" dirty="0" smtClean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,,Фигури от моливи"</a:t>
            </a:r>
            <a:endParaRPr lang="en-US" sz="2400" b="1" dirty="0">
              <a:solidFill>
                <a:srgbClr val="DF1F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Правоъгълник 17"/>
          <p:cNvSpPr/>
          <p:nvPr/>
        </p:nvSpPr>
        <p:spPr>
          <a:xfrm>
            <a:off x="15403340" y="5575548"/>
            <a:ext cx="1524776" cy="848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879"/>
              </a:lnSpc>
            </a:pPr>
            <a:r>
              <a:rPr lang="bg-BG" sz="2400" b="1" dirty="0" smtClean="0">
                <a:solidFill>
                  <a:srgbClr val="DF1F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ЕКИП</a:t>
            </a:r>
            <a:r>
              <a:rPr lang="en-US" sz="3600" b="1" dirty="0" smtClean="0">
                <a:solidFill>
                  <a:srgbClr val="DF1F61"/>
                </a:solidFill>
                <a:latin typeface="Cambria" pitchFamily="18" charset="0"/>
                <a:ea typeface="Cambria" pitchFamily="18" charset="0"/>
              </a:rPr>
              <a:t> 3</a:t>
            </a:r>
            <a:endParaRPr lang="en-US" sz="3600" b="1" dirty="0">
              <a:solidFill>
                <a:srgbClr val="DF1F61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575</Words>
  <Application>Microsoft Office PowerPoint</Application>
  <PresentationFormat>По избор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9" baseType="lpstr">
      <vt:lpstr>Arial</vt:lpstr>
      <vt:lpstr>Verdana</vt:lpstr>
      <vt:lpstr>Abstract Style</vt:lpstr>
      <vt:lpstr>Amazing Grotesk Ultra</vt:lpstr>
      <vt:lpstr>Calibri</vt:lpstr>
      <vt:lpstr>Cambria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Цветовете  около нас-представя Т.Димова</dc:title>
  <cp:lastModifiedBy>User</cp:lastModifiedBy>
  <cp:revision>84</cp:revision>
  <dcterms:created xsi:type="dcterms:W3CDTF">2006-08-16T00:00:00Z</dcterms:created>
  <dcterms:modified xsi:type="dcterms:W3CDTF">2023-08-09T12:28:45Z</dcterms:modified>
  <dc:identifier>DAFkkZCyl7c</dc:identifier>
</cp:coreProperties>
</file>