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63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CZ9hb58L3avbUd+K6PTmYl2FP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ен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вертикален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но заглавие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зен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съдържание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ка на секция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съдържания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амо заглавие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ъдържание с на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на с на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91029" y="1828800"/>
            <a:ext cx="10582234" cy="2729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0070C0"/>
              </a:buClr>
              <a:buSzPts val="4000"/>
            </a:pPr>
            <a:r>
              <a:rPr lang="en-US" sz="4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Обучението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роботика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4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предучилищна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bg-BG" sz="4000" dirty="0" smtClean="0">
                <a:solidFill>
                  <a:srgbClr val="0070C0"/>
                </a:solidFill>
              </a:rPr>
              <a:t>училищна </a:t>
            </a:r>
            <a:r>
              <a:rPr lang="en-US" sz="4000" dirty="0" err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възраст</a:t>
            </a:r>
            <a:r>
              <a:rPr lang="bg-BG" sz="4000" dirty="0" smtClean="0">
                <a:solidFill>
                  <a:srgbClr val="0070C0"/>
                </a:solidFill>
              </a:rPr>
              <a:t>. </a:t>
            </a:r>
            <a:r>
              <a:rPr lang="bg-BG" sz="4000" dirty="0">
                <a:solidFill>
                  <a:srgbClr val="0070C0"/>
                </a:solidFill>
              </a:rPr>
              <a:t>П</a:t>
            </a:r>
            <a:r>
              <a:rPr lang="bg-BG" sz="4000" dirty="0" smtClean="0">
                <a:solidFill>
                  <a:srgbClr val="0070C0"/>
                </a:solidFill>
              </a:rPr>
              <a:t>олзите </a:t>
            </a:r>
            <a:r>
              <a:rPr lang="bg-BG" sz="4000" dirty="0" smtClean="0">
                <a:solidFill>
                  <a:srgbClr val="0070C0"/>
                </a:solidFill>
              </a:rPr>
              <a:t>от ранното запознаване </a:t>
            </a:r>
            <a:r>
              <a:rPr lang="bg-BG" sz="4000" dirty="0" smtClean="0">
                <a:solidFill>
                  <a:srgbClr val="0070C0"/>
                </a:solidFill>
              </a:rPr>
              <a:t>с </a:t>
            </a:r>
            <a:r>
              <a:rPr lang="en-US" sz="4000" dirty="0">
                <a:solidFill>
                  <a:srgbClr val="0070C0"/>
                </a:solidFill>
              </a:rPr>
              <a:t>SEO </a:t>
            </a:r>
            <a:r>
              <a:rPr lang="bg-BG" sz="4000" dirty="0" smtClean="0">
                <a:solidFill>
                  <a:srgbClr val="0070C0"/>
                </a:solidFill>
              </a:rPr>
              <a:t>в училище.</a:t>
            </a:r>
            <a:r>
              <a:rPr lang="bg-BG" sz="4000" dirty="0" smtClean="0">
                <a:solidFill>
                  <a:srgbClr val="0070C0"/>
                </a:solidFill>
              </a:rPr>
              <a:t/>
            </a:r>
            <a:br>
              <a:rPr lang="bg-BG" sz="4000" dirty="0" smtClean="0">
                <a:solidFill>
                  <a:srgbClr val="0070C0"/>
                </a:solidFill>
              </a:rPr>
            </a:b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23109" y="4846929"/>
            <a:ext cx="9518074" cy="119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 dirty="0" err="1">
                <a:solidFill>
                  <a:srgbClr val="0070C0"/>
                </a:solidFill>
              </a:rPr>
              <a:t>докторант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Кр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Стефанова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bg-BG" dirty="0" smtClean="0">
                <a:solidFill>
                  <a:srgbClr val="0070C0"/>
                </a:solidFill>
              </a:rPr>
              <a:t> докторант Ив. Стефанов,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доц</a:t>
            </a:r>
            <a:r>
              <a:rPr lang="en-US" dirty="0">
                <a:solidFill>
                  <a:srgbClr val="0070C0"/>
                </a:solidFill>
              </a:rPr>
              <a:t>. Г. </a:t>
            </a:r>
            <a:r>
              <a:rPr lang="en-US" dirty="0" err="1">
                <a:solidFill>
                  <a:srgbClr val="0070C0"/>
                </a:solidFill>
              </a:rPr>
              <a:t>Атанасова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2"/>
          <p:cNvSpPr txBox="1">
            <a:spLocks/>
          </p:cNvSpPr>
          <p:nvPr/>
        </p:nvSpPr>
        <p:spPr>
          <a:xfrm>
            <a:off x="4173680" y="822325"/>
            <a:ext cx="4170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bg-BG" smtClean="0"/>
              <a:t>1)Въведение</a:t>
            </a:r>
            <a:endParaRPr lang="bg-BG" dirty="0"/>
          </a:p>
        </p:txBody>
      </p:sp>
      <p:sp>
        <p:nvSpPr>
          <p:cNvPr id="5" name="Google Shape;91;p2"/>
          <p:cNvSpPr txBox="1">
            <a:spLocks/>
          </p:cNvSpPr>
          <p:nvPr/>
        </p:nvSpPr>
        <p:spPr>
          <a:xfrm>
            <a:off x="1336951" y="2643050"/>
            <a:ext cx="51741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smtClean="0"/>
              <a:t>Дигитална грамотност </a:t>
            </a:r>
          </a:p>
          <a:p>
            <a:pPr algn="just">
              <a:spcBef>
                <a:spcPts val="0"/>
              </a:spcBef>
            </a:pPr>
            <a:r>
              <a:rPr lang="ru-RU" sz="1800" smtClean="0"/>
              <a:t>Развитие нa умения за критичен прочит на информацията </a:t>
            </a:r>
          </a:p>
          <a:p>
            <a:pPr algn="just">
              <a:spcBef>
                <a:spcPts val="0"/>
              </a:spcBef>
            </a:pPr>
            <a:r>
              <a:rPr lang="ru-RU" sz="1800" smtClean="0"/>
              <a:t>Огромен обем информация, която е достъпна онлайн</a:t>
            </a:r>
          </a:p>
          <a:p>
            <a:pPr algn="just">
              <a:spcBef>
                <a:spcPts val="0"/>
              </a:spcBef>
            </a:pPr>
            <a:r>
              <a:rPr lang="ru-RU" sz="1800" smtClean="0"/>
              <a:t>Възход на злонамерени действия чрез новите технологии </a:t>
            </a:r>
          </a:p>
          <a:p>
            <a:pPr algn="just">
              <a:spcBef>
                <a:spcPts val="0"/>
              </a:spcBef>
            </a:pPr>
            <a:r>
              <a:rPr lang="ru-RU" sz="1800" smtClean="0"/>
              <a:t>Мястото на знанията относно SEO в съвременната ситуация</a:t>
            </a:r>
            <a:endParaRPr lang="ru-RU" sz="1800" dirty="0"/>
          </a:p>
        </p:txBody>
      </p:sp>
      <p:pic>
        <p:nvPicPr>
          <p:cNvPr id="6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775" y="2643050"/>
            <a:ext cx="3868880" cy="2098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867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03;p4"/>
          <p:cNvSpPr txBox="1">
            <a:spLocks/>
          </p:cNvSpPr>
          <p:nvPr/>
        </p:nvSpPr>
        <p:spPr>
          <a:xfrm>
            <a:off x="4443199" y="559100"/>
            <a:ext cx="47715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bg-BG" smtClean="0"/>
              <a:t>2)Методи</a:t>
            </a:r>
            <a:endParaRPr lang="bg-BG"/>
          </a:p>
        </p:txBody>
      </p:sp>
      <p:pic>
        <p:nvPicPr>
          <p:cNvPr id="5" name="Google Shape;104;p4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374" y="1745673"/>
            <a:ext cx="6903114" cy="27016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5;p4"/>
          <p:cNvSpPr/>
          <p:nvPr/>
        </p:nvSpPr>
        <p:spPr>
          <a:xfrm>
            <a:off x="730374" y="4616238"/>
            <a:ext cx="68239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URL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7" name="Google Shape;106;p4"/>
          <p:cNvSpPr/>
          <p:nvPr/>
        </p:nvSpPr>
        <p:spPr>
          <a:xfrm>
            <a:off x="7997449" y="2126995"/>
            <a:ext cx="336665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Разработена </a:t>
            </a: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</a:t>
            </a:r>
            <a:r>
              <a:rPr lang="bg-BG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ема за учениците от 8 клас, задълбочаваща знанията относно SEO и по-конкретно, свързана с публикуването на уеб сайт в интернет.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654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1;p5"/>
          <p:cNvSpPr txBox="1">
            <a:spLocks/>
          </p:cNvSpPr>
          <p:nvPr/>
        </p:nvSpPr>
        <p:spPr>
          <a:xfrm>
            <a:off x="4720293" y="951489"/>
            <a:ext cx="28540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bg-BG" smtClean="0"/>
              <a:t>2)Методи</a:t>
            </a:r>
            <a:endParaRPr lang="bg-BG"/>
          </a:p>
        </p:txBody>
      </p:sp>
      <p:sp>
        <p:nvSpPr>
          <p:cNvPr id="5" name="Google Shape;112;p5"/>
          <p:cNvSpPr/>
          <p:nvPr/>
        </p:nvSpPr>
        <p:spPr>
          <a:xfrm>
            <a:off x="2812473" y="2277052"/>
            <a:ext cx="7065818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bg-BG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свояване на знания и практически базови умения за разпознаване на домейни и URL (Universal Resource Locator) адреси и  публикуване и регистрация на уеб сайтове.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bg-BG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ознава</a:t>
            </a:r>
            <a:r>
              <a:rPr lang="bg-BG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bg-BG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подробности на следните дейности: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bg-BG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последователност от стъпки за публикуване на уеб сайт;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bg-BG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при избор на домейн и уеб хостинг;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bg-BG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регистриране сайт в избран уеб хостинг;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bg-BG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публикуване съдържанието на създаден сайт.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6711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Google Shape;117;p6"/>
          <p:cNvSpPr txBox="1">
            <a:spLocks/>
          </p:cNvSpPr>
          <p:nvPr/>
        </p:nvSpPr>
        <p:spPr>
          <a:xfrm>
            <a:off x="2964872" y="230580"/>
            <a:ext cx="65601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bg-BG" smtClean="0"/>
              <a:t>3)Изследване и резултати</a:t>
            </a:r>
            <a:endParaRPr lang="bg-BG"/>
          </a:p>
        </p:txBody>
      </p:sp>
      <p:sp>
        <p:nvSpPr>
          <p:cNvPr id="5" name="Google Shape;118;p6"/>
          <p:cNvSpPr txBox="1">
            <a:spLocks/>
          </p:cNvSpPr>
          <p:nvPr/>
        </p:nvSpPr>
        <p:spPr>
          <a:xfrm>
            <a:off x="6885709" y="1870272"/>
            <a:ext cx="4620491" cy="405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ru-RU" sz="1800" dirty="0" smtClean="0"/>
              <a:t>2 </a:t>
            </a:r>
            <a:r>
              <a:rPr lang="ru-RU" sz="1800" dirty="0" err="1" smtClean="0"/>
              <a:t>паралелки</a:t>
            </a:r>
            <a:r>
              <a:rPr lang="ru-RU" sz="1800" dirty="0" smtClean="0"/>
              <a:t> подробно и </a:t>
            </a:r>
            <a:r>
              <a:rPr lang="ru-RU" sz="1800" dirty="0" err="1" smtClean="0"/>
              <a:t>последователно</a:t>
            </a:r>
            <a:r>
              <a:rPr lang="ru-RU" sz="1800" dirty="0" smtClean="0"/>
              <a:t> </a:t>
            </a:r>
            <a:r>
              <a:rPr lang="ru-RU" sz="1800" dirty="0" err="1" smtClean="0"/>
              <a:t>са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запознати</a:t>
            </a:r>
            <a:r>
              <a:rPr lang="ru-RU" sz="1800" dirty="0" smtClean="0"/>
              <a:t> с тема за SEO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ru-RU" sz="1800" dirty="0" smtClean="0"/>
              <a:t>2 </a:t>
            </a:r>
            <a:r>
              <a:rPr lang="ru-RU" sz="1800" dirty="0" err="1" smtClean="0"/>
              <a:t>паралелки</a:t>
            </a:r>
            <a:r>
              <a:rPr lang="ru-RU" sz="1800" dirty="0" smtClean="0"/>
              <a:t> се </a:t>
            </a:r>
            <a:r>
              <a:rPr lang="ru-RU" sz="1800" dirty="0" err="1" smtClean="0"/>
              <a:t>обучават</a:t>
            </a:r>
            <a:r>
              <a:rPr lang="ru-RU" sz="1800" dirty="0" smtClean="0"/>
              <a:t> по стандартна </a:t>
            </a:r>
            <a:r>
              <a:rPr lang="ru-RU" sz="1800" dirty="0" err="1" smtClean="0"/>
              <a:t>програма</a:t>
            </a:r>
            <a:r>
              <a:rPr lang="ru-RU" sz="1800" dirty="0" smtClean="0"/>
              <a:t>, </a:t>
            </a:r>
            <a:r>
              <a:rPr lang="ru-RU" sz="1800" dirty="0" err="1" smtClean="0"/>
              <a:t>която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засяга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темата</a:t>
            </a:r>
            <a:r>
              <a:rPr lang="ru-RU" sz="1800" dirty="0" smtClean="0"/>
              <a:t> без да </a:t>
            </a:r>
            <a:r>
              <a:rPr lang="ru-RU" sz="1800" dirty="0" err="1" smtClean="0"/>
              <a:t>вниква</a:t>
            </a:r>
            <a:r>
              <a:rPr lang="ru-RU" sz="1800" dirty="0" smtClean="0"/>
              <a:t> в </a:t>
            </a:r>
            <a:r>
              <a:rPr lang="ru-RU" sz="1800" dirty="0" err="1" smtClean="0"/>
              <a:t>стандартите</a:t>
            </a:r>
            <a:r>
              <a:rPr lang="ru-RU" sz="1800" dirty="0" smtClean="0"/>
              <a:t> за </a:t>
            </a:r>
            <a:r>
              <a:rPr lang="ru-RU" sz="1800" dirty="0" err="1" smtClean="0"/>
              <a:t>публикуване</a:t>
            </a:r>
            <a:r>
              <a:rPr lang="ru-RU" sz="1800" dirty="0" smtClean="0"/>
              <a:t> на интернет </a:t>
            </a:r>
            <a:r>
              <a:rPr lang="ru-RU" sz="1800" dirty="0" err="1" smtClean="0"/>
              <a:t>съдържание</a:t>
            </a:r>
            <a:r>
              <a:rPr lang="ru-RU" sz="1800" dirty="0" smtClean="0"/>
              <a:t>. 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ru-RU" sz="1800" dirty="0" smtClean="0"/>
              <a:t>В края </a:t>
            </a:r>
            <a:r>
              <a:rPr lang="ru-RU" sz="1800" dirty="0" err="1" smtClean="0"/>
              <a:t>са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поставени</a:t>
            </a:r>
            <a:r>
              <a:rPr lang="ru-RU" sz="1800" dirty="0" smtClean="0"/>
              <a:t> задачи за </a:t>
            </a:r>
            <a:r>
              <a:rPr lang="ru-RU" sz="1800" dirty="0" err="1" smtClean="0"/>
              <a:t>разпознаване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домейни</a:t>
            </a:r>
            <a:r>
              <a:rPr lang="ru-RU" sz="1800" dirty="0" smtClean="0"/>
              <a:t> и </a:t>
            </a:r>
            <a:r>
              <a:rPr lang="ru-RU" sz="1800" dirty="0" err="1" smtClean="0"/>
              <a:t>url</a:t>
            </a:r>
            <a:r>
              <a:rPr lang="ru-RU" sz="1800" dirty="0" smtClean="0"/>
              <a:t> </a:t>
            </a:r>
            <a:r>
              <a:rPr lang="ru-RU" sz="1800" dirty="0" err="1" smtClean="0"/>
              <a:t>адреси</a:t>
            </a:r>
            <a:r>
              <a:rPr lang="ru-RU" sz="1800" dirty="0" smtClean="0"/>
              <a:t> и </a:t>
            </a:r>
            <a:r>
              <a:rPr lang="ru-RU" sz="1800" dirty="0" err="1" smtClean="0"/>
              <a:t>безопасни</a:t>
            </a:r>
            <a:r>
              <a:rPr lang="ru-RU" sz="1800" dirty="0" smtClean="0"/>
              <a:t> </a:t>
            </a:r>
            <a:r>
              <a:rPr lang="ru-RU" sz="1800" dirty="0" err="1" smtClean="0"/>
              <a:t>уеб</a:t>
            </a:r>
            <a:r>
              <a:rPr lang="ru-RU" sz="1800" dirty="0" smtClean="0"/>
              <a:t> </a:t>
            </a:r>
            <a:r>
              <a:rPr lang="ru-RU" sz="1800" dirty="0" err="1" smtClean="0"/>
              <a:t>сайтове</a:t>
            </a:r>
            <a:r>
              <a:rPr lang="ru-RU" sz="1800" dirty="0" smtClean="0"/>
              <a:t>. 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ru-RU" sz="1800" dirty="0" err="1" smtClean="0"/>
              <a:t>Резултатите</a:t>
            </a:r>
            <a:r>
              <a:rPr lang="ru-RU" sz="1800" dirty="0" smtClean="0"/>
              <a:t> </a:t>
            </a:r>
            <a:r>
              <a:rPr lang="ru-RU" sz="1800" dirty="0" err="1" smtClean="0"/>
              <a:t>са</a:t>
            </a:r>
            <a:r>
              <a:rPr lang="ru-RU" sz="1800" dirty="0" smtClean="0"/>
              <a:t>  </a:t>
            </a:r>
            <a:r>
              <a:rPr lang="ru-RU" sz="1800" dirty="0" err="1" smtClean="0"/>
              <a:t>представени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диаграмата</a:t>
            </a:r>
            <a:r>
              <a:rPr lang="ru-RU" sz="1800" dirty="0" smtClean="0"/>
              <a:t>.</a:t>
            </a:r>
            <a:endParaRPr lang="ru-RU" sz="1200" dirty="0"/>
          </a:p>
        </p:txBody>
      </p:sp>
      <p:pic>
        <p:nvPicPr>
          <p:cNvPr id="6" name="Google Shape;1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39" y="1326432"/>
            <a:ext cx="6258070" cy="44174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0;p6"/>
          <p:cNvSpPr/>
          <p:nvPr/>
        </p:nvSpPr>
        <p:spPr>
          <a:xfrm>
            <a:off x="1118707" y="5559227"/>
            <a:ext cx="55095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</a:t>
            </a:r>
            <a:r>
              <a:rPr lang="bg-BG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7417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5;p7"/>
          <p:cNvSpPr txBox="1">
            <a:spLocks/>
          </p:cNvSpPr>
          <p:nvPr/>
        </p:nvSpPr>
        <p:spPr>
          <a:xfrm>
            <a:off x="4253345" y="1413163"/>
            <a:ext cx="6948054" cy="9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bg-BG" smtClean="0"/>
              <a:t>4)Заключение</a:t>
            </a:r>
            <a:br>
              <a:rPr lang="bg-BG" smtClean="0"/>
            </a:br>
            <a:endParaRPr lang="bg-BG"/>
          </a:p>
        </p:txBody>
      </p:sp>
      <p:sp>
        <p:nvSpPr>
          <p:cNvPr id="5" name="Google Shape;126;p7"/>
          <p:cNvSpPr txBox="1">
            <a:spLocks/>
          </p:cNvSpPr>
          <p:nvPr/>
        </p:nvSpPr>
        <p:spPr>
          <a:xfrm>
            <a:off x="1691631" y="2567636"/>
            <a:ext cx="5123427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25755" algn="just">
              <a:spcBef>
                <a:spcPts val="0"/>
              </a:spcBef>
              <a:buSzPct val="64285"/>
            </a:pPr>
            <a:r>
              <a:rPr lang="ru-RU" dirty="0" smtClean="0"/>
              <a:t>Подход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цифровата</a:t>
            </a:r>
            <a:r>
              <a:rPr lang="ru-RU" dirty="0" smtClean="0"/>
              <a:t> трансформация </a:t>
            </a:r>
          </a:p>
          <a:p>
            <a:pPr indent="-325755" algn="just">
              <a:spcBef>
                <a:spcPts val="0"/>
              </a:spcBef>
              <a:buSzPct val="64285"/>
            </a:pPr>
            <a:r>
              <a:rPr lang="ru-RU" dirty="0" smtClean="0"/>
              <a:t>Ползи от </a:t>
            </a:r>
            <a:r>
              <a:rPr lang="ru-RU" dirty="0" err="1" smtClean="0"/>
              <a:t>запознаването</a:t>
            </a:r>
            <a:r>
              <a:rPr lang="ru-RU" dirty="0" smtClean="0"/>
              <a:t> на </a:t>
            </a:r>
            <a:r>
              <a:rPr lang="ru-RU" dirty="0" err="1" smtClean="0"/>
              <a:t>учениците</a:t>
            </a:r>
            <a:r>
              <a:rPr lang="ru-RU" dirty="0" smtClean="0"/>
              <a:t> с SEO </a:t>
            </a:r>
          </a:p>
          <a:p>
            <a:pPr indent="-325755" algn="just">
              <a:spcBef>
                <a:spcPts val="0"/>
              </a:spcBef>
              <a:buSzPct val="64285"/>
            </a:pPr>
            <a:r>
              <a:rPr lang="ru-RU" dirty="0" smtClean="0"/>
              <a:t>Конкретно решение</a:t>
            </a:r>
          </a:p>
          <a:p>
            <a:pPr marL="0" indent="0" algn="just">
              <a:buSzPct val="100000"/>
              <a:buFont typeface="Arial"/>
              <a:buNone/>
            </a:pPr>
            <a:endParaRPr lang="ru-RU" dirty="0" smtClean="0"/>
          </a:p>
          <a:p>
            <a:pPr marL="0" indent="0">
              <a:buSzPct val="100000"/>
              <a:buFont typeface="Arial"/>
              <a:buNone/>
            </a:pPr>
            <a:endParaRPr lang="ru-RU" sz="2000" dirty="0" smtClean="0"/>
          </a:p>
          <a:p>
            <a:pPr marL="228600" indent="-90804">
              <a:buSzPct val="100000"/>
              <a:buFont typeface="Arial"/>
              <a:buNone/>
            </a:pPr>
            <a:endParaRPr lang="ru-RU" dirty="0"/>
          </a:p>
        </p:txBody>
      </p:sp>
      <p:pic>
        <p:nvPicPr>
          <p:cNvPr id="6" name="Google Shape;12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591" y="2573775"/>
            <a:ext cx="3549518" cy="2067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986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4237023" y="2773553"/>
            <a:ext cx="35441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2507674" y="2650442"/>
            <a:ext cx="70553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Благодар</a:t>
            </a:r>
            <a:r>
              <a:rPr lang="bg-BG" sz="4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им</a:t>
            </a:r>
            <a:r>
              <a:rPr lang="en-US" sz="4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Ви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вниманието</a:t>
            </a:r>
            <a:r>
              <a:rPr lang="en-US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57" y="1907832"/>
            <a:ext cx="2645230" cy="254896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15" y="1848683"/>
            <a:ext cx="3491869" cy="2549064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248344" y="410417"/>
            <a:ext cx="37882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1-ва част</a:t>
            </a:r>
          </a:p>
          <a:p>
            <a:pPr algn="ctr"/>
            <a:r>
              <a:rPr lang="bg-BG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Изучаването на роботика в предучилищна възраст</a:t>
            </a:r>
          </a:p>
          <a:p>
            <a:endParaRPr lang="en-US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2057400" y="4620082"/>
            <a:ext cx="4620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Ситуацията в българското 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Подходи към обучението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Резултати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939644" y="384618"/>
            <a:ext cx="44589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-ва част</a:t>
            </a:r>
          </a:p>
          <a:p>
            <a:pPr algn="ctr"/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Ползите от изучаването на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 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училищна 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възраст</a:t>
            </a:r>
            <a:endParaRPr lang="bg-BG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7423170" y="4758581"/>
            <a:ext cx="4620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Какво е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Резултати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1774816" y="384618"/>
            <a:ext cx="4735286" cy="621212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6801462" y="384618"/>
            <a:ext cx="4735286" cy="6212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5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4457557" y="714663"/>
            <a:ext cx="5513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1)Въведение</a:t>
            </a:r>
            <a:endParaRPr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280" y="2264414"/>
            <a:ext cx="4772665" cy="283213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5845521" y="5282076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0505" marR="0" lvl="0" indent="-22669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1. BOOTLEY Robot Basic Kit</a:t>
            </a:r>
            <a:r>
              <a:rPr lang="en-US" sz="11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590899" y="2132625"/>
            <a:ext cx="45051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Ползи от изучаването на роботиката в предучилищна възраст и ползите, които може да бъдат извлечени с цел подпомагане усвояването на знания и по други дисциплини.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Учебна програма, базирана на конструктивистки педагогически подход.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Примери на приложение на роботиката в обучението на деца 6-7 годишна възраст.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Проблем 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6766" y="1262769"/>
            <a:ext cx="3920068" cy="3913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7830906" y="4419397"/>
            <a:ext cx="23117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2. BOOTLEY Robot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1842655" y="2418850"/>
            <a:ext cx="455814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по-трудно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задържане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съвременните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деца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към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ограниченото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пространство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традиционната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съчетание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конвенционалните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преподаване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липсата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мотивация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поглед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относно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практическата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полза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обучението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1787236" y="365125"/>
            <a:ext cx="95665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Ситуацията в българското образование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1925774" y="2427625"/>
            <a:ext cx="47478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Изучаване в извънкласни форми, които не са част от задължителната подготовка.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Възможности за деца в начален и прогимназиален етап на обучение, за деца от детските градини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0711" y="2147976"/>
            <a:ext cx="3527693" cy="2867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7841949" y="5165131"/>
            <a:ext cx="23117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3. BOOTLEY Robot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87361" y="280469"/>
            <a:ext cx="10515600" cy="101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2)Подходи към обучението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115" name="Google Shape;115;p5" descr="https://lh4.googleusercontent.com/Wq6UWrqUCGRN3kA_5Li4Um6XdcEZhVuEQyhhmAs_kSgtAkPHR8kyYeWbmHPmDf8m8g02uO15LokQ0hTTLQCt9Nu5PQCE28kpJC6mNllWI8o9cSux5O8wIhznYzgmjAKQ9dsI2d0E4j938TiBdD6ng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42356" y="1292731"/>
            <a:ext cx="612803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6301142" y="5759485"/>
            <a:ext cx="56692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4. Demonstration from a task from topic number 16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1494050" y="2193850"/>
            <a:ext cx="4080300" cy="3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формиране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различни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умения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Всяко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посочи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своята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първа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върху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което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посочва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своята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трябва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придвижи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чрез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код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детето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Kristina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роботът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поставя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 и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трябва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достигне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показано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фигура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 descr="https://lh4.googleusercontent.com/4Xe8ymwMnDsh2YlLCWspD4BEeDABhbFacY2nS9A46IRc_vtS8IaqQzN0-6mWoOGvX0SFt9F2vvdIC7OwILvS8J0IF2skEUNkJyo64xDpBOBeNuq3bn6XTbwo3VrlsUgGgnZSeS_RPKY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024" y="1992290"/>
            <a:ext cx="5762625" cy="40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1616509" y="1488387"/>
            <a:ext cx="10058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Формирани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умения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отношение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Въвеждане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винил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букви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Придвижване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една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друга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2074605" y="2547683"/>
            <a:ext cx="377558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Познаване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азбуката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Разпознаване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първа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Разпознаване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последна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името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7319970" y="5934420"/>
            <a:ext cx="33387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5. Students' skills after Topic 16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4461164" y="373964"/>
            <a:ext cx="32893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r>
              <a:rPr lang="en-US" sz="44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Резултати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2196098" y="2062699"/>
            <a:ext cx="421287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Подобрява пространствената ориентация на децата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Повлиява положително познанията по математика за числа, цифри, линии и геометрични фигури и в известна степен – разпознаване на цветове и предмети, разпознаване на букви.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Децата развиват своите умения за пространствена ориентация, чрез разпознаване на посоките ляво-дясно, напред-назад.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3338" y="1602652"/>
            <a:ext cx="4066384" cy="39200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/>
          <p:nvPr/>
        </p:nvSpPr>
        <p:spPr>
          <a:xfrm>
            <a:off x="4536702" y="607075"/>
            <a:ext cx="4388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4)Заключение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8193909" y="5594973"/>
            <a:ext cx="30603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6. BOOTLEY Robot Basic Kit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3"/>
          <p:cNvSpPr txBox="1">
            <a:spLocks/>
          </p:cNvSpPr>
          <p:nvPr/>
        </p:nvSpPr>
        <p:spPr>
          <a:xfrm>
            <a:off x="3380236" y="957262"/>
            <a:ext cx="52681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ru-RU" dirty="0"/>
              <a:t>SEO и ползите от </a:t>
            </a:r>
            <a:r>
              <a:rPr lang="ru-RU" dirty="0" err="1"/>
              <a:t>изучаване</a:t>
            </a:r>
            <a:r>
              <a:rPr lang="ru-RU" dirty="0"/>
              <a:t> в училище</a:t>
            </a:r>
            <a:endParaRPr lang="en-US" dirty="0"/>
          </a:p>
        </p:txBody>
      </p:sp>
      <p:pic>
        <p:nvPicPr>
          <p:cNvPr id="5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3838" y="2421370"/>
            <a:ext cx="7720987" cy="2386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12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623</Words>
  <Application>Microsoft Office PowerPoint</Application>
  <PresentationFormat>Широк екран</PresentationFormat>
  <Paragraphs>76</Paragraphs>
  <Slides>15</Slides>
  <Notes>8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на Office</vt:lpstr>
      <vt:lpstr>Обучението по роботика в предучилищна и училищна възраст. Ползите от ранното запознаване с SEO в училище. </vt:lpstr>
      <vt:lpstr>Презентация на PowerPoint</vt:lpstr>
      <vt:lpstr>Презентация на PowerPoint</vt:lpstr>
      <vt:lpstr>Проблем </vt:lpstr>
      <vt:lpstr>Ситуацията в българското образование</vt:lpstr>
      <vt:lpstr>2)Подходи към обучението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Обучението по роботика в предучилищна и начална училищна възраст – ползи и предизвикателства</dc:title>
  <dc:creator>kristinal.stefanova@gmail.com</dc:creator>
  <cp:lastModifiedBy>kristinal.stefanova@gmail.com</cp:lastModifiedBy>
  <cp:revision>13</cp:revision>
  <dcterms:created xsi:type="dcterms:W3CDTF">2021-05-23T11:39:22Z</dcterms:created>
  <dcterms:modified xsi:type="dcterms:W3CDTF">2023-08-28T08:41:49Z</dcterms:modified>
</cp:coreProperties>
</file>