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4F09-FC96-4283-9485-BEA1D9372075}" type="datetimeFigureOut">
              <a:rPr lang="bg-BG" smtClean="0"/>
              <a:t>21.08.2023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8D3F-5631-43FD-B5BE-562B0E3BF7F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7714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4F09-FC96-4283-9485-BEA1D9372075}" type="datetimeFigureOut">
              <a:rPr lang="bg-BG" smtClean="0"/>
              <a:t>21.08.2023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8D3F-5631-43FD-B5BE-562B0E3BF7F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76414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4F09-FC96-4283-9485-BEA1D9372075}" type="datetimeFigureOut">
              <a:rPr lang="bg-BG" smtClean="0"/>
              <a:t>21.08.2023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8D3F-5631-43FD-B5BE-562B0E3BF7F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15279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4F09-FC96-4283-9485-BEA1D9372075}" type="datetimeFigureOut">
              <a:rPr lang="bg-BG" smtClean="0"/>
              <a:t>21.08.2023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8D3F-5631-43FD-B5BE-562B0E3BF7F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83675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4F09-FC96-4283-9485-BEA1D9372075}" type="datetimeFigureOut">
              <a:rPr lang="bg-BG" smtClean="0"/>
              <a:t>21.08.2023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8D3F-5631-43FD-B5BE-562B0E3BF7F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79493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4F09-FC96-4283-9485-BEA1D9372075}" type="datetimeFigureOut">
              <a:rPr lang="bg-BG" smtClean="0"/>
              <a:t>21.08.2023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8D3F-5631-43FD-B5BE-562B0E3BF7F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6549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4F09-FC96-4283-9485-BEA1D9372075}" type="datetimeFigureOut">
              <a:rPr lang="bg-BG" smtClean="0"/>
              <a:t>21.08.2023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8D3F-5631-43FD-B5BE-562B0E3BF7F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86151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4F09-FC96-4283-9485-BEA1D9372075}" type="datetimeFigureOut">
              <a:rPr lang="bg-BG" smtClean="0"/>
              <a:t>21.08.2023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8D3F-5631-43FD-B5BE-562B0E3BF7F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33719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4F09-FC96-4283-9485-BEA1D9372075}" type="datetimeFigureOut">
              <a:rPr lang="bg-BG" smtClean="0"/>
              <a:t>21.08.2023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8D3F-5631-43FD-B5BE-562B0E3BF7F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08854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4F09-FC96-4283-9485-BEA1D9372075}" type="datetimeFigureOut">
              <a:rPr lang="bg-BG" smtClean="0"/>
              <a:t>21.08.2023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8D3F-5631-43FD-B5BE-562B0E3BF7F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97624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4F09-FC96-4283-9485-BEA1D9372075}" type="datetimeFigureOut">
              <a:rPr lang="bg-BG" smtClean="0"/>
              <a:t>21.08.2023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8D3F-5631-43FD-B5BE-562B0E3BF7F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52209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B4F09-FC96-4283-9485-BEA1D9372075}" type="datetimeFigureOut">
              <a:rPr lang="bg-BG" smtClean="0"/>
              <a:t>21.08.2023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08D3F-5631-43FD-B5BE-562B0E3BF7F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76609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6240" y="1526174"/>
            <a:ext cx="9144000" cy="1567544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ИНОВАТИВНАТА ОБРАЗОВАТЕЛНА СРЕДА ПРЕЗ ПРИЗМАТА НА ЕМОЦИОНАЛНАТА ИНТЕЛИГЕНТНОСТ И ИЗКУСТВЕНИЯ ИНТЕЛЕКТ</a:t>
            </a:r>
            <a:r>
              <a:rPr lang="bg-BG" sz="2400" b="1" dirty="0" smtClean="0"/>
              <a:t/>
            </a:r>
            <a:br>
              <a:rPr lang="bg-BG" sz="2400" b="1" dirty="0" smtClean="0"/>
            </a:br>
            <a:endParaRPr lang="bg-BG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3431968"/>
            <a:ext cx="12192000" cy="3197431"/>
          </a:xfrm>
        </p:spPr>
        <p:txBody>
          <a:bodyPr>
            <a:normAutofit/>
          </a:bodyPr>
          <a:lstStyle/>
          <a:p>
            <a:r>
              <a:rPr lang="bg-B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ТЕМА:</a:t>
            </a:r>
          </a:p>
          <a:p>
            <a:r>
              <a:rPr lang="bg-B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ПОЗИТИВНАТА ПСИХОЛОГИЯ В ОБРАЗОВАНИЕТО</a:t>
            </a:r>
          </a:p>
          <a:p>
            <a:pPr algn="r"/>
            <a:endParaRPr lang="bg-BG" dirty="0" smtClean="0"/>
          </a:p>
          <a:p>
            <a:pPr algn="r"/>
            <a:endParaRPr lang="bg-BG" dirty="0" smtClean="0"/>
          </a:p>
          <a:p>
            <a:pPr algn="just"/>
            <a:r>
              <a:rPr lang="bg-BG" sz="2000" dirty="0"/>
              <a:t> </a:t>
            </a:r>
            <a:r>
              <a:rPr lang="bg-BG" sz="2000" dirty="0" smtClean="0"/>
              <a:t>                                                                                                                                            Проф</a:t>
            </a:r>
            <a:r>
              <a:rPr lang="bg-BG" sz="2000" dirty="0"/>
              <a:t>. </a:t>
            </a:r>
            <a:r>
              <a:rPr lang="bg-BG" sz="2000" dirty="0" err="1"/>
              <a:t>д.п.н</a:t>
            </a:r>
            <a:r>
              <a:rPr lang="bg-BG" sz="2000" dirty="0"/>
              <a:t>. Румен </a:t>
            </a:r>
            <a:r>
              <a:rPr lang="bg-BG" sz="2000" dirty="0" smtClean="0"/>
              <a:t>Стаматов</a:t>
            </a:r>
          </a:p>
          <a:p>
            <a:pPr algn="just"/>
            <a:r>
              <a:rPr lang="bg-BG" sz="2000" dirty="0"/>
              <a:t> </a:t>
            </a:r>
            <a:r>
              <a:rPr lang="bg-BG" sz="2000" dirty="0" smtClean="0"/>
              <a:t>                                                                                                                                            ВСУ „Черноризец Храбър“  </a:t>
            </a:r>
          </a:p>
          <a:p>
            <a:pPr algn="just"/>
            <a:r>
              <a:rPr lang="bg-BG" sz="2000" dirty="0"/>
              <a:t> </a:t>
            </a:r>
            <a:r>
              <a:rPr lang="bg-BG" sz="2000" dirty="0" smtClean="0"/>
              <a:t>                                                                                                                                            Варна, България</a:t>
            </a:r>
            <a:endParaRPr lang="bg-BG" sz="2000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868" y="502888"/>
            <a:ext cx="2286743" cy="66267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048001" y="372558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g-BG" b="1" dirty="0">
                <a:latin typeface="Verdana" panose="020B0604030504040204" pitchFamily="34" charset="0"/>
                <a:ea typeface="Verdana" panose="020B0604030504040204" pitchFamily="34" charset="0"/>
              </a:rPr>
              <a:t>ТРЕТИ МЕЖДУНАРОДЕН ОБРАЗОВАТЕЛЕН ФОРУМ</a:t>
            </a:r>
          </a:p>
          <a:p>
            <a:pPr algn="ctr"/>
            <a:r>
              <a:rPr lang="bg-BG" b="1" dirty="0">
                <a:latin typeface="Verdana" panose="020B0604030504040204" pitchFamily="34" charset="0"/>
                <a:ea typeface="Verdana" panose="020B0604030504040204" pitchFamily="34" charset="0"/>
              </a:rPr>
              <a:t>ОРГАНИЗАТОР ОБЩИНА ВАРНА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7072" y="0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94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5003"/>
            <a:ext cx="10515600" cy="2790701"/>
          </a:xfrm>
        </p:spPr>
        <p:txBody>
          <a:bodyPr/>
          <a:lstStyle/>
          <a:p>
            <a:pPr algn="ctr"/>
            <a:r>
              <a:rPr lang="bg-BG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Позитивната психология: подходи, концепции и </a:t>
            </a:r>
            <a:r>
              <a:rPr lang="bg-BG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bg-BG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позитивни психологични интервенции</a:t>
            </a:r>
            <a: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98815"/>
            <a:ext cx="10515600" cy="3645725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Като едно от най-новите движения  в психология, позитивната психология се  определя като наука за позитивните аспекти на човешкия живот (Стаматов, </a:t>
            </a:r>
            <a:r>
              <a:rPr lang="bg-B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Сарийска</a:t>
            </a:r>
            <a: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2022). Ето няколко определения, които разкриват същността на позитивната психология:</a:t>
            </a:r>
            <a:b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-научни изследвания на човешките силни страни и добродетели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(Sheldon &amp; King, 2001)</a:t>
            </a:r>
            <a: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  <a:b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-научни изследвания на </a:t>
            </a:r>
            <a:r>
              <a:rPr lang="bg-B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усл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lang="bg-B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вията</a:t>
            </a:r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процесите, които допринасят за благоденствието или оптималното функциониране на човека, групите и институциите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(Gable &amp;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Haidt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2005);</a:t>
            </a:r>
            <a: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-наука и практика за подобряване на благосъстоянието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(Lomas,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Hefferon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&amp;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Ivtzan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2014a</a:t>
            </a:r>
            <a: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</a:t>
            </a:r>
            <a:b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81457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2138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/>
              <a:t> </a:t>
            </a:r>
            <a: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Позитивно образование: концепции и модели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8150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bg-BG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Концепциите на позитивната психология както и различните научни изследвания в нейното поле се прилагат в различни области. Образованието е област, в която позитивната психология започва бързо да </a:t>
            </a:r>
            <a:r>
              <a:rPr lang="bg-BG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навлиза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  <a:endPara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bg-BG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Позитивното образование се разкрива като разработена парадигма, която се очертава като приложна позитивна </a:t>
            </a:r>
            <a:r>
              <a:rPr lang="bg-BG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психология </a:t>
            </a:r>
            <a:r>
              <a:rPr lang="bg-BG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образователен </a:t>
            </a:r>
            <a:r>
              <a:rPr lang="bg-BG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контекст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pPr>
              <a:lnSpc>
                <a:spcPct val="150000"/>
              </a:lnSpc>
            </a:pPr>
            <a:endPara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bg-BG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441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2514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bg-BG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Модел на позитивно образование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53780"/>
            <a:ext cx="1051560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bg-BG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благоденствие</a:t>
            </a:r>
            <a:endParaRPr lang="bg-BG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bg-BG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области, съставящи </a:t>
            </a:r>
            <a:r>
              <a:rPr lang="bg-BG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благоденствието</a:t>
            </a:r>
            <a:r>
              <a:rPr lang="bg-BG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bg-BG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позитивни психологически </a:t>
            </a:r>
            <a:r>
              <a:rPr lang="bg-BG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интервенции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bg-BG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осигуряващи </a:t>
            </a:r>
            <a:r>
              <a:rPr lang="bg-BG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оптималното </a:t>
            </a:r>
            <a:r>
              <a:rPr lang="bg-BG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функциониране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bg-BG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</a:t>
            </a:r>
            <a:r>
              <a:rPr lang="bg-BG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съставящите благоденствието области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793623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326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Потребност от прилагане на </a:t>
            </a:r>
            <a: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bg-BG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позитивно образование в  училище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48828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bg-BG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Училището е един от най-релевантните контексти с изключително </a:t>
            </a:r>
            <a:r>
              <a:rPr lang="bg-BG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значние</a:t>
            </a:r>
            <a:r>
              <a:rPr lang="bg-BG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за образованието и социализацията, в което чрез различни по обхват ППИ може да се постигне оптимално функциониране и повишаване качеството на живота (</a:t>
            </a:r>
            <a:r>
              <a:rPr lang="bg-BG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Снайдер</a:t>
            </a:r>
            <a:r>
              <a:rPr lang="bg-BG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и </a:t>
            </a:r>
            <a:r>
              <a:rPr lang="bg-BG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Лопез</a:t>
            </a:r>
            <a:r>
              <a:rPr lang="bg-BG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2009). </a:t>
            </a:r>
            <a:endParaRPr lang="en-US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bg-BG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bg-BG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Изграждането на </a:t>
            </a:r>
            <a:r>
              <a:rPr lang="bg-BG" sz="1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позитвно</a:t>
            </a:r>
            <a:r>
              <a:rPr lang="bg-BG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bg-BG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училище е свързано с две основни причини: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bg-BG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bg-BG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причини свързани с благоденствието и психичното здраве;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bg-BG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bg-BG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причини свързани с процеса на ученето и отношението към ученето.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988777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bg-BG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Какво може да направи училището, 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</a:t>
            </a:r>
            <a:r>
              <a:rPr lang="bg-BG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 научи </a:t>
            </a:r>
            <a:r>
              <a:rPr lang="bg-BG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децата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g-BG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 </a:t>
            </a:r>
            <a:r>
              <a:rPr lang="bg-BG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 чувстват добре и  да функционират добре? </a:t>
            </a:r>
            <a:endParaRPr lang="bg-BG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53137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bg-BG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Полагане на  благоденствието като визия на училището </a:t>
            </a:r>
            <a:endParaRPr lang="en-US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bg-BG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Използване  на  модел на благоденствието, извлечен от изследванията на позитивната психология. </a:t>
            </a:r>
            <a:endParaRPr lang="en-US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bg-BG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Използване на </a:t>
            </a:r>
            <a:r>
              <a:rPr lang="bg-BG" sz="1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общоучилищен</a:t>
            </a:r>
            <a:r>
              <a:rPr lang="bg-BG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подход</a:t>
            </a:r>
            <a:endParaRPr lang="en-US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bg-BG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Използване на стратегически рамки </a:t>
            </a:r>
            <a:endParaRPr lang="en-US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bg-BG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Изграждане на позитивни отношения, които оформят училищната </a:t>
            </a:r>
            <a:r>
              <a:rPr lang="bg-BG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атмосфера</a:t>
            </a:r>
            <a:endParaRPr lang="en-US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bg-BG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Използване  потенциала на силните </a:t>
            </a:r>
            <a:r>
              <a:rPr lang="bg-BG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страни</a:t>
            </a:r>
            <a:endParaRPr lang="en-US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bg-BG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Използване на подкрепата от по-големите образователни </a:t>
            </a:r>
            <a:r>
              <a:rPr lang="bg-BG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институции</a:t>
            </a:r>
            <a:endParaRPr lang="en-US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bg-BG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Изграждане на  позитивна училищна култура</a:t>
            </a:r>
            <a:endParaRPr lang="bg-BG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040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5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Благодаря за вниманието!</a:t>
            </a:r>
            <a:endParaRPr lang="bg-BG" sz="5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278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1515</TotalTime>
  <Words>409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Verdana</vt:lpstr>
      <vt:lpstr>Office Theme</vt:lpstr>
      <vt:lpstr>ИНОВАТИВНАТА ОБРАЗОВАТЕЛНА СРЕДА ПРЕЗ ПРИЗМАТА НА ЕМОЦИОНАЛНАТА ИНТЕЛИГЕНТНОСТ И ИЗКУСТВЕНИЯ ИНТЕЛЕКТ </vt:lpstr>
      <vt:lpstr>Позитивната психология: подходи, концепции и  позитивни психологични интервенции </vt:lpstr>
      <vt:lpstr>  Позитивно образование: концепции и модели </vt:lpstr>
      <vt:lpstr>Модел на позитивно образование </vt:lpstr>
      <vt:lpstr>Потребност от прилагане на  позитивно образование в  училище </vt:lpstr>
      <vt:lpstr>Какво може да направи училището,   за да научи децата да се чувстват добре и  да функционират добре?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ИНОВАТИВНАТА ОБРАЗОВАТЕЛНА СРЕДА ПРЕЗ ПРИЗМАТА НА ЕМОЦИОНАЛНАТА ИНТЕЛИГЕНТНОСТ И ИЗКУСТВЕНИЯ ИНТЕЛЕКТ</dc:title>
  <dc:creator>user</dc:creator>
  <cp:lastModifiedBy>user</cp:lastModifiedBy>
  <cp:revision>14</cp:revision>
  <dcterms:created xsi:type="dcterms:W3CDTF">2023-08-09T07:59:53Z</dcterms:created>
  <dcterms:modified xsi:type="dcterms:W3CDTF">2023-08-22T08:35:47Z</dcterms:modified>
</cp:coreProperties>
</file>