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Black"/>
      <p:bold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Proxima Nova"/>
      <p:regular r:id="rId24"/>
      <p:bold r:id="rId25"/>
      <p:italic r:id="rId26"/>
      <p:boldItalic r:id="rId27"/>
    </p:embeddedFont>
    <p:embeddedFont>
      <p:font typeface="Roboto Medium"/>
      <p:regular r:id="rId28"/>
      <p:bold r:id="rId29"/>
      <p:italic r:id="rId30"/>
      <p:boldItalic r:id="rId31"/>
    </p:embeddedFont>
    <p:embeddedFont>
      <p:font typeface="PT Sans Narrow"/>
      <p:regular r:id="rId32"/>
      <p:bold r:id="rId33"/>
    </p:embeddedFont>
    <p:embeddedFont>
      <p:font typeface="Open Sans SemiBold"/>
      <p:regular r:id="rId34"/>
      <p:bold r:id="rId35"/>
      <p:italic r:id="rId36"/>
      <p:boldItalic r:id="rId37"/>
    </p:embeddedFont>
    <p:embeddedFont>
      <p:font typeface="Open Sans ExtraBold"/>
      <p:bold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font" Target="fonts/Roboto-regular.fntdata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43" Type="http://schemas.openxmlformats.org/officeDocument/2006/relationships/font" Target="fonts/OpenSans-boldItalic.fntdata"/><Relationship Id="rId24" Type="http://schemas.openxmlformats.org/officeDocument/2006/relationships/font" Target="fonts/ProximaNova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8" Type="http://schemas.openxmlformats.org/officeDocument/2006/relationships/font" Target="fonts/RobotoMedium-regular.fntdata"/><Relationship Id="rId27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boldItalic.fntdata"/><Relationship Id="rId30" Type="http://schemas.openxmlformats.org/officeDocument/2006/relationships/font" Target="fonts/RobotoMedium-italic.fntdata"/><Relationship Id="rId11" Type="http://schemas.openxmlformats.org/officeDocument/2006/relationships/slide" Target="slides/slide6.xml"/><Relationship Id="rId33" Type="http://schemas.openxmlformats.org/officeDocument/2006/relationships/font" Target="fonts/PTSansNarrow-bold.fntdata"/><Relationship Id="rId10" Type="http://schemas.openxmlformats.org/officeDocument/2006/relationships/slide" Target="slides/slide5.xml"/><Relationship Id="rId32" Type="http://schemas.openxmlformats.org/officeDocument/2006/relationships/font" Target="fonts/PTSansNarrow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SemiBold-bold.fntdata"/><Relationship Id="rId12" Type="http://schemas.openxmlformats.org/officeDocument/2006/relationships/slide" Target="slides/slide7.xml"/><Relationship Id="rId34" Type="http://schemas.openxmlformats.org/officeDocument/2006/relationships/font" Target="fonts/OpenSansSemiBold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SemiBold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SemiBold-italic.fntdata"/><Relationship Id="rId17" Type="http://schemas.openxmlformats.org/officeDocument/2006/relationships/slide" Target="slides/slide12.xml"/><Relationship Id="rId39" Type="http://schemas.openxmlformats.org/officeDocument/2006/relationships/font" Target="fonts/OpenSansExtraBold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ExtraBold-bold.fntdata"/><Relationship Id="rId19" Type="http://schemas.openxmlformats.org/officeDocument/2006/relationships/font" Target="fonts/RobotoBlack-boldItalic.fntdata"/><Relationship Id="rId18" Type="http://schemas.openxmlformats.org/officeDocument/2006/relationships/font" Target="fonts/Roboto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8171b7cc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8171b7cc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8171b7cc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78171b7cc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8171b7cca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78171b7cca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8171b7cc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78171b7cc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dd19e1346_0_1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6dd19e1346_0_1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6613262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6613262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dd19e1346_0_1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dd19e1346_0_1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dd19e13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dd19e13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dd19e1346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dd19e1346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8171b7cc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78171b7cc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66132626e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766132626e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UgPjxzgV3A8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4.jpg"/><Relationship Id="rId8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762825" y="1412800"/>
            <a:ext cx="7914000" cy="16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2488">
                <a:solidFill>
                  <a:srgbClr val="023465"/>
                </a:solidFill>
                <a:highlight>
                  <a:srgbClr val="F2F2F2"/>
                </a:highlight>
                <a:latin typeface="Roboto"/>
                <a:ea typeface="Roboto"/>
                <a:cs typeface="Roboto"/>
                <a:sym typeface="Roboto"/>
              </a:rPr>
              <a:t>Ефективни педагогически технологии и практики за модернизиране и трансформация на детската градина</a:t>
            </a:r>
            <a:endParaRPr sz="5955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387425" y="4270300"/>
            <a:ext cx="6120300" cy="7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800">
                <a:solidFill>
                  <a:srgbClr val="1C4587"/>
                </a:solidFill>
              </a:rPr>
              <a:t>Параскева Жекова Люцканова</a:t>
            </a:r>
            <a:endParaRPr b="1" sz="18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/>
              <a:t>Директор на ДГ № 38 “Маргаритка”, гр.Варна, България</a:t>
            </a:r>
            <a:endParaRPr sz="180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25" y="165150"/>
            <a:ext cx="19812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2474700" y="3404450"/>
            <a:ext cx="635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997250" y="82875"/>
            <a:ext cx="48351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000">
                <a:solidFill>
                  <a:srgbClr val="1C458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ИНОВАТИВНА ОБРАЗОВАТЕЛНА СРЕДА ПРЕЗ ПРИЗМАТА НА ЕМОЦИОНАЛНА ИНТЕЛИГЕНТНОСТ И ИЗКУСТВЕНИЯ ИНТЕЛЕКТ ПОСОКИ И ПРЕДИЗВИКАТЕЛСТВА, 31 АВГУСТ - 01 СЕПТЕМВРИ 2023, ОБЩИНА ВАРНА</a:t>
            </a:r>
            <a:endParaRPr b="1" sz="1000">
              <a:solidFill>
                <a:srgbClr val="1C458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976325" y="407300"/>
            <a:ext cx="105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5775" y="0"/>
            <a:ext cx="767631" cy="8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286350" y="54255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bg" sz="2944">
                <a:solidFill>
                  <a:srgbClr val="45818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 </a:t>
            </a:r>
            <a:endParaRPr b="0" sz="2944">
              <a:solidFill>
                <a:srgbClr val="45818E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bg" sz="2944">
                <a:solidFill>
                  <a:srgbClr val="45818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    </a:t>
            </a:r>
            <a:r>
              <a:rPr b="0" lang="bg" sz="2944">
                <a:solidFill>
                  <a:srgbClr val="45818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ДГ 38 “Маргаритка”, гр. Варна</a:t>
            </a:r>
            <a:endParaRPr b="0" sz="2944">
              <a:solidFill>
                <a:srgbClr val="45818E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3263850" y="1672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https://youtu.be/UgPjxzgV3A8</a:t>
            </a:r>
            <a:r>
              <a:rPr lang="bg"/>
              <a:t> </a:t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124" y="425850"/>
            <a:ext cx="1349450" cy="1323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1897075" y="3716350"/>
            <a:ext cx="560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924775" y="341675"/>
            <a:ext cx="6631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3100"/>
              <a:t> </a:t>
            </a:r>
            <a:r>
              <a:rPr lang="bg" sz="3100"/>
              <a:t>ИЗКУСТВЕНИЯТ   ИНТЕЛЕКТ</a:t>
            </a:r>
            <a:endParaRPr sz="3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bg"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модел на човешкия интелект</a:t>
            </a:r>
            <a:endParaRPr sz="3100"/>
          </a:p>
        </p:txBody>
      </p:sp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311700" y="2335700"/>
            <a:ext cx="2808000" cy="11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t/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5173750" y="1596750"/>
            <a:ext cx="339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4231525" y="2695450"/>
            <a:ext cx="441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4231525" y="1460625"/>
            <a:ext cx="4335300" cy="3004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ПРЕДИЗВИКАТЕЛСТВА: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SemiBold"/>
              <a:buChar char="●"/>
            </a:pPr>
            <a:r>
              <a:rPr lang="bg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адекватна образователна програма за работа с новите технологии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SemiBold"/>
              <a:buChar char="●"/>
            </a:pPr>
            <a:r>
              <a:rPr lang="bg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децата да развият критично мислене и способност за решаване на проблеми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SemiBold"/>
              <a:buChar char="●"/>
            </a:pPr>
            <a:r>
              <a:rPr lang="bg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децата да притежават умения за сътрудничество и комуникация с ИИ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SemiBold"/>
              <a:buChar char="●"/>
            </a:pPr>
            <a:r>
              <a:rPr lang="bg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подсилване на уменията за използване и управление на ИИ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311700" y="1455150"/>
            <a:ext cx="3481500" cy="2233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СЛЕДОВАТЕЛНО: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●"/>
            </a:pPr>
            <a:r>
              <a:rPr lang="bg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ИИ е изключително мощен и достъпен инструмент</a:t>
            </a:r>
            <a:endParaRPr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●"/>
            </a:pPr>
            <a:r>
              <a:rPr lang="bg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ИИ  не разбира нито дума от това, което говори</a:t>
            </a:r>
            <a:endParaRPr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025" y="3688350"/>
            <a:ext cx="1786849" cy="142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БЛАГОДАРИМ ЗА ВНИМАНИЕТО!</a:t>
            </a: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050" y="1244525"/>
            <a:ext cx="2336080" cy="30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50600" y="4547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2140">
                <a:latin typeface="Open Sans"/>
                <a:ea typeface="Open Sans"/>
                <a:cs typeface="Open Sans"/>
                <a:sym typeface="Open Sans"/>
              </a:rPr>
              <a:t>ТРАНСФОРМАЦИЯ НА ПРЕДУЧИЛИЩНОТО ОБРАЗОВАНИЕ</a:t>
            </a:r>
            <a:endParaRPr sz="214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11700" y="1266175"/>
            <a:ext cx="3697800" cy="18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4832400" y="1266175"/>
            <a:ext cx="3999900" cy="18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4832400" y="1266175"/>
            <a:ext cx="3999900" cy="2168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u="sng">
                <a:latin typeface="Open Sans"/>
                <a:ea typeface="Open Sans"/>
                <a:cs typeface="Open Sans"/>
                <a:sym typeface="Open Sans"/>
              </a:rPr>
              <a:t>КЛЮЧОВА ЗАДАЧА:</a:t>
            </a:r>
            <a:endParaRPr b="1" u="sng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>
                <a:latin typeface="Open Sans"/>
                <a:ea typeface="Open Sans"/>
                <a:cs typeface="Open Sans"/>
                <a:sym typeface="Open Sans"/>
              </a:rPr>
              <a:t>качеството и достъпност на образованието, включително чрез организиране на модерно дигитално образователно пространство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311700" y="1266175"/>
            <a:ext cx="3935100" cy="2217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u="sng">
                <a:latin typeface="Open Sans"/>
                <a:ea typeface="Open Sans"/>
                <a:cs typeface="Open Sans"/>
                <a:sym typeface="Open Sans"/>
              </a:rPr>
              <a:t>ОСНОВНА ЦЕЛ</a:t>
            </a:r>
            <a:endParaRPr b="1" u="sng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>
                <a:latin typeface="Open Sans"/>
                <a:ea typeface="Open Sans"/>
                <a:cs typeface="Open Sans"/>
                <a:sym typeface="Open Sans"/>
              </a:rPr>
              <a:t>да трансформира образователни програми и технологии за тяхното прилагане, насочени към учители от нов тип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425" y="3266200"/>
            <a:ext cx="2857500" cy="18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283050" y="29102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Стратегическа рамка за развитие на образованието, обучението и ученето в Република България (2021-2030) </a:t>
            </a:r>
            <a:endParaRPr sz="11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 flipH="1" rot="10800000">
            <a:off x="759475" y="2792850"/>
            <a:ext cx="2100000" cy="3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4572000" y="50700"/>
            <a:ext cx="4617300" cy="45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 SemiBold"/>
              <a:buChar char="●"/>
            </a:pPr>
            <a:r>
              <a:rPr lang="bg" sz="170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базова функционална грамотност </a:t>
            </a:r>
            <a:endParaRPr sz="170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 SemiBold"/>
              <a:buChar char="●"/>
            </a:pPr>
            <a:r>
              <a:rPr lang="bg" sz="170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трансверсални умения </a:t>
            </a:r>
            <a:endParaRPr sz="170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 SemiBold"/>
              <a:buChar char="●"/>
            </a:pPr>
            <a:r>
              <a:rPr lang="bg" sz="170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високо ниво на математическа грамотност и решаване на проблеми</a:t>
            </a:r>
            <a:endParaRPr sz="170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 SemiBold"/>
              <a:buChar char="●"/>
            </a:pPr>
            <a:r>
              <a:rPr lang="bg" sz="170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човешки умения </a:t>
            </a:r>
            <a:endParaRPr sz="170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 SemiBold"/>
              <a:buChar char="●"/>
            </a:pPr>
            <a:r>
              <a:rPr lang="bg" sz="170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дигитални умения и познаване на изкуствения интелект</a:t>
            </a:r>
            <a:endParaRPr sz="170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195550" y="2750625"/>
            <a:ext cx="3646200" cy="1675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900">
                <a:solidFill>
                  <a:srgbClr val="CC412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Какви са уменията, които ще са необходими за бъдещето?</a:t>
            </a:r>
            <a:endParaRPr sz="1900">
              <a:solidFill>
                <a:srgbClr val="CC412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0" y="1392550"/>
            <a:ext cx="4512600" cy="3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50"/>
              <a:buFont typeface="Roboto Medium"/>
              <a:buChar char="●"/>
            </a:pPr>
            <a:r>
              <a:rPr lang="bg" sz="1450">
                <a:solidFill>
                  <a:srgbClr val="222222"/>
                </a:solidFill>
                <a:latin typeface="Roboto Medium"/>
                <a:ea typeface="Roboto Medium"/>
                <a:cs typeface="Roboto Medium"/>
                <a:sym typeface="Roboto Medium"/>
              </a:rPr>
              <a:t>общуване на роден и на чужд език </a:t>
            </a:r>
            <a:endParaRPr sz="1450">
              <a:solidFill>
                <a:srgbClr val="22222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50"/>
              <a:buFont typeface="Roboto Medium"/>
              <a:buChar char="●"/>
            </a:pPr>
            <a:r>
              <a:rPr lang="bg" sz="1450">
                <a:solidFill>
                  <a:srgbClr val="222222"/>
                </a:solidFill>
                <a:latin typeface="Roboto Medium"/>
                <a:ea typeface="Roboto Medium"/>
                <a:cs typeface="Roboto Medium"/>
                <a:sym typeface="Roboto Medium"/>
              </a:rPr>
              <a:t>основни умения в областта на математиката </a:t>
            </a:r>
            <a:endParaRPr sz="1450">
              <a:solidFill>
                <a:srgbClr val="22222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50"/>
              <a:buFont typeface="Roboto Medium"/>
              <a:buChar char="●"/>
            </a:pPr>
            <a:r>
              <a:rPr lang="bg" sz="1450">
                <a:solidFill>
                  <a:srgbClr val="222222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природните науки и технологии</a:t>
            </a:r>
            <a:endParaRPr sz="1450">
              <a:solidFill>
                <a:srgbClr val="22222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50"/>
              <a:buFont typeface="Roboto Medium"/>
              <a:buChar char="●"/>
            </a:pPr>
            <a:r>
              <a:rPr lang="bg" sz="1450">
                <a:solidFill>
                  <a:srgbClr val="222222"/>
                </a:solidFill>
                <a:latin typeface="Roboto Medium"/>
                <a:ea typeface="Roboto Medium"/>
                <a:cs typeface="Roboto Medium"/>
                <a:sym typeface="Roboto Medium"/>
              </a:rPr>
              <a:t>дигитални компетентности</a:t>
            </a:r>
            <a:endParaRPr sz="1450">
              <a:solidFill>
                <a:srgbClr val="22222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50"/>
              <a:buFont typeface="Roboto Medium"/>
              <a:buChar char="●"/>
            </a:pPr>
            <a:r>
              <a:rPr lang="bg" sz="1450">
                <a:solidFill>
                  <a:srgbClr val="222222"/>
                </a:solidFill>
                <a:latin typeface="Roboto Medium"/>
                <a:ea typeface="Roboto Medium"/>
                <a:cs typeface="Roboto Medium"/>
                <a:sym typeface="Roboto Medium"/>
              </a:rPr>
              <a:t>умения за учене</a:t>
            </a:r>
            <a:endParaRPr sz="1450">
              <a:solidFill>
                <a:srgbClr val="22222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50"/>
              <a:buFont typeface="Roboto Medium"/>
              <a:buChar char="●"/>
            </a:pPr>
            <a:r>
              <a:rPr lang="bg" sz="1450">
                <a:solidFill>
                  <a:srgbClr val="222222"/>
                </a:solidFill>
                <a:latin typeface="Roboto Medium"/>
                <a:ea typeface="Roboto Medium"/>
                <a:cs typeface="Roboto Medium"/>
                <a:sym typeface="Roboto Medium"/>
              </a:rPr>
              <a:t>граждански компетентности</a:t>
            </a:r>
            <a:endParaRPr sz="1450">
              <a:solidFill>
                <a:srgbClr val="22222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50"/>
              <a:buFont typeface="Roboto Medium"/>
              <a:buChar char="●"/>
            </a:pPr>
            <a:r>
              <a:rPr lang="bg" sz="1450">
                <a:solidFill>
                  <a:srgbClr val="222222"/>
                </a:solidFill>
                <a:latin typeface="Roboto Medium"/>
                <a:ea typeface="Roboto Medium"/>
                <a:cs typeface="Roboto Medium"/>
                <a:sym typeface="Roboto Medium"/>
              </a:rPr>
              <a:t>инициативност, предприемачество и културна осъзнатост </a:t>
            </a:r>
            <a:endParaRPr sz="1450">
              <a:solidFill>
                <a:srgbClr val="22222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50"/>
              <a:buFont typeface="Roboto Medium"/>
              <a:buChar char="●"/>
            </a:pPr>
            <a:r>
              <a:rPr lang="bg" sz="1450">
                <a:solidFill>
                  <a:srgbClr val="222222"/>
                </a:solidFill>
                <a:latin typeface="Roboto Medium"/>
                <a:ea typeface="Roboto Medium"/>
                <a:cs typeface="Roboto Medium"/>
                <a:sym typeface="Roboto Medium"/>
              </a:rPr>
              <a:t>творчество и културни компетентности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6"/>
          <p:cNvSpPr txBox="1"/>
          <p:nvPr>
            <p:ph idx="2" type="body"/>
          </p:nvPr>
        </p:nvSpPr>
        <p:spPr>
          <a:xfrm>
            <a:off x="4269500" y="264675"/>
            <a:ext cx="4783800" cy="41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bg" sz="165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знания и умения в областите:</a:t>
            </a:r>
            <a:endParaRPr b="1" sz="165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749300" rtl="0" algn="l">
              <a:spcBef>
                <a:spcPts val="2300"/>
              </a:spcBef>
              <a:spcAft>
                <a:spcPts val="0"/>
              </a:spcAft>
              <a:buClr>
                <a:srgbClr val="F2F2F2"/>
              </a:buClr>
              <a:buSzPts val="1650"/>
              <a:buFont typeface="Arial"/>
              <a:buChar char="■"/>
            </a:pPr>
            <a:r>
              <a:rPr b="1" lang="bg" sz="165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Грамотност, свързана с информация и данни</a:t>
            </a:r>
            <a:endParaRPr b="1" sz="165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74930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50"/>
              <a:buFont typeface="Arial"/>
              <a:buChar char="■"/>
            </a:pPr>
            <a:r>
              <a:rPr b="1" lang="bg" sz="165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Комуникация и колаборации</a:t>
            </a:r>
            <a:endParaRPr b="1" sz="165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74930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50"/>
              <a:buFont typeface="Arial"/>
              <a:buChar char="■"/>
            </a:pPr>
            <a:r>
              <a:rPr b="1" lang="bg" sz="165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Създаване на дигитално съдържание;</a:t>
            </a:r>
            <a:endParaRPr b="1" sz="165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74930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50"/>
              <a:buFont typeface="Arial"/>
              <a:buChar char="■"/>
            </a:pPr>
            <a:r>
              <a:rPr b="1" lang="bg" sz="165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Сигурност</a:t>
            </a:r>
            <a:endParaRPr b="1" sz="165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74930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50"/>
              <a:buFont typeface="Arial"/>
              <a:buChar char="■"/>
            </a:pPr>
            <a:r>
              <a:rPr b="1" lang="bg" sz="165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Решаване на проблеми</a:t>
            </a:r>
            <a:endParaRPr b="1" sz="2300">
              <a:solidFill>
                <a:srgbClr val="F2F2F2"/>
              </a:solidFill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409450" y="177175"/>
            <a:ext cx="3267000" cy="1144200"/>
          </a:xfrm>
          <a:prstGeom prst="wave">
            <a:avLst>
              <a:gd fmla="val 12500" name="adj1"/>
              <a:gd fmla="val -1787" name="adj2"/>
            </a:avLst>
          </a:prstGeom>
          <a:solidFill>
            <a:srgbClr val="F2F2F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222222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lnSpc>
                <a:spcPct val="150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rPr lang="bg" sz="1450">
                <a:solidFill>
                  <a:srgbClr val="222222"/>
                </a:solidFill>
                <a:latin typeface="Roboto Black"/>
                <a:ea typeface="Roboto Black"/>
                <a:cs typeface="Roboto Black"/>
                <a:sym typeface="Roboto Black"/>
              </a:rPr>
              <a:t>КЛЮЧОВИ КОМПЕТЕНТНОСТИ:</a:t>
            </a:r>
            <a:endParaRPr>
              <a:highlight>
                <a:srgbClr val="F2F2F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5224500" y="352200"/>
            <a:ext cx="3267000" cy="5736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>
                <a:latin typeface="Roboto"/>
                <a:ea typeface="Roboto"/>
                <a:cs typeface="Roboto"/>
                <a:sym typeface="Roboto"/>
              </a:rPr>
              <a:t>ДИГИТАЛНА КОМПЕТЕНТНОСТ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00" y="152400"/>
            <a:ext cx="2225793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3802800" y="152400"/>
            <a:ext cx="43839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30200" rtl="0" algn="l">
              <a:lnSpc>
                <a:spcPct val="12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bg" sz="1750">
                <a:solidFill>
                  <a:srgbClr val="095376"/>
                </a:solidFill>
                <a:highlight>
                  <a:srgbClr val="FFFFFF"/>
                </a:highlight>
              </a:rPr>
              <a:t>ДИГИТАЛНАТА КОМПЕТЕНТНОСТ -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2836000" y="4249425"/>
            <a:ext cx="454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6082888" y="1753875"/>
            <a:ext cx="14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684300" y="1717450"/>
            <a:ext cx="100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5446025" y="3152425"/>
            <a:ext cx="130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2986913" y="699225"/>
            <a:ext cx="1974300" cy="5712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Open Sans"/>
                <a:ea typeface="Open Sans"/>
                <a:cs typeface="Open Sans"/>
                <a:sym typeface="Open Sans"/>
              </a:rPr>
              <a:t> технология</a:t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4920300" y="982325"/>
            <a:ext cx="2148900" cy="4539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rPr lang="bg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грамотност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7122675" y="1270425"/>
            <a:ext cx="2225700" cy="4539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rPr lang="bg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компетентност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-1734450" y="3016700"/>
            <a:ext cx="352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None/>
            </a:pPr>
            <a:r>
              <a:t/>
            </a:r>
            <a:endParaRPr i="1"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138825" y="3016700"/>
            <a:ext cx="3012000" cy="18177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None/>
            </a:pPr>
            <a:r>
              <a:rPr b="1" lang="bg" sz="135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Т</a:t>
            </a:r>
            <a:r>
              <a:rPr b="1" lang="bg" sz="135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рансформационни модели на взаимодействие според ДОС-</a:t>
            </a:r>
            <a:r>
              <a:rPr lang="bg" sz="135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 интерактивни методи и подходи, в които се използват дигиталната технология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097450" y="3414950"/>
            <a:ext cx="306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5793475" y="3301650"/>
            <a:ext cx="316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3644575" y="2366325"/>
            <a:ext cx="2148900" cy="1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3066000" y="2117650"/>
            <a:ext cx="3012000" cy="1081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00">
                <a:latin typeface="Open Sans"/>
                <a:ea typeface="Open Sans"/>
                <a:cs typeface="Open Sans"/>
                <a:sym typeface="Open Sans"/>
              </a:rPr>
              <a:t>Практически обучения</a:t>
            </a:r>
            <a:r>
              <a:rPr lang="bg" sz="1300">
                <a:latin typeface="Open Sans"/>
                <a:ea typeface="Open Sans"/>
                <a:cs typeface="Open Sans"/>
                <a:sym typeface="Open Sans"/>
              </a:rPr>
              <a:t> на учителите за работа в платформи и разнообразни трансформиращи инструменти.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4760675" y="3447825"/>
            <a:ext cx="3825900" cy="14835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>
                <a:latin typeface="Open Sans"/>
                <a:ea typeface="Open Sans"/>
                <a:cs typeface="Open Sans"/>
                <a:sym typeface="Open Sans"/>
              </a:rPr>
              <a:t>ПРЕДИЗВИКАТЕЛСТВО: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>
                <a:latin typeface="Open Sans"/>
                <a:ea typeface="Open Sans"/>
                <a:cs typeface="Open Sans"/>
                <a:sym typeface="Open Sans"/>
              </a:rPr>
              <a:t>формиране на професионални умения</a:t>
            </a:r>
            <a:r>
              <a:rPr lang="bg">
                <a:latin typeface="Open Sans"/>
                <a:ea typeface="Open Sans"/>
                <a:cs typeface="Open Sans"/>
                <a:sym typeface="Open Sans"/>
              </a:rPr>
              <a:t> на бъдещето: управление на времето, устойчивост на стрес, ефективност, социална отговорност, работа в екип, дигитална грамотност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116125" y="445025"/>
            <a:ext cx="3897900" cy="27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ДИГИТАЛИЗАЦИЯТА 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 ключов елемент на модерното образование</a:t>
            </a:r>
            <a:endParaRPr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4214375" y="2571750"/>
            <a:ext cx="4650900" cy="24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855"/>
          </a:p>
        </p:txBody>
      </p:sp>
      <p:sp>
        <p:nvSpPr>
          <p:cNvPr id="125" name="Google Shape;125;p18"/>
          <p:cNvSpPr txBox="1"/>
          <p:nvPr/>
        </p:nvSpPr>
        <p:spPr>
          <a:xfrm>
            <a:off x="4415375" y="865625"/>
            <a:ext cx="44499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b="1" lang="bg" sz="1500">
                <a:latin typeface="Open Sans"/>
                <a:ea typeface="Open Sans"/>
                <a:cs typeface="Open Sans"/>
                <a:sym typeface="Open Sans"/>
              </a:rPr>
              <a:t>оптимизация на процеса на обучение</a:t>
            </a:r>
            <a:endParaRPr b="1"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b="1" lang="bg" sz="1500">
                <a:latin typeface="Open Sans"/>
                <a:ea typeface="Open Sans"/>
                <a:cs typeface="Open Sans"/>
                <a:sym typeface="Open Sans"/>
              </a:rPr>
              <a:t>повишава се ефективността</a:t>
            </a:r>
            <a:endParaRPr b="1"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b="1" lang="bg" sz="1500">
                <a:latin typeface="Open Sans"/>
                <a:ea typeface="Open Sans"/>
                <a:cs typeface="Open Sans"/>
                <a:sym typeface="Open Sans"/>
              </a:rPr>
              <a:t>подпомага се иновацията</a:t>
            </a:r>
            <a:endParaRPr b="1"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4214375" y="2425450"/>
            <a:ext cx="4650900" cy="2175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890000" lvl="0" marL="2159999" marR="502272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1" lang="bg" sz="1592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ПОДПОМАГА </a:t>
            </a:r>
            <a:r>
              <a:rPr b="1" lang="bg" sz="1592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РАЗВИТИЕТО НА: </a:t>
            </a:r>
            <a:endParaRPr b="1" sz="1592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9723" lvl="0" marL="457200" marR="142271" rtl="0" algn="l"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ts val="1593"/>
              <a:buFont typeface="Open Sans"/>
              <a:buChar char="●"/>
            </a:pPr>
            <a:r>
              <a:rPr b="1" lang="bg" sz="1592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критично мислене</a:t>
            </a:r>
            <a:endParaRPr b="1" sz="1592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9723" lvl="0" marL="457200" marR="1144371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593"/>
              <a:buFont typeface="Open Sans"/>
              <a:buChar char="●"/>
            </a:pPr>
            <a:r>
              <a:rPr b="1" lang="bg" sz="1592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креативността</a:t>
            </a:r>
            <a:endParaRPr b="1" sz="1592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9723" lvl="0" marL="457200" marR="1144371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593"/>
              <a:buFont typeface="Open Sans"/>
              <a:buChar char="●"/>
            </a:pPr>
            <a:r>
              <a:rPr b="1" lang="bg" sz="1592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комуникация</a:t>
            </a:r>
            <a:endParaRPr b="1" sz="1592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9723" lvl="0" marL="457200" marR="1144371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593"/>
              <a:buFont typeface="Open Sans"/>
              <a:buChar char="●"/>
            </a:pPr>
            <a:r>
              <a:rPr b="1" lang="bg" sz="1592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коопериране</a:t>
            </a:r>
            <a:endParaRPr b="1" sz="1592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50" y="3533647"/>
            <a:ext cx="1932650" cy="13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62725" y="342450"/>
            <a:ext cx="4045200" cy="222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ТРАНСФОРМАЦИЯ НА ПОДХОДИТЕ</a:t>
            </a:r>
            <a:endParaRPr/>
          </a:p>
        </p:txBody>
      </p:sp>
      <p:sp>
        <p:nvSpPr>
          <p:cNvPr id="133" name="Google Shape;133;p19"/>
          <p:cNvSpPr txBox="1"/>
          <p:nvPr>
            <p:ph idx="1" type="subTitle"/>
          </p:nvPr>
        </p:nvSpPr>
        <p:spPr>
          <a:xfrm>
            <a:off x="523363" y="3286675"/>
            <a:ext cx="2069100" cy="6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“учене чрез игра”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bg"/>
              <a:t>“учене чрез преживяване”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bg"/>
              <a:t>“учене чрез експериментиране”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bg"/>
              <a:t>“учене чрез откривателство”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bg"/>
              <a:t>STEAM</a:t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75" y="3243438"/>
            <a:ext cx="312420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311700" y="138800"/>
            <a:ext cx="8520600" cy="1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ДИГИТАЛИЗАЦИЯТА 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в проектно - базираното обучение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311700" y="1650550"/>
            <a:ext cx="36564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/>
              <a:t>Възможности за децата: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bg"/>
              <a:t>усвояват практически умения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/>
              <a:t>мотивация за учебна дейност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/>
              <a:t>усвояват знания в собствена изследователска дейност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/>
              <a:t>затвърдяват знанията и прилагат уменията в променена обстановка</a:t>
            </a:r>
            <a:endParaRPr/>
          </a:p>
        </p:txBody>
      </p:sp>
      <p:sp>
        <p:nvSpPr>
          <p:cNvPr id="142" name="Google Shape;142;p20"/>
          <p:cNvSpPr txBox="1"/>
          <p:nvPr>
            <p:ph idx="2" type="body"/>
          </p:nvPr>
        </p:nvSpPr>
        <p:spPr>
          <a:xfrm>
            <a:off x="4433775" y="1550850"/>
            <a:ext cx="3999900" cy="20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/>
              <a:t>Възможности за учителите: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bg"/>
              <a:t>колаборация в екипа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/>
              <a:t>атрактивно онагледяване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/>
              <a:t>за индивидуална и диференцирана работа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/>
              <a:t>разнообразие и обединяване на педагогически подходи</a:t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775" y="3991000"/>
            <a:ext cx="2361525" cy="142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Ivo_J\Desktop\сапун\FB_IMG_1684480709680.jpg" id="148" name="Google Shape;148;p21"/>
          <p:cNvPicPr preferRelativeResize="0"/>
          <p:nvPr/>
        </p:nvPicPr>
        <p:blipFill rotWithShape="1">
          <a:blip r:embed="rId3">
            <a:alphaModFix/>
          </a:blip>
          <a:srcRect b="50340" l="19568" r="23347" t="0"/>
          <a:stretch/>
        </p:blipFill>
        <p:spPr>
          <a:xfrm>
            <a:off x="3439525" y="1185850"/>
            <a:ext cx="2350800" cy="15519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C:\Users\Ivo_J\Desktop\FB_IMG_1684480769514.jpg" id="149" name="Google Shape;149;p21"/>
          <p:cNvPicPr preferRelativeResize="0"/>
          <p:nvPr/>
        </p:nvPicPr>
        <p:blipFill rotWithShape="1">
          <a:blip r:embed="rId4">
            <a:alphaModFix/>
          </a:blip>
          <a:srcRect b="11629" l="0" r="0" t="0"/>
          <a:stretch/>
        </p:blipFill>
        <p:spPr>
          <a:xfrm>
            <a:off x="3500575" y="3428950"/>
            <a:ext cx="2228700" cy="17148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C:\Users\Ivo_J\Desktop\IMG_20230522_120117825~2.jpg" id="150" name="Google Shape;15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850" y="1261525"/>
            <a:ext cx="2072749" cy="164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Ivo_J\Desktop\IMG_20230522_102055078~2.jpg" id="151" name="Google Shape;15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3550" y="3603150"/>
            <a:ext cx="2379633" cy="1551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Ivo_J\Desktop\IMG_20230522_120510650_HDR.jpg" id="152" name="Google Shape;15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7067375" y="1292698"/>
            <a:ext cx="1438749" cy="1768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Ivo_J\Desktop\IMG_20230522_115423062.jpg" id="153" name="Google Shape;153;p21"/>
          <p:cNvPicPr preferRelativeResize="0"/>
          <p:nvPr/>
        </p:nvPicPr>
        <p:blipFill rotWithShape="1">
          <a:blip r:embed="rId8">
            <a:alphaModFix/>
          </a:blip>
          <a:srcRect b="11371" l="2597" r="1183" t="0"/>
          <a:stretch/>
        </p:blipFill>
        <p:spPr>
          <a:xfrm>
            <a:off x="0" y="3547650"/>
            <a:ext cx="2526293" cy="148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0" y="0"/>
            <a:ext cx="91440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4400"/>
              <a:buFont typeface="Times New Roman"/>
              <a:buNone/>
            </a:pPr>
            <a:r>
              <a:rPr b="1" i="1" lang="bg" sz="3400">
                <a:solidFill>
                  <a:srgbClr val="0F243E"/>
                </a:solidFill>
                <a:latin typeface="Open Sans"/>
                <a:ea typeface="Open Sans"/>
                <a:cs typeface="Open Sans"/>
                <a:sym typeface="Open Sans"/>
              </a:rPr>
              <a:t>ИНТЕРАКТИВНИ ПОДХОДИ</a:t>
            </a:r>
            <a:endParaRPr b="1" i="1" sz="3200" u="none" cap="none" strike="noStrike">
              <a:solidFill>
                <a:srgbClr val="0F24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6079975" y="803650"/>
            <a:ext cx="3063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" sz="20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bg" u="none" cap="none" strike="noStrike">
                <a:solidFill>
                  <a:srgbClr val="17365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Наблюдение</a:t>
            </a:r>
            <a:r>
              <a:rPr i="0" lang="bg" u="none" cap="none" strike="noStrike">
                <a:solidFill>
                  <a:srgbClr val="17365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с дигитален микроскоп</a:t>
            </a:r>
            <a:endParaRPr i="0" u="none" cap="none" strike="noStrike">
              <a:solidFill>
                <a:srgbClr val="17365D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3190150" y="803654"/>
            <a:ext cx="30003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bg" u="none" cap="none" strike="noStrike">
                <a:solidFill>
                  <a:srgbClr val="17365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На живо от лабораторията</a:t>
            </a:r>
            <a:endParaRPr i="0" u="none" cap="none" strike="noStrike">
              <a:solidFill>
                <a:srgbClr val="17365D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-249531" y="3040856"/>
            <a:ext cx="2857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" sz="20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bg" u="none" cap="none" strike="noStrike">
                <a:solidFill>
                  <a:srgbClr val="17365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Наблюдение</a:t>
            </a:r>
            <a:r>
              <a:rPr i="0" lang="bg" u="none" cap="none" strike="noStrike">
                <a:solidFill>
                  <a:srgbClr val="17365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с лупа</a:t>
            </a:r>
            <a:endParaRPr i="0" u="none" cap="none" strike="noStrike">
              <a:solidFill>
                <a:srgbClr val="17365D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-308550" y="741631"/>
            <a:ext cx="31434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" sz="20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bg" u="none" cap="none" strike="noStrike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Наблюдение</a:t>
            </a:r>
            <a:r>
              <a:rPr b="1" i="0" lang="bg" u="none" cap="none" strike="noStrike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 с бинокъл</a:t>
            </a:r>
            <a:endParaRPr b="1" i="0" u="none" cap="none" strike="noStrike">
              <a:solidFill>
                <a:srgbClr val="1736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2857502" y="2990834"/>
            <a:ext cx="3429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" sz="20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bg" u="none" cap="none" strike="noStrike">
                <a:solidFill>
                  <a:srgbClr val="17365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Филтриране на водата</a:t>
            </a:r>
            <a:endParaRPr i="0" u="none" cap="none" strike="noStrike">
              <a:solidFill>
                <a:srgbClr val="17365D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429388" y="3040843"/>
            <a:ext cx="2714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Работа с интерактивна дъска</a:t>
            </a:r>
            <a:endParaRPr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