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sldIdLst>
    <p:sldId id="256" r:id="rId2"/>
    <p:sldId id="258" r:id="rId3"/>
    <p:sldId id="276" r:id="rId4"/>
    <p:sldId id="277" r:id="rId5"/>
    <p:sldId id="280" r:id="rId6"/>
    <p:sldId id="278" r:id="rId7"/>
    <p:sldId id="279" r:id="rId8"/>
    <p:sldId id="282" r:id="rId9"/>
    <p:sldId id="284" r:id="rId10"/>
    <p:sldId id="259" r:id="rId11"/>
    <p:sldId id="260" r:id="rId12"/>
    <p:sldId id="261" r:id="rId13"/>
    <p:sldId id="262" r:id="rId14"/>
    <p:sldId id="263" r:id="rId15"/>
    <p:sldId id="266" r:id="rId16"/>
    <p:sldId id="264" r:id="rId17"/>
    <p:sldId id="265" r:id="rId18"/>
    <p:sldId id="267" r:id="rId19"/>
    <p:sldId id="269" r:id="rId20"/>
    <p:sldId id="275" r:id="rId21"/>
    <p:sldId id="268" r:id="rId22"/>
    <p:sldId id="270" r:id="rId23"/>
    <p:sldId id="271" r:id="rId24"/>
    <p:sldId id="272" r:id="rId25"/>
    <p:sldId id="286" r:id="rId26"/>
    <p:sldId id="274" r:id="rId27"/>
    <p:sldId id="273" r:id="rId28"/>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6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0D601F89-DE0E-4DE8-9FD2-A46C03B94E5B}" type="datetimeFigureOut">
              <a:rPr lang="bg-BG" smtClean="0"/>
              <a:t>17.6.2024 г.</a:t>
            </a:fld>
            <a:endParaRPr lang="bg-BG"/>
          </a:p>
        </p:txBody>
      </p:sp>
      <p:sp>
        <p:nvSpPr>
          <p:cNvPr id="5" name="Footer Placeholder 4"/>
          <p:cNvSpPr>
            <a:spLocks noGrp="1"/>
          </p:cNvSpPr>
          <p:nvPr>
            <p:ph type="ftr" sz="quarter" idx="11"/>
          </p:nvPr>
        </p:nvSpPr>
        <p:spPr>
          <a:xfrm>
            <a:off x="1371600" y="4323845"/>
            <a:ext cx="6400800" cy="365125"/>
          </a:xfrm>
        </p:spPr>
        <p:txBody>
          <a:bodyPr/>
          <a:lstStyle/>
          <a:p>
            <a:endParaRPr lang="bg-BG"/>
          </a:p>
        </p:txBody>
      </p:sp>
      <p:sp>
        <p:nvSpPr>
          <p:cNvPr id="6" name="Slide Number Placeholder 5"/>
          <p:cNvSpPr>
            <a:spLocks noGrp="1"/>
          </p:cNvSpPr>
          <p:nvPr>
            <p:ph type="sldNum" sz="quarter" idx="12"/>
          </p:nvPr>
        </p:nvSpPr>
        <p:spPr>
          <a:xfrm>
            <a:off x="8077200" y="1430866"/>
            <a:ext cx="2743200" cy="365125"/>
          </a:xfrm>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309548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601F89-DE0E-4DE8-9FD2-A46C03B94E5B}" type="datetimeFigureOut">
              <a:rPr lang="bg-BG" smtClean="0"/>
              <a:t>17.6.2024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86413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D601F89-DE0E-4DE8-9FD2-A46C03B94E5B}" type="datetimeFigureOut">
              <a:rPr lang="bg-BG" smtClean="0"/>
              <a:t>17.6.2024 г.</a:t>
            </a:fld>
            <a:endParaRPr lang="bg-BG"/>
          </a:p>
        </p:txBody>
      </p:sp>
      <p:sp>
        <p:nvSpPr>
          <p:cNvPr id="6" name="Footer Placeholder 5"/>
          <p:cNvSpPr>
            <a:spLocks noGrp="1"/>
          </p:cNvSpPr>
          <p:nvPr>
            <p:ph type="ftr" sz="quarter" idx="11"/>
          </p:nvPr>
        </p:nvSpPr>
        <p:spPr>
          <a:xfrm>
            <a:off x="685800" y="379941"/>
            <a:ext cx="6991492" cy="365125"/>
          </a:xfrm>
        </p:spPr>
        <p:txBody>
          <a:bodyPr/>
          <a:lstStyle/>
          <a:p>
            <a:endParaRPr lang="bg-BG"/>
          </a:p>
        </p:txBody>
      </p:sp>
      <p:sp>
        <p:nvSpPr>
          <p:cNvPr id="7" name="Slide Number Placeholder 6"/>
          <p:cNvSpPr>
            <a:spLocks noGrp="1"/>
          </p:cNvSpPr>
          <p:nvPr>
            <p:ph type="sldNum" sz="quarter" idx="12"/>
          </p:nvPr>
        </p:nvSpPr>
        <p:spPr>
          <a:xfrm>
            <a:off x="10862452" y="381000"/>
            <a:ext cx="643748" cy="365125"/>
          </a:xfrm>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4021488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D601F89-DE0E-4DE8-9FD2-A46C03B94E5B}" type="datetimeFigureOut">
              <a:rPr lang="bg-BG" smtClean="0"/>
              <a:t>17.6.2024 г.</a:t>
            </a:fld>
            <a:endParaRPr lang="bg-BG"/>
          </a:p>
        </p:txBody>
      </p:sp>
      <p:sp>
        <p:nvSpPr>
          <p:cNvPr id="6" name="Footer Placeholder 5"/>
          <p:cNvSpPr>
            <a:spLocks noGrp="1"/>
          </p:cNvSpPr>
          <p:nvPr>
            <p:ph type="ftr" sz="quarter" idx="11"/>
          </p:nvPr>
        </p:nvSpPr>
        <p:spPr>
          <a:xfrm>
            <a:off x="685800" y="379941"/>
            <a:ext cx="6991492" cy="365125"/>
          </a:xfrm>
        </p:spPr>
        <p:txBody>
          <a:bodyPr/>
          <a:lstStyle/>
          <a:p>
            <a:endParaRPr lang="bg-BG"/>
          </a:p>
        </p:txBody>
      </p:sp>
      <p:sp>
        <p:nvSpPr>
          <p:cNvPr id="7" name="Slide Number Placeholder 6"/>
          <p:cNvSpPr>
            <a:spLocks noGrp="1"/>
          </p:cNvSpPr>
          <p:nvPr>
            <p:ph type="sldNum" sz="quarter" idx="12"/>
          </p:nvPr>
        </p:nvSpPr>
        <p:spPr>
          <a:xfrm>
            <a:off x="10862452" y="381000"/>
            <a:ext cx="643748" cy="365125"/>
          </a:xfrm>
        </p:spPr>
        <p:txBody>
          <a:bodyPr/>
          <a:lstStyle/>
          <a:p>
            <a:fld id="{84B1B61B-FA41-44B5-964B-64E4D47A8BF5}" type="slidenum">
              <a:rPr lang="bg-BG" smtClean="0"/>
              <a:t>‹#›</a:t>
            </a:fld>
            <a:endParaRPr lang="bg-BG"/>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07592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0D601F89-DE0E-4DE8-9FD2-A46C03B94E5B}" type="datetimeFigureOut">
              <a:rPr lang="bg-BG" smtClean="0"/>
              <a:t>17.6.2024 г.</a:t>
            </a:fld>
            <a:endParaRPr lang="bg-BG"/>
          </a:p>
        </p:txBody>
      </p:sp>
      <p:sp>
        <p:nvSpPr>
          <p:cNvPr id="6" name="Footer Placeholder 5"/>
          <p:cNvSpPr>
            <a:spLocks noGrp="1"/>
          </p:cNvSpPr>
          <p:nvPr>
            <p:ph type="ftr" sz="quarter" idx="11"/>
          </p:nvPr>
        </p:nvSpPr>
        <p:spPr>
          <a:xfrm>
            <a:off x="685800" y="378883"/>
            <a:ext cx="6991492" cy="365125"/>
          </a:xfrm>
        </p:spPr>
        <p:txBody>
          <a:bodyPr/>
          <a:lstStyle/>
          <a:p>
            <a:endParaRPr lang="bg-BG"/>
          </a:p>
        </p:txBody>
      </p:sp>
      <p:sp>
        <p:nvSpPr>
          <p:cNvPr id="7" name="Slide Number Placeholder 6"/>
          <p:cNvSpPr>
            <a:spLocks noGrp="1"/>
          </p:cNvSpPr>
          <p:nvPr>
            <p:ph type="sldNum" sz="quarter" idx="12"/>
          </p:nvPr>
        </p:nvSpPr>
        <p:spPr>
          <a:xfrm>
            <a:off x="10862452" y="381000"/>
            <a:ext cx="643748" cy="365125"/>
          </a:xfrm>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388780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0D601F89-DE0E-4DE8-9FD2-A46C03B94E5B}" type="datetimeFigureOut">
              <a:rPr lang="bg-BG" smtClean="0"/>
              <a:t>17.6.2024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4268046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0D601F89-DE0E-4DE8-9FD2-A46C03B94E5B}" type="datetimeFigureOut">
              <a:rPr lang="bg-BG" smtClean="0"/>
              <a:t>17.6.2024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1945204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601F89-DE0E-4DE8-9FD2-A46C03B94E5B}" type="datetimeFigureOut">
              <a:rPr lang="bg-BG" smtClean="0"/>
              <a:t>17.6.2024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636261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0D601F89-DE0E-4DE8-9FD2-A46C03B94E5B}" type="datetimeFigureOut">
              <a:rPr lang="bg-BG" smtClean="0"/>
              <a:t>17.6.2024 г.</a:t>
            </a:fld>
            <a:endParaRPr lang="bg-BG"/>
          </a:p>
        </p:txBody>
      </p:sp>
      <p:sp>
        <p:nvSpPr>
          <p:cNvPr id="5" name="Footer Placeholder 4"/>
          <p:cNvSpPr>
            <a:spLocks noGrp="1"/>
          </p:cNvSpPr>
          <p:nvPr>
            <p:ph type="ftr" sz="quarter" idx="11"/>
          </p:nvPr>
        </p:nvSpPr>
        <p:spPr>
          <a:xfrm>
            <a:off x="685800" y="381000"/>
            <a:ext cx="6991492" cy="365125"/>
          </a:xfrm>
        </p:spPr>
        <p:txBody>
          <a:bodyPr/>
          <a:lstStyle/>
          <a:p>
            <a:endParaRPr lang="bg-BG"/>
          </a:p>
        </p:txBody>
      </p:sp>
      <p:sp>
        <p:nvSpPr>
          <p:cNvPr id="6" name="Slide Number Placeholder 5"/>
          <p:cNvSpPr>
            <a:spLocks noGrp="1"/>
          </p:cNvSpPr>
          <p:nvPr>
            <p:ph type="sldNum" sz="quarter" idx="12"/>
          </p:nvPr>
        </p:nvSpPr>
        <p:spPr>
          <a:xfrm>
            <a:off x="10862452" y="381000"/>
            <a:ext cx="643748" cy="365125"/>
          </a:xfrm>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2824103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601F89-DE0E-4DE8-9FD2-A46C03B94E5B}" type="datetimeFigureOut">
              <a:rPr lang="bg-BG" smtClean="0"/>
              <a:t>17.6.2024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220903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0D601F89-DE0E-4DE8-9FD2-A46C03B94E5B}" type="datetimeFigureOut">
              <a:rPr lang="bg-BG" smtClean="0"/>
              <a:t>17.6.2024 г.</a:t>
            </a:fld>
            <a:endParaRPr lang="bg-BG"/>
          </a:p>
        </p:txBody>
      </p:sp>
      <p:sp>
        <p:nvSpPr>
          <p:cNvPr id="5" name="Footer Placeholder 4"/>
          <p:cNvSpPr>
            <a:spLocks noGrp="1"/>
          </p:cNvSpPr>
          <p:nvPr>
            <p:ph type="ftr" sz="quarter" idx="11"/>
          </p:nvPr>
        </p:nvSpPr>
        <p:spPr>
          <a:xfrm>
            <a:off x="685800" y="381001"/>
            <a:ext cx="6991492" cy="364065"/>
          </a:xfrm>
        </p:spPr>
        <p:txBody>
          <a:bodyPr/>
          <a:lstStyle/>
          <a:p>
            <a:endParaRPr lang="bg-BG"/>
          </a:p>
        </p:txBody>
      </p:sp>
      <p:sp>
        <p:nvSpPr>
          <p:cNvPr id="6" name="Slide Number Placeholder 5"/>
          <p:cNvSpPr>
            <a:spLocks noGrp="1"/>
          </p:cNvSpPr>
          <p:nvPr>
            <p:ph type="sldNum" sz="quarter" idx="12"/>
          </p:nvPr>
        </p:nvSpPr>
        <p:spPr>
          <a:xfrm>
            <a:off x="10862452" y="381000"/>
            <a:ext cx="643748" cy="365125"/>
          </a:xfrm>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16024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D601F89-DE0E-4DE8-9FD2-A46C03B94E5B}" type="datetimeFigureOut">
              <a:rPr lang="bg-BG" smtClean="0"/>
              <a:t>17.6.2024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1209759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D601F89-DE0E-4DE8-9FD2-A46C03B94E5B}" type="datetimeFigureOut">
              <a:rPr lang="bg-BG" smtClean="0"/>
              <a:t>17.6.2024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377183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D601F89-DE0E-4DE8-9FD2-A46C03B94E5B}" type="datetimeFigureOut">
              <a:rPr lang="bg-BG" smtClean="0"/>
              <a:t>17.6.2024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307239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01F89-DE0E-4DE8-9FD2-A46C03B94E5B}" type="datetimeFigureOut">
              <a:rPr lang="bg-BG" smtClean="0"/>
              <a:t>17.6.2024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100807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601F89-DE0E-4DE8-9FD2-A46C03B94E5B}" type="datetimeFigureOut">
              <a:rPr lang="bg-BG" smtClean="0"/>
              <a:t>17.6.2024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429371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601F89-DE0E-4DE8-9FD2-A46C03B94E5B}" type="datetimeFigureOut">
              <a:rPr lang="bg-BG" smtClean="0"/>
              <a:t>17.6.2024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84B1B61B-FA41-44B5-964B-64E4D47A8BF5}" type="slidenum">
              <a:rPr lang="bg-BG" smtClean="0"/>
              <a:t>‹#›</a:t>
            </a:fld>
            <a:endParaRPr lang="bg-BG"/>
          </a:p>
        </p:txBody>
      </p:sp>
    </p:spTree>
    <p:extLst>
      <p:ext uri="{BB962C8B-B14F-4D97-AF65-F5344CB8AC3E}">
        <p14:creationId xmlns:p14="http://schemas.microsoft.com/office/powerpoint/2010/main" val="954116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D601F89-DE0E-4DE8-9FD2-A46C03B94E5B}" type="datetimeFigureOut">
              <a:rPr lang="bg-BG" smtClean="0"/>
              <a:t>17.6.2024 г.</a:t>
            </a:fld>
            <a:endParaRPr lang="bg-BG"/>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bg-BG"/>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4B1B61B-FA41-44B5-964B-64E4D47A8BF5}" type="slidenum">
              <a:rPr lang="bg-BG" smtClean="0"/>
              <a:t>‹#›</a:t>
            </a:fld>
            <a:endParaRPr lang="bg-BG"/>
          </a:p>
        </p:txBody>
      </p:sp>
    </p:spTree>
    <p:extLst>
      <p:ext uri="{BB962C8B-B14F-4D97-AF65-F5344CB8AC3E}">
        <p14:creationId xmlns:p14="http://schemas.microsoft.com/office/powerpoint/2010/main" val="425425880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chat.openai.com/share/bd51e86f-6d29-4e64-a249-aa5e1bc58a5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Ina12_bg@yahoo.com" TargetMode="External"/><Relationship Id="rId2" Type="http://schemas.openxmlformats.org/officeDocument/2006/relationships/hyperlink" Target="mailto:Ina.Stanoeva@vumk.e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app.colossyan.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3600" dirty="0" smtClean="0"/>
              <a:t>AI in the performing arts, Film Studies and Marketing education</a:t>
            </a:r>
            <a:endParaRPr lang="bg-BG" sz="3600" dirty="0"/>
          </a:p>
        </p:txBody>
      </p:sp>
      <p:sp>
        <p:nvSpPr>
          <p:cNvPr id="3" name="Subtitle 2"/>
          <p:cNvSpPr>
            <a:spLocks noGrp="1"/>
          </p:cNvSpPr>
          <p:nvPr>
            <p:ph type="subTitle" idx="1"/>
          </p:nvPr>
        </p:nvSpPr>
        <p:spPr>
          <a:xfrm>
            <a:off x="1288473" y="3714750"/>
            <a:ext cx="9448800" cy="3143249"/>
          </a:xfrm>
        </p:spPr>
        <p:txBody>
          <a:bodyPr>
            <a:normAutofit/>
          </a:bodyPr>
          <a:lstStyle/>
          <a:p>
            <a:pPr algn="ctr"/>
            <a:endParaRPr lang="en-US" dirty="0" smtClean="0"/>
          </a:p>
          <a:p>
            <a:pPr algn="ctr"/>
            <a:r>
              <a:rPr lang="en-US" dirty="0" smtClean="0"/>
              <a:t>Ina </a:t>
            </a:r>
            <a:r>
              <a:rPr lang="en-US" dirty="0" smtClean="0"/>
              <a:t>Stanoeva</a:t>
            </a:r>
          </a:p>
          <a:p>
            <a:pPr algn="ctr"/>
            <a:r>
              <a:rPr lang="en-US" dirty="0" smtClean="0"/>
              <a:t>Varna University of Management</a:t>
            </a:r>
          </a:p>
          <a:p>
            <a:pPr algn="ctr"/>
            <a:r>
              <a:rPr lang="en-US" dirty="0" smtClean="0"/>
              <a:t>Theatre Foundation “L. </a:t>
            </a:r>
            <a:r>
              <a:rPr lang="en-US" dirty="0" err="1"/>
              <a:t>G</a:t>
            </a:r>
            <a:r>
              <a:rPr lang="en-US" dirty="0" err="1" smtClean="0"/>
              <a:t>roys</a:t>
            </a:r>
            <a:r>
              <a:rPr lang="en-US" dirty="0" smtClean="0"/>
              <a:t>”</a:t>
            </a:r>
            <a:endParaRPr lang="bg-BG" dirty="0"/>
          </a:p>
        </p:txBody>
      </p:sp>
    </p:spTree>
    <p:extLst>
      <p:ext uri="{BB962C8B-B14F-4D97-AF65-F5344CB8AC3E}">
        <p14:creationId xmlns:p14="http://schemas.microsoft.com/office/powerpoint/2010/main" val="32404546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bg-BG" dirty="0"/>
          </a:p>
        </p:txBody>
      </p:sp>
      <p:sp>
        <p:nvSpPr>
          <p:cNvPr id="3" name="Content Placeholder 2"/>
          <p:cNvSpPr>
            <a:spLocks noGrp="1"/>
          </p:cNvSpPr>
          <p:nvPr>
            <p:ph idx="1"/>
          </p:nvPr>
        </p:nvSpPr>
        <p:spPr/>
        <p:txBody>
          <a:bodyPr/>
          <a:lstStyle/>
          <a:p>
            <a:r>
              <a:rPr lang="en-US" dirty="0"/>
              <a:t>For the purposes of this article, we use the observation method, comparative analysis, experiment and the case study presentation method. We use a real theatre performance (a monologue) by the actress </a:t>
            </a:r>
            <a:r>
              <a:rPr lang="en-US" dirty="0" err="1"/>
              <a:t>Silviya</a:t>
            </a:r>
            <a:r>
              <a:rPr lang="en-US" dirty="0"/>
              <a:t> Stanoeva. It was presented on 21st January 2023 at the Theater Argot In Rome. </a:t>
            </a:r>
          </a:p>
          <a:p>
            <a:r>
              <a:rPr lang="en-US" dirty="0"/>
              <a:t>A real marketing expert created a poster, a Facebook campaign, a video for the performance as a trailer and organized a radio campaign with interviews with the actress.</a:t>
            </a:r>
          </a:p>
          <a:p>
            <a:r>
              <a:rPr lang="en-US" dirty="0"/>
              <a:t>On 1st of September we used </a:t>
            </a:r>
            <a:r>
              <a:rPr lang="en-US" dirty="0" err="1"/>
              <a:t>ChatGPT</a:t>
            </a:r>
            <a:r>
              <a:rPr lang="en-US" dirty="0"/>
              <a:t> to replicate the marketing </a:t>
            </a:r>
            <a:r>
              <a:rPr lang="en-US" dirty="0" smtClean="0"/>
              <a:t>activities </a:t>
            </a:r>
            <a:r>
              <a:rPr lang="en-US" dirty="0"/>
              <a:t>used by the real marketer and </a:t>
            </a:r>
            <a:r>
              <a:rPr lang="en-US" dirty="0" err="1"/>
              <a:t>Fotor</a:t>
            </a:r>
            <a:r>
              <a:rPr lang="en-US" dirty="0"/>
              <a:t>, </a:t>
            </a:r>
            <a:r>
              <a:rPr lang="en-US" dirty="0" err="1"/>
              <a:t>Wepik</a:t>
            </a:r>
            <a:r>
              <a:rPr lang="en-US" dirty="0"/>
              <a:t>, </a:t>
            </a:r>
            <a:r>
              <a:rPr lang="en-US" dirty="0" err="1"/>
              <a:t>Kittl</a:t>
            </a:r>
            <a:r>
              <a:rPr lang="en-US" dirty="0"/>
              <a:t>, </a:t>
            </a:r>
            <a:r>
              <a:rPr lang="en-US" dirty="0" err="1"/>
              <a:t>Appypie</a:t>
            </a:r>
            <a:r>
              <a:rPr lang="en-US" dirty="0"/>
              <a:t> and designs.ai to recreate the poster with the requirements of the client – the actress.</a:t>
            </a:r>
          </a:p>
          <a:p>
            <a:endParaRPr lang="bg-BG" dirty="0"/>
          </a:p>
        </p:txBody>
      </p:sp>
    </p:spTree>
    <p:extLst>
      <p:ext uri="{BB962C8B-B14F-4D97-AF65-F5344CB8AC3E}">
        <p14:creationId xmlns:p14="http://schemas.microsoft.com/office/powerpoint/2010/main" val="961886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CHATGPT</a:t>
            </a:r>
            <a:endParaRPr lang="bg-BG" dirty="0"/>
          </a:p>
        </p:txBody>
      </p:sp>
      <p:sp>
        <p:nvSpPr>
          <p:cNvPr id="3" name="Content Placeholder 2"/>
          <p:cNvSpPr>
            <a:spLocks noGrp="1"/>
          </p:cNvSpPr>
          <p:nvPr>
            <p:ph idx="1"/>
          </p:nvPr>
        </p:nvSpPr>
        <p:spPr/>
        <p:txBody>
          <a:bodyPr/>
          <a:lstStyle/>
          <a:p>
            <a:r>
              <a:rPr lang="en-US" dirty="0"/>
              <a:t>Prompt: Act as a professional marketing manager with years of experience. Write three different Facebook ads to promote my event. The details of the event are as follows: Title: Diary of The War, </a:t>
            </a:r>
            <a:r>
              <a:rPr lang="en-US" dirty="0" err="1"/>
              <a:t>Monologo</a:t>
            </a:r>
            <a:r>
              <a:rPr lang="en-US" dirty="0"/>
              <a:t> in </a:t>
            </a:r>
            <a:r>
              <a:rPr lang="en-US" dirty="0" err="1"/>
              <a:t>Bulgaro</a:t>
            </a:r>
            <a:r>
              <a:rPr lang="en-US" dirty="0"/>
              <a:t> di </a:t>
            </a:r>
            <a:r>
              <a:rPr lang="en-US" dirty="0" err="1"/>
              <a:t>Silviya</a:t>
            </a:r>
            <a:r>
              <a:rPr lang="en-US" dirty="0"/>
              <a:t> Stanoeva Place: </a:t>
            </a:r>
            <a:r>
              <a:rPr lang="en-US" dirty="0" err="1"/>
              <a:t>Teatro</a:t>
            </a:r>
            <a:r>
              <a:rPr lang="en-US" dirty="0"/>
              <a:t> Argot, Rome via </a:t>
            </a:r>
            <a:r>
              <a:rPr lang="en-US" dirty="0" err="1"/>
              <a:t>Natale</a:t>
            </a:r>
            <a:r>
              <a:rPr lang="en-US" dirty="0"/>
              <a:t> del Grande 27 at 20 h on 21.01.2023</a:t>
            </a:r>
            <a:endParaRPr lang="bg-BG" dirty="0"/>
          </a:p>
        </p:txBody>
      </p:sp>
    </p:spTree>
    <p:extLst>
      <p:ext uri="{BB962C8B-B14F-4D97-AF65-F5344CB8AC3E}">
        <p14:creationId xmlns:p14="http://schemas.microsoft.com/office/powerpoint/2010/main" val="3727689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1: Event Announcement</a:t>
            </a:r>
            <a:endParaRPr lang="bg-BG" dirty="0"/>
          </a:p>
        </p:txBody>
      </p:sp>
      <p:sp>
        <p:nvSpPr>
          <p:cNvPr id="3" name="Content Placeholder 2"/>
          <p:cNvSpPr>
            <a:spLocks noGrp="1"/>
          </p:cNvSpPr>
          <p:nvPr>
            <p:ph idx="1"/>
          </p:nvPr>
        </p:nvSpPr>
        <p:spPr/>
        <p:txBody>
          <a:bodyPr/>
          <a:lstStyle/>
          <a:p>
            <a:pPr>
              <a:lnSpc>
                <a:spcPct val="107000"/>
              </a:lnSpc>
              <a:spcAft>
                <a:spcPts val="800"/>
              </a:spcAft>
            </a:pPr>
            <a:r>
              <a:rPr lang="bg-BG" sz="2400" i="1" dirty="0" err="1">
                <a:latin typeface="Calibri" panose="020F0502020204030204" pitchFamily="34" charset="0"/>
                <a:ea typeface="Calibri" panose="020F0502020204030204" pitchFamily="34" charset="0"/>
                <a:cs typeface="Times New Roman" panose="02020603050405020304" pitchFamily="18" charset="0"/>
              </a:rPr>
              <a:t>Image</a:t>
            </a:r>
            <a:r>
              <a:rPr lang="bg-BG" sz="2400" i="1" dirty="0">
                <a:latin typeface="Calibri" panose="020F0502020204030204" pitchFamily="34" charset="0"/>
                <a:ea typeface="Calibri" panose="020F0502020204030204" pitchFamily="34" charset="0"/>
                <a:cs typeface="Times New Roman" panose="02020603050405020304" pitchFamily="18" charset="0"/>
              </a:rPr>
              <a:t>: </a:t>
            </a:r>
            <a:r>
              <a:rPr lang="bg-BG" sz="2400" i="1" dirty="0" err="1">
                <a:latin typeface="Calibri" panose="020F0502020204030204" pitchFamily="34" charset="0"/>
                <a:ea typeface="Calibri" panose="020F0502020204030204" pitchFamily="34" charset="0"/>
                <a:cs typeface="Times New Roman" panose="02020603050405020304" pitchFamily="18" charset="0"/>
              </a:rPr>
              <a:t>Eye-catching</a:t>
            </a:r>
            <a:r>
              <a:rPr lang="bg-BG" sz="2400" i="1" dirty="0">
                <a:latin typeface="Calibri" panose="020F0502020204030204" pitchFamily="34" charset="0"/>
                <a:ea typeface="Calibri" panose="020F0502020204030204" pitchFamily="34" charset="0"/>
                <a:cs typeface="Times New Roman" panose="02020603050405020304" pitchFamily="18" charset="0"/>
              </a:rPr>
              <a:t> </a:t>
            </a:r>
            <a:r>
              <a:rPr lang="bg-BG" sz="2400" i="1" dirty="0" err="1">
                <a:latin typeface="Calibri" panose="020F0502020204030204" pitchFamily="34" charset="0"/>
                <a:ea typeface="Calibri" panose="020F0502020204030204" pitchFamily="34" charset="0"/>
                <a:cs typeface="Times New Roman" panose="02020603050405020304" pitchFamily="18" charset="0"/>
              </a:rPr>
              <a:t>image</a:t>
            </a:r>
            <a:r>
              <a:rPr lang="bg-BG" sz="2400" i="1" dirty="0">
                <a:latin typeface="Calibri" panose="020F0502020204030204" pitchFamily="34" charset="0"/>
                <a:ea typeface="Calibri" panose="020F0502020204030204" pitchFamily="34" charset="0"/>
                <a:cs typeface="Times New Roman" panose="02020603050405020304" pitchFamily="18" charset="0"/>
              </a:rPr>
              <a:t> </a:t>
            </a:r>
            <a:r>
              <a:rPr lang="bg-BG" sz="2400" i="1" dirty="0" err="1">
                <a:latin typeface="Calibri" panose="020F0502020204030204" pitchFamily="34" charset="0"/>
                <a:ea typeface="Calibri" panose="020F0502020204030204" pitchFamily="34" charset="0"/>
                <a:cs typeface="Times New Roman" panose="02020603050405020304" pitchFamily="18" charset="0"/>
              </a:rPr>
              <a:t>of</a:t>
            </a:r>
            <a:r>
              <a:rPr lang="bg-BG" sz="2400" i="1" dirty="0">
                <a:latin typeface="Calibri" panose="020F0502020204030204" pitchFamily="34" charset="0"/>
                <a:ea typeface="Calibri" panose="020F0502020204030204" pitchFamily="34" charset="0"/>
                <a:cs typeface="Times New Roman" panose="02020603050405020304" pitchFamily="18" charset="0"/>
              </a:rPr>
              <a:t> </a:t>
            </a:r>
            <a:r>
              <a:rPr lang="bg-BG" sz="2400" i="1" dirty="0" err="1">
                <a:latin typeface="Calibri" panose="020F0502020204030204" pitchFamily="34" charset="0"/>
                <a:ea typeface="Calibri" panose="020F0502020204030204" pitchFamily="34" charset="0"/>
                <a:cs typeface="Times New Roman" panose="02020603050405020304" pitchFamily="18" charset="0"/>
              </a:rPr>
              <a:t>Silviya</a:t>
            </a:r>
            <a:r>
              <a:rPr lang="bg-BG" sz="2400" i="1" dirty="0">
                <a:latin typeface="Calibri" panose="020F0502020204030204" pitchFamily="34" charset="0"/>
                <a:ea typeface="Calibri" panose="020F0502020204030204" pitchFamily="34" charset="0"/>
                <a:cs typeface="Times New Roman" panose="02020603050405020304" pitchFamily="18" charset="0"/>
              </a:rPr>
              <a:t> Stanoeva </a:t>
            </a:r>
            <a:r>
              <a:rPr lang="bg-BG" sz="2400" i="1" dirty="0" err="1">
                <a:latin typeface="Calibri" panose="020F0502020204030204" pitchFamily="34" charset="0"/>
                <a:ea typeface="Calibri" panose="020F0502020204030204" pitchFamily="34" charset="0"/>
                <a:cs typeface="Times New Roman" panose="02020603050405020304" pitchFamily="18" charset="0"/>
              </a:rPr>
              <a:t>performing</a:t>
            </a:r>
            <a:r>
              <a:rPr lang="bg-BG" sz="2400" i="1" dirty="0">
                <a:latin typeface="Calibri" panose="020F0502020204030204" pitchFamily="34" charset="0"/>
                <a:ea typeface="Calibri" panose="020F0502020204030204" pitchFamily="34" charset="0"/>
                <a:cs typeface="Times New Roman" panose="02020603050405020304" pitchFamily="18" charset="0"/>
              </a:rPr>
              <a:t> </a:t>
            </a:r>
            <a:r>
              <a:rPr lang="bg-BG" sz="2400" i="1" dirty="0" err="1">
                <a:latin typeface="Calibri" panose="020F0502020204030204" pitchFamily="34" charset="0"/>
                <a:ea typeface="Calibri" panose="020F0502020204030204" pitchFamily="34" charset="0"/>
                <a:cs typeface="Times New Roman" panose="02020603050405020304" pitchFamily="18" charset="0"/>
              </a:rPr>
              <a:t>on</a:t>
            </a:r>
            <a:r>
              <a:rPr lang="bg-BG" sz="2400" i="1" dirty="0">
                <a:latin typeface="Calibri" panose="020F0502020204030204" pitchFamily="34" charset="0"/>
                <a:ea typeface="Calibri" panose="020F0502020204030204" pitchFamily="34" charset="0"/>
                <a:cs typeface="Times New Roman" panose="02020603050405020304" pitchFamily="18" charset="0"/>
              </a:rPr>
              <a:t> </a:t>
            </a:r>
            <a:r>
              <a:rPr lang="bg-BG" sz="2400" i="1" dirty="0" err="1">
                <a:latin typeface="Calibri" panose="020F0502020204030204" pitchFamily="34" charset="0"/>
                <a:ea typeface="Calibri" panose="020F0502020204030204" pitchFamily="34" charset="0"/>
                <a:cs typeface="Times New Roman" panose="02020603050405020304" pitchFamily="18" charset="0"/>
              </a:rPr>
              <a:t>stage</a:t>
            </a:r>
            <a:endParaRPr lang="bg-BG"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bg-BG" sz="2400" i="1" dirty="0" err="1">
                <a:latin typeface="Calibri" panose="020F0502020204030204" pitchFamily="34" charset="0"/>
                <a:ea typeface="Calibri" panose="020F0502020204030204" pitchFamily="34" charset="0"/>
                <a:cs typeface="Times New Roman" panose="02020603050405020304" pitchFamily="18" charset="0"/>
              </a:rPr>
              <a:t>Text</a:t>
            </a:r>
            <a:r>
              <a:rPr lang="bg-BG" sz="2400" i="1" dirty="0">
                <a:latin typeface="Calibri" panose="020F0502020204030204" pitchFamily="34" charset="0"/>
                <a:ea typeface="Calibri" panose="020F0502020204030204" pitchFamily="34" charset="0"/>
                <a:cs typeface="Times New Roman" panose="02020603050405020304" pitchFamily="18" charset="0"/>
              </a:rPr>
              <a: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a:latin typeface="Segoe UI Symbol" panose="020B0502040204020203" pitchFamily="34" charset="0"/>
                <a:ea typeface="Calibri" panose="020F0502020204030204" pitchFamily="34" charset="0"/>
                <a:cs typeface="Segoe UI Symbol" panose="020B0502040204020203" pitchFamily="34" charset="0"/>
              </a:rPr>
              <a: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Join</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us</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for</a:t>
            </a:r>
            <a:r>
              <a:rPr lang="bg-BG" sz="2400" dirty="0">
                <a:latin typeface="Calibri" panose="020F0502020204030204" pitchFamily="34" charset="0"/>
                <a:ea typeface="Calibri" panose="020F0502020204030204" pitchFamily="34" charset="0"/>
                <a:cs typeface="Times New Roman" panose="02020603050405020304" pitchFamily="18" charset="0"/>
              </a:rPr>
              <a:t> a </a:t>
            </a:r>
            <a:r>
              <a:rPr lang="bg-BG" sz="2400" dirty="0" err="1">
                <a:latin typeface="Calibri" panose="020F0502020204030204" pitchFamily="34" charset="0"/>
                <a:ea typeface="Calibri" panose="020F0502020204030204" pitchFamily="34" charset="0"/>
                <a:cs typeface="Times New Roman" panose="02020603050405020304" pitchFamily="18" charset="0"/>
              </a:rPr>
              <a:t>captivating</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evening</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of</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theater</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a:latin typeface="Segoe UI Symbol" panose="020B0502040204020203" pitchFamily="34" charset="0"/>
                <a:ea typeface="Calibri" panose="020F0502020204030204" pitchFamily="34" charset="0"/>
                <a:cs typeface="Segoe UI Symbol" panose="020B0502040204020203" pitchFamily="34" charset="0"/>
              </a:rPr>
              <a: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Date</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January</a:t>
            </a:r>
            <a:r>
              <a:rPr lang="bg-BG" sz="2400" dirty="0">
                <a:latin typeface="Calibri" panose="020F0502020204030204" pitchFamily="34" charset="0"/>
                <a:ea typeface="Calibri" panose="020F0502020204030204" pitchFamily="34" charset="0"/>
                <a:cs typeface="Times New Roman" panose="02020603050405020304" pitchFamily="18" charset="0"/>
              </a:rPr>
              <a:t> 21, 2023 </a:t>
            </a:r>
            <a:r>
              <a:rPr lang="bg-BG" sz="2400" dirty="0">
                <a:latin typeface="Segoe UI Symbol" panose="020B0502040204020203" pitchFamily="34" charset="0"/>
                <a:ea typeface="Calibri" panose="020F0502020204030204" pitchFamily="34" charset="0"/>
                <a:cs typeface="Segoe UI Symbol" panose="020B0502040204020203" pitchFamily="34" charset="0"/>
              </a:rPr>
              <a: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Time</a:t>
            </a:r>
            <a:r>
              <a:rPr lang="bg-BG" sz="2400" dirty="0">
                <a:latin typeface="Calibri" panose="020F0502020204030204" pitchFamily="34" charset="0"/>
                <a:ea typeface="Calibri" panose="020F0502020204030204" pitchFamily="34" charset="0"/>
                <a:cs typeface="Times New Roman" panose="02020603050405020304" pitchFamily="18" charset="0"/>
              </a:rPr>
              <a:t>: 20:00 </a:t>
            </a:r>
            <a:r>
              <a:rPr lang="bg-BG" sz="2400" dirty="0">
                <a:latin typeface="Segoe UI Symbol" panose="020B0502040204020203" pitchFamily="34" charset="0"/>
                <a:ea typeface="Calibri" panose="020F0502020204030204" pitchFamily="34" charset="0"/>
                <a:cs typeface="Segoe UI Symbol" panose="020B0502040204020203" pitchFamily="34" charset="0"/>
              </a:rPr>
              <a: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Venue</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Teatro</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Argot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Rome</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a:latin typeface="Segoe UI Symbol" panose="020B0502040204020203" pitchFamily="34" charset="0"/>
                <a:ea typeface="Calibri" panose="020F0502020204030204" pitchFamily="34" charset="0"/>
                <a:cs typeface="Segoe UI Symbol" panose="020B0502040204020203" pitchFamily="34" charset="0"/>
              </a:rPr>
              <a: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Get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your</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tickets</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now</a:t>
            </a:r>
            <a:r>
              <a:rPr lang="bg-BG" sz="24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bg-BG" sz="2400" i="1" dirty="0" err="1">
                <a:latin typeface="Calibri" panose="020F0502020204030204" pitchFamily="34" charset="0"/>
                <a:ea typeface="Calibri" panose="020F0502020204030204" pitchFamily="34" charset="0"/>
                <a:cs typeface="Times New Roman" panose="02020603050405020304" pitchFamily="18" charset="0"/>
              </a:rPr>
              <a:t>Description</a:t>
            </a:r>
            <a:r>
              <a:rPr lang="bg-BG" sz="2400" i="1" dirty="0">
                <a:latin typeface="Calibri" panose="020F0502020204030204" pitchFamily="34" charset="0"/>
                <a:ea typeface="Calibri" panose="020F0502020204030204" pitchFamily="34" charset="0"/>
                <a:cs typeface="Times New Roman" panose="02020603050405020304" pitchFamily="18" charset="0"/>
              </a:rPr>
              <a: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Experience</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the</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mesmerizing</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performance</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of</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Diary</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of</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The</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War</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by</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Silviya</a:t>
            </a:r>
            <a:r>
              <a:rPr lang="bg-BG" sz="2400" dirty="0">
                <a:latin typeface="Calibri" panose="020F0502020204030204" pitchFamily="34" charset="0"/>
                <a:ea typeface="Calibri" panose="020F0502020204030204" pitchFamily="34" charset="0"/>
                <a:cs typeface="Times New Roman" panose="02020603050405020304" pitchFamily="18" charset="0"/>
              </a:rPr>
              <a:t> Stanoeva </a:t>
            </a:r>
            <a:r>
              <a:rPr lang="bg-BG" sz="2400" dirty="0" err="1">
                <a:latin typeface="Calibri" panose="020F0502020204030204" pitchFamily="34" charset="0"/>
                <a:ea typeface="Calibri" panose="020F0502020204030204" pitchFamily="34" charset="0"/>
                <a:cs typeface="Times New Roman" panose="02020603050405020304" pitchFamily="18" charset="0"/>
              </a:rPr>
              <a:t>in</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Bulgarian</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at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the</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renowned</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Teatro</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Argot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in</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Rome</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Secure</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your</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seats</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for</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an</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unforgettable</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night</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of</a:t>
            </a:r>
            <a:r>
              <a:rPr lang="bg-BG" sz="2400" dirty="0">
                <a:latin typeface="Calibri" panose="020F0502020204030204" pitchFamily="34" charset="0"/>
                <a:ea typeface="Calibri" panose="020F0502020204030204" pitchFamily="34" charset="0"/>
                <a:cs typeface="Times New Roman" panose="02020603050405020304" pitchFamily="18" charset="0"/>
              </a:rPr>
              <a:t> </a:t>
            </a:r>
            <a:r>
              <a:rPr lang="bg-BG" sz="2400" dirty="0" err="1">
                <a:latin typeface="Calibri" panose="020F0502020204030204" pitchFamily="34" charset="0"/>
                <a:ea typeface="Calibri" panose="020F0502020204030204" pitchFamily="34" charset="0"/>
                <a:cs typeface="Times New Roman" panose="02020603050405020304" pitchFamily="18" charset="0"/>
              </a:rPr>
              <a:t>theater</a:t>
            </a:r>
            <a:r>
              <a:rPr lang="bg-BG" sz="2400" dirty="0">
                <a:latin typeface="Calibri" panose="020F0502020204030204" pitchFamily="34" charset="0"/>
                <a:ea typeface="Calibri" panose="020F0502020204030204" pitchFamily="34" charset="0"/>
                <a:cs typeface="Times New Roman" panose="02020603050405020304" pitchFamily="18" charset="0"/>
              </a:rPr>
              <a:t>!</a:t>
            </a:r>
          </a:p>
          <a:p>
            <a:endParaRPr lang="bg-BG" dirty="0"/>
          </a:p>
        </p:txBody>
      </p:sp>
    </p:spTree>
    <p:extLst>
      <p:ext uri="{BB962C8B-B14F-4D97-AF65-F5344CB8AC3E}">
        <p14:creationId xmlns:p14="http://schemas.microsoft.com/office/powerpoint/2010/main" val="15163364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2: </a:t>
            </a:r>
            <a:r>
              <a:rPr lang="en-US" dirty="0" err="1"/>
              <a:t>Silviya</a:t>
            </a:r>
            <a:r>
              <a:rPr lang="en-US" dirty="0"/>
              <a:t> Stanoeva Spotlight</a:t>
            </a:r>
            <a:endParaRPr lang="bg-BG" dirty="0"/>
          </a:p>
        </p:txBody>
      </p:sp>
      <p:sp>
        <p:nvSpPr>
          <p:cNvPr id="3" name="Content Placeholder 2"/>
          <p:cNvSpPr>
            <a:spLocks noGrp="1"/>
          </p:cNvSpPr>
          <p:nvPr>
            <p:ph idx="1"/>
          </p:nvPr>
        </p:nvSpPr>
        <p:spPr/>
        <p:txBody>
          <a:bodyPr/>
          <a:lstStyle/>
          <a:p>
            <a:r>
              <a:rPr lang="en-US" dirty="0"/>
              <a:t>Image: A stunning portrait of </a:t>
            </a:r>
            <a:r>
              <a:rPr lang="en-US" dirty="0" err="1"/>
              <a:t>Silviya</a:t>
            </a:r>
            <a:r>
              <a:rPr lang="en-US" dirty="0"/>
              <a:t> Stanoeva</a:t>
            </a:r>
          </a:p>
          <a:p>
            <a:r>
              <a:rPr lang="en-US" dirty="0"/>
              <a:t>Text: 🌟 Witness the brilliance of </a:t>
            </a:r>
            <a:r>
              <a:rPr lang="en-US" dirty="0" err="1"/>
              <a:t>Silviya</a:t>
            </a:r>
            <a:r>
              <a:rPr lang="en-US" dirty="0"/>
              <a:t> Stanoeva! 📅 Date: January 21, 2023 🕗 Time: 20:00 📍 Venue: </a:t>
            </a:r>
            <a:r>
              <a:rPr lang="en-US" dirty="0" err="1"/>
              <a:t>Teatro</a:t>
            </a:r>
            <a:r>
              <a:rPr lang="en-US" dirty="0"/>
              <a:t> Argot, Rome 🎭 "Diary of The War" - A monologue in Bulgarian</a:t>
            </a:r>
          </a:p>
          <a:p>
            <a:r>
              <a:rPr lang="en-US" dirty="0"/>
              <a:t>Description: Don't miss the chance to witness the incredible talent of </a:t>
            </a:r>
            <a:r>
              <a:rPr lang="en-US" dirty="0" err="1"/>
              <a:t>Silviya</a:t>
            </a:r>
            <a:r>
              <a:rPr lang="en-US" dirty="0"/>
              <a:t> Stanoeva as she performs "Diary of The War" in Bulgarian. An evening filled with emotion and artistry awaits you at </a:t>
            </a:r>
            <a:r>
              <a:rPr lang="en-US" dirty="0" err="1"/>
              <a:t>Teatro</a:t>
            </a:r>
            <a:r>
              <a:rPr lang="en-US" dirty="0"/>
              <a:t> Argot in Rome!</a:t>
            </a:r>
          </a:p>
          <a:p>
            <a:endParaRPr lang="bg-BG" dirty="0"/>
          </a:p>
        </p:txBody>
      </p:sp>
    </p:spTree>
    <p:extLst>
      <p:ext uri="{BB962C8B-B14F-4D97-AF65-F5344CB8AC3E}">
        <p14:creationId xmlns:p14="http://schemas.microsoft.com/office/powerpoint/2010/main" val="1344126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3: Limited Seats Available</a:t>
            </a:r>
            <a:endParaRPr lang="bg-BG" dirty="0"/>
          </a:p>
        </p:txBody>
      </p:sp>
      <p:sp>
        <p:nvSpPr>
          <p:cNvPr id="3" name="Content Placeholder 2"/>
          <p:cNvSpPr>
            <a:spLocks noGrp="1"/>
          </p:cNvSpPr>
          <p:nvPr>
            <p:ph idx="1"/>
          </p:nvPr>
        </p:nvSpPr>
        <p:spPr/>
        <p:txBody>
          <a:bodyPr/>
          <a:lstStyle/>
          <a:p>
            <a:r>
              <a:rPr lang="en-US" dirty="0"/>
              <a:t>Image: </a:t>
            </a:r>
            <a:r>
              <a:rPr lang="en-US" dirty="0" err="1"/>
              <a:t>Teatro</a:t>
            </a:r>
            <a:r>
              <a:rPr lang="en-US" dirty="0"/>
              <a:t> Argot illuminated at night</a:t>
            </a:r>
          </a:p>
          <a:p>
            <a:r>
              <a:rPr lang="en-US" dirty="0"/>
              <a:t>Text: 🚨 Limited Seats Available! 🚨 📅 Date: January 21, 2023 🕗 Time: 20:00 📍 Venue: </a:t>
            </a:r>
            <a:r>
              <a:rPr lang="en-US" dirty="0" err="1"/>
              <a:t>Teatro</a:t>
            </a:r>
            <a:r>
              <a:rPr lang="en-US" dirty="0"/>
              <a:t> Argot, Rome 🎭 "Diary of The War" - </a:t>
            </a:r>
            <a:r>
              <a:rPr lang="en-US" dirty="0" err="1"/>
              <a:t>Monologo</a:t>
            </a:r>
            <a:r>
              <a:rPr lang="en-US" dirty="0"/>
              <a:t> in </a:t>
            </a:r>
            <a:r>
              <a:rPr lang="en-US" dirty="0" err="1"/>
              <a:t>Bulgaro</a:t>
            </a:r>
            <a:endParaRPr lang="en-US" dirty="0"/>
          </a:p>
          <a:p>
            <a:r>
              <a:rPr lang="en-US" dirty="0"/>
              <a:t>Description: Hurry, seats are filling up fast for "Diary of The War" by </a:t>
            </a:r>
            <a:r>
              <a:rPr lang="en-US" dirty="0" err="1"/>
              <a:t>Silviya</a:t>
            </a:r>
            <a:r>
              <a:rPr lang="en-US" dirty="0"/>
              <a:t> Stanoeva. Reserve your spot at </a:t>
            </a:r>
            <a:r>
              <a:rPr lang="en-US" dirty="0" err="1"/>
              <a:t>Teatro</a:t>
            </a:r>
            <a:r>
              <a:rPr lang="en-US" dirty="0"/>
              <a:t> Argot in Rome and immerse yourself in a powerful and moving performance. Don't wait, book now!</a:t>
            </a:r>
          </a:p>
          <a:p>
            <a:r>
              <a:rPr lang="en-US" dirty="0"/>
              <a:t>These ads highlight key event details, showcase the performer, and create a sense of urgency to encourage potential attendees to secure their tickets. Make sure to replace placeholders with the actual event image and ensure the visuals and messaging align with the event's theme and the audience you want to target on Facebook.</a:t>
            </a:r>
          </a:p>
          <a:p>
            <a:endParaRPr lang="bg-BG" dirty="0"/>
          </a:p>
        </p:txBody>
      </p:sp>
    </p:spTree>
    <p:extLst>
      <p:ext uri="{BB962C8B-B14F-4D97-AF65-F5344CB8AC3E}">
        <p14:creationId xmlns:p14="http://schemas.microsoft.com/office/powerpoint/2010/main" val="1275093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campaign – Facebook post</a:t>
            </a:r>
            <a:endParaRPr lang="bg-BG" dirty="0"/>
          </a:p>
        </p:txBody>
      </p:sp>
      <p:pic>
        <p:nvPicPr>
          <p:cNvPr id="4" name="Content Placeholder 3"/>
          <p:cNvPicPr>
            <a:picLocks noGrp="1" noChangeAspect="1"/>
          </p:cNvPicPr>
          <p:nvPr>
            <p:ph idx="1"/>
          </p:nvPr>
        </p:nvPicPr>
        <p:blipFill>
          <a:blip r:embed="rId2"/>
          <a:stretch>
            <a:fillRect/>
          </a:stretch>
        </p:blipFill>
        <p:spPr>
          <a:xfrm>
            <a:off x="1699491" y="2057401"/>
            <a:ext cx="8700654" cy="4463472"/>
          </a:xfrm>
          <a:prstGeom prst="rect">
            <a:avLst/>
          </a:prstGeom>
        </p:spPr>
      </p:pic>
    </p:spTree>
    <p:extLst>
      <p:ext uri="{BB962C8B-B14F-4D97-AF65-F5344CB8AC3E}">
        <p14:creationId xmlns:p14="http://schemas.microsoft.com/office/powerpoint/2010/main" val="4121428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 release for the media</a:t>
            </a:r>
            <a:endParaRPr lang="bg-BG" dirty="0"/>
          </a:p>
        </p:txBody>
      </p:sp>
      <p:sp>
        <p:nvSpPr>
          <p:cNvPr id="3" name="Content Placeholder 2"/>
          <p:cNvSpPr>
            <a:spLocks noGrp="1"/>
          </p:cNvSpPr>
          <p:nvPr>
            <p:ph idx="1"/>
          </p:nvPr>
        </p:nvSpPr>
        <p:spPr>
          <a:xfrm>
            <a:off x="0" y="2194560"/>
            <a:ext cx="12192000" cy="4663440"/>
          </a:xfrm>
        </p:spPr>
        <p:txBody>
          <a:bodyPr>
            <a:normAutofit fontScale="32500" lnSpcReduction="20000"/>
          </a:bodyPr>
          <a:lstStyle/>
          <a:p>
            <a:r>
              <a:rPr lang="bg-BG" b="1" dirty="0"/>
              <a:t>FOR IMMEDIATE RELEASE</a:t>
            </a:r>
            <a:endParaRPr lang="bg-BG" dirty="0"/>
          </a:p>
          <a:p>
            <a:r>
              <a:rPr lang="bg-BG" b="1" dirty="0" err="1"/>
              <a:t>Captivating</a:t>
            </a:r>
            <a:r>
              <a:rPr lang="bg-BG" b="1" dirty="0"/>
              <a:t> </a:t>
            </a:r>
            <a:r>
              <a:rPr lang="bg-BG" b="1" dirty="0" err="1"/>
              <a:t>Theater</a:t>
            </a:r>
            <a:r>
              <a:rPr lang="bg-BG" b="1" dirty="0"/>
              <a:t> </a:t>
            </a:r>
            <a:r>
              <a:rPr lang="bg-BG" b="1" dirty="0" err="1"/>
              <a:t>Event</a:t>
            </a:r>
            <a:r>
              <a:rPr lang="bg-BG" b="1" dirty="0"/>
              <a:t> "</a:t>
            </a:r>
            <a:r>
              <a:rPr lang="bg-BG" b="1" dirty="0" err="1"/>
              <a:t>Diary</a:t>
            </a:r>
            <a:r>
              <a:rPr lang="bg-BG" b="1" dirty="0"/>
              <a:t> </a:t>
            </a:r>
            <a:r>
              <a:rPr lang="bg-BG" b="1" dirty="0" err="1"/>
              <a:t>of</a:t>
            </a:r>
            <a:r>
              <a:rPr lang="bg-BG" b="1" dirty="0"/>
              <a:t> </a:t>
            </a:r>
            <a:r>
              <a:rPr lang="bg-BG" b="1" dirty="0" err="1"/>
              <a:t>The</a:t>
            </a:r>
            <a:r>
              <a:rPr lang="bg-BG" b="1" dirty="0"/>
              <a:t> </a:t>
            </a:r>
            <a:r>
              <a:rPr lang="bg-BG" b="1" dirty="0" err="1"/>
              <a:t>War</a:t>
            </a:r>
            <a:r>
              <a:rPr lang="bg-BG" b="1" dirty="0"/>
              <a:t>" </a:t>
            </a:r>
            <a:r>
              <a:rPr lang="bg-BG" b="1" dirty="0" err="1"/>
              <a:t>Comes</a:t>
            </a:r>
            <a:r>
              <a:rPr lang="bg-BG" b="1" dirty="0"/>
              <a:t> </a:t>
            </a:r>
            <a:r>
              <a:rPr lang="bg-BG" b="1" dirty="0" err="1"/>
              <a:t>to</a:t>
            </a:r>
            <a:r>
              <a:rPr lang="bg-BG" b="1" dirty="0"/>
              <a:t> </a:t>
            </a:r>
            <a:r>
              <a:rPr lang="bg-BG" b="1" dirty="0" err="1"/>
              <a:t>Rome</a:t>
            </a:r>
            <a:r>
              <a:rPr lang="bg-BG" b="1" dirty="0"/>
              <a:t>: </a:t>
            </a:r>
            <a:r>
              <a:rPr lang="bg-BG" b="1" dirty="0" err="1"/>
              <a:t>Silviya</a:t>
            </a:r>
            <a:r>
              <a:rPr lang="bg-BG" b="1" dirty="0"/>
              <a:t> </a:t>
            </a:r>
            <a:r>
              <a:rPr lang="bg-BG" b="1" dirty="0" err="1"/>
              <a:t>Stanoeva's</a:t>
            </a:r>
            <a:r>
              <a:rPr lang="bg-BG" b="1" dirty="0"/>
              <a:t> </a:t>
            </a:r>
            <a:r>
              <a:rPr lang="bg-BG" b="1" dirty="0" err="1"/>
              <a:t>Monologue</a:t>
            </a:r>
            <a:r>
              <a:rPr lang="bg-BG" b="1" dirty="0"/>
              <a:t> </a:t>
            </a:r>
            <a:r>
              <a:rPr lang="bg-BG" b="1" dirty="0" err="1"/>
              <a:t>in</a:t>
            </a:r>
            <a:r>
              <a:rPr lang="bg-BG" b="1" dirty="0"/>
              <a:t> </a:t>
            </a:r>
            <a:r>
              <a:rPr lang="bg-BG" b="1" dirty="0" err="1"/>
              <a:t>Bulgarian</a:t>
            </a:r>
            <a:endParaRPr lang="bg-BG" dirty="0"/>
          </a:p>
          <a:p>
            <a:r>
              <a:rPr lang="bg-BG" b="1" dirty="0" err="1"/>
              <a:t>Rome</a:t>
            </a:r>
            <a:r>
              <a:rPr lang="bg-BG" b="1" dirty="0"/>
              <a:t>, [</a:t>
            </a:r>
            <a:r>
              <a:rPr lang="bg-BG" b="1" dirty="0" err="1"/>
              <a:t>Date</a:t>
            </a:r>
            <a:r>
              <a:rPr lang="bg-BG" b="1" dirty="0"/>
              <a:t>]</a:t>
            </a:r>
            <a:r>
              <a:rPr lang="bg-BG" dirty="0"/>
              <a:t> — </a:t>
            </a:r>
            <a:r>
              <a:rPr lang="bg-BG" dirty="0" err="1"/>
              <a:t>The</a:t>
            </a:r>
            <a:r>
              <a:rPr lang="bg-BG" dirty="0"/>
              <a:t> </a:t>
            </a:r>
            <a:r>
              <a:rPr lang="bg-BG" dirty="0" err="1"/>
              <a:t>enchanting</a:t>
            </a:r>
            <a:r>
              <a:rPr lang="bg-BG" dirty="0"/>
              <a:t> </a:t>
            </a:r>
            <a:r>
              <a:rPr lang="bg-BG" dirty="0" err="1"/>
              <a:t>city</a:t>
            </a:r>
            <a:r>
              <a:rPr lang="bg-BG" dirty="0"/>
              <a:t> </a:t>
            </a:r>
            <a:r>
              <a:rPr lang="bg-BG" dirty="0" err="1"/>
              <a:t>of</a:t>
            </a:r>
            <a:r>
              <a:rPr lang="bg-BG" dirty="0"/>
              <a:t> </a:t>
            </a:r>
            <a:r>
              <a:rPr lang="bg-BG" dirty="0" err="1"/>
              <a:t>Rome</a:t>
            </a:r>
            <a:r>
              <a:rPr lang="bg-BG" dirty="0"/>
              <a:t> </a:t>
            </a:r>
            <a:r>
              <a:rPr lang="bg-BG" dirty="0" err="1"/>
              <a:t>is</a:t>
            </a:r>
            <a:r>
              <a:rPr lang="bg-BG" dirty="0"/>
              <a:t> </a:t>
            </a:r>
            <a:r>
              <a:rPr lang="bg-BG" dirty="0" err="1"/>
              <a:t>set</a:t>
            </a:r>
            <a:r>
              <a:rPr lang="bg-BG" dirty="0"/>
              <a:t> </a:t>
            </a:r>
            <a:r>
              <a:rPr lang="bg-BG" dirty="0" err="1"/>
              <a:t>to</a:t>
            </a:r>
            <a:r>
              <a:rPr lang="bg-BG" dirty="0"/>
              <a:t> </a:t>
            </a:r>
            <a:r>
              <a:rPr lang="bg-BG" dirty="0" err="1"/>
              <a:t>host</a:t>
            </a:r>
            <a:r>
              <a:rPr lang="bg-BG" dirty="0"/>
              <a:t> a </a:t>
            </a:r>
            <a:r>
              <a:rPr lang="bg-BG" dirty="0" err="1"/>
              <a:t>remarkable</a:t>
            </a:r>
            <a:r>
              <a:rPr lang="bg-BG" dirty="0"/>
              <a:t> </a:t>
            </a:r>
            <a:r>
              <a:rPr lang="bg-BG" dirty="0" err="1"/>
              <a:t>theatrical</a:t>
            </a:r>
            <a:r>
              <a:rPr lang="bg-BG" dirty="0"/>
              <a:t> </a:t>
            </a:r>
            <a:r>
              <a:rPr lang="bg-BG" dirty="0" err="1"/>
              <a:t>experience</a:t>
            </a:r>
            <a:r>
              <a:rPr lang="bg-BG" dirty="0"/>
              <a:t> </a:t>
            </a:r>
            <a:r>
              <a:rPr lang="bg-BG" dirty="0" err="1"/>
              <a:t>on</a:t>
            </a:r>
            <a:r>
              <a:rPr lang="bg-BG" dirty="0"/>
              <a:t> </a:t>
            </a:r>
            <a:r>
              <a:rPr lang="bg-BG" dirty="0" err="1"/>
              <a:t>January</a:t>
            </a:r>
            <a:r>
              <a:rPr lang="bg-BG" dirty="0"/>
              <a:t> 21, 2023, </a:t>
            </a:r>
            <a:r>
              <a:rPr lang="bg-BG" dirty="0" err="1"/>
              <a:t>as</a:t>
            </a:r>
            <a:r>
              <a:rPr lang="bg-BG" dirty="0"/>
              <a:t> </a:t>
            </a:r>
            <a:r>
              <a:rPr lang="bg-BG" dirty="0" err="1"/>
              <a:t>the</a:t>
            </a:r>
            <a:r>
              <a:rPr lang="bg-BG" dirty="0"/>
              <a:t> </a:t>
            </a:r>
            <a:r>
              <a:rPr lang="bg-BG" dirty="0" err="1"/>
              <a:t>renowned</a:t>
            </a:r>
            <a:r>
              <a:rPr lang="bg-BG" dirty="0"/>
              <a:t> </a:t>
            </a:r>
            <a:r>
              <a:rPr lang="bg-BG" dirty="0" err="1"/>
              <a:t>Teatro</a:t>
            </a:r>
            <a:r>
              <a:rPr lang="bg-BG" dirty="0"/>
              <a:t> </a:t>
            </a:r>
            <a:r>
              <a:rPr lang="bg-BG" dirty="0" err="1"/>
              <a:t>Argot</a:t>
            </a:r>
            <a:r>
              <a:rPr lang="bg-BG" dirty="0"/>
              <a:t> </a:t>
            </a:r>
            <a:r>
              <a:rPr lang="bg-BG" dirty="0" err="1"/>
              <a:t>proudly</a:t>
            </a:r>
            <a:r>
              <a:rPr lang="bg-BG" dirty="0"/>
              <a:t> </a:t>
            </a:r>
            <a:r>
              <a:rPr lang="bg-BG" dirty="0" err="1"/>
              <a:t>presents</a:t>
            </a:r>
            <a:r>
              <a:rPr lang="bg-BG" dirty="0"/>
              <a:t> "</a:t>
            </a:r>
            <a:r>
              <a:rPr lang="bg-BG" dirty="0" err="1"/>
              <a:t>Diary</a:t>
            </a:r>
            <a:r>
              <a:rPr lang="bg-BG" dirty="0"/>
              <a:t> </a:t>
            </a:r>
            <a:r>
              <a:rPr lang="bg-BG" dirty="0" err="1"/>
              <a:t>of</a:t>
            </a:r>
            <a:r>
              <a:rPr lang="bg-BG" dirty="0"/>
              <a:t> </a:t>
            </a:r>
            <a:r>
              <a:rPr lang="bg-BG" dirty="0" err="1"/>
              <a:t>The</a:t>
            </a:r>
            <a:r>
              <a:rPr lang="bg-BG" dirty="0"/>
              <a:t> </a:t>
            </a:r>
            <a:r>
              <a:rPr lang="bg-BG" dirty="0" err="1"/>
              <a:t>War</a:t>
            </a:r>
            <a:r>
              <a:rPr lang="bg-BG" dirty="0"/>
              <a:t>," a </a:t>
            </a:r>
            <a:r>
              <a:rPr lang="bg-BG" dirty="0" err="1"/>
              <a:t>powerful</a:t>
            </a:r>
            <a:r>
              <a:rPr lang="bg-BG" dirty="0"/>
              <a:t> </a:t>
            </a:r>
            <a:r>
              <a:rPr lang="bg-BG" dirty="0" err="1"/>
              <a:t>monologue</a:t>
            </a:r>
            <a:r>
              <a:rPr lang="bg-BG" dirty="0"/>
              <a:t> </a:t>
            </a:r>
            <a:r>
              <a:rPr lang="bg-BG" dirty="0" err="1"/>
              <a:t>performed</a:t>
            </a:r>
            <a:r>
              <a:rPr lang="bg-BG" dirty="0"/>
              <a:t> </a:t>
            </a:r>
            <a:r>
              <a:rPr lang="bg-BG" dirty="0" err="1"/>
              <a:t>by</a:t>
            </a:r>
            <a:r>
              <a:rPr lang="bg-BG" dirty="0"/>
              <a:t> </a:t>
            </a:r>
            <a:r>
              <a:rPr lang="bg-BG" dirty="0" err="1"/>
              <a:t>the</a:t>
            </a:r>
            <a:r>
              <a:rPr lang="bg-BG" dirty="0"/>
              <a:t> </a:t>
            </a:r>
            <a:r>
              <a:rPr lang="bg-BG" dirty="0" err="1"/>
              <a:t>exceptionally</a:t>
            </a:r>
            <a:r>
              <a:rPr lang="bg-BG" dirty="0"/>
              <a:t> </a:t>
            </a:r>
            <a:r>
              <a:rPr lang="bg-BG" dirty="0" err="1"/>
              <a:t>talented</a:t>
            </a:r>
            <a:r>
              <a:rPr lang="bg-BG" dirty="0"/>
              <a:t> </a:t>
            </a:r>
            <a:r>
              <a:rPr lang="bg-BG" dirty="0" err="1"/>
              <a:t>Silviya</a:t>
            </a:r>
            <a:r>
              <a:rPr lang="bg-BG" dirty="0"/>
              <a:t> Stanoeva.</a:t>
            </a:r>
          </a:p>
          <a:p>
            <a:r>
              <a:rPr lang="bg-BG" b="1" dirty="0" err="1"/>
              <a:t>Event</a:t>
            </a:r>
            <a:r>
              <a:rPr lang="bg-BG" b="1" dirty="0"/>
              <a:t> </a:t>
            </a:r>
            <a:r>
              <a:rPr lang="bg-BG" b="1" dirty="0" err="1"/>
              <a:t>Details</a:t>
            </a:r>
            <a:r>
              <a:rPr lang="bg-BG" b="1" dirty="0"/>
              <a:t>:</a:t>
            </a:r>
            <a:endParaRPr lang="bg-BG" dirty="0"/>
          </a:p>
          <a:p>
            <a:pPr lvl="0"/>
            <a:r>
              <a:rPr lang="bg-BG" b="1" dirty="0" err="1"/>
              <a:t>Title</a:t>
            </a:r>
            <a:r>
              <a:rPr lang="bg-BG" b="1" dirty="0"/>
              <a:t>:</a:t>
            </a:r>
            <a:r>
              <a:rPr lang="bg-BG" dirty="0"/>
              <a:t> </a:t>
            </a:r>
            <a:r>
              <a:rPr lang="bg-BG" dirty="0" err="1"/>
              <a:t>Diary</a:t>
            </a:r>
            <a:r>
              <a:rPr lang="bg-BG" dirty="0"/>
              <a:t> </a:t>
            </a:r>
            <a:r>
              <a:rPr lang="bg-BG" dirty="0" err="1"/>
              <a:t>of</a:t>
            </a:r>
            <a:r>
              <a:rPr lang="bg-BG" dirty="0"/>
              <a:t> </a:t>
            </a:r>
            <a:r>
              <a:rPr lang="bg-BG" dirty="0" err="1"/>
              <a:t>The</a:t>
            </a:r>
            <a:r>
              <a:rPr lang="bg-BG" dirty="0"/>
              <a:t> </a:t>
            </a:r>
            <a:r>
              <a:rPr lang="bg-BG" dirty="0" err="1"/>
              <a:t>War</a:t>
            </a:r>
            <a:r>
              <a:rPr lang="bg-BG" dirty="0"/>
              <a:t>, </a:t>
            </a:r>
            <a:r>
              <a:rPr lang="bg-BG" dirty="0" err="1"/>
              <a:t>Monologo</a:t>
            </a:r>
            <a:r>
              <a:rPr lang="bg-BG" dirty="0"/>
              <a:t> </a:t>
            </a:r>
            <a:r>
              <a:rPr lang="bg-BG" dirty="0" err="1"/>
              <a:t>in</a:t>
            </a:r>
            <a:r>
              <a:rPr lang="bg-BG" dirty="0"/>
              <a:t> </a:t>
            </a:r>
            <a:r>
              <a:rPr lang="bg-BG" dirty="0" err="1"/>
              <a:t>Bulgaro</a:t>
            </a:r>
            <a:r>
              <a:rPr lang="bg-BG" dirty="0"/>
              <a:t> di </a:t>
            </a:r>
            <a:r>
              <a:rPr lang="bg-BG" dirty="0" err="1"/>
              <a:t>Silviya</a:t>
            </a:r>
            <a:r>
              <a:rPr lang="bg-BG" dirty="0"/>
              <a:t> Stanoeva</a:t>
            </a:r>
          </a:p>
          <a:p>
            <a:pPr lvl="0"/>
            <a:r>
              <a:rPr lang="bg-BG" b="1" dirty="0" err="1"/>
              <a:t>Date</a:t>
            </a:r>
            <a:r>
              <a:rPr lang="bg-BG" b="1" dirty="0"/>
              <a:t>:</a:t>
            </a:r>
            <a:r>
              <a:rPr lang="bg-BG" dirty="0"/>
              <a:t> </a:t>
            </a:r>
            <a:r>
              <a:rPr lang="bg-BG" dirty="0" err="1"/>
              <a:t>January</a:t>
            </a:r>
            <a:r>
              <a:rPr lang="bg-BG" dirty="0"/>
              <a:t> 21, 2023</a:t>
            </a:r>
          </a:p>
          <a:p>
            <a:pPr lvl="0"/>
            <a:r>
              <a:rPr lang="bg-BG" b="1" dirty="0" err="1"/>
              <a:t>Time</a:t>
            </a:r>
            <a:r>
              <a:rPr lang="bg-BG" b="1" dirty="0"/>
              <a:t>:</a:t>
            </a:r>
            <a:r>
              <a:rPr lang="bg-BG" dirty="0"/>
              <a:t> 20:00</a:t>
            </a:r>
          </a:p>
          <a:p>
            <a:pPr lvl="0"/>
            <a:r>
              <a:rPr lang="bg-BG" b="1" dirty="0" err="1"/>
              <a:t>Venue</a:t>
            </a:r>
            <a:r>
              <a:rPr lang="bg-BG" b="1" dirty="0"/>
              <a:t>:</a:t>
            </a:r>
            <a:r>
              <a:rPr lang="bg-BG" dirty="0"/>
              <a:t> </a:t>
            </a:r>
            <a:r>
              <a:rPr lang="bg-BG" dirty="0" err="1"/>
              <a:t>Teatro</a:t>
            </a:r>
            <a:r>
              <a:rPr lang="bg-BG" dirty="0"/>
              <a:t> </a:t>
            </a:r>
            <a:r>
              <a:rPr lang="bg-BG" dirty="0" err="1"/>
              <a:t>Argot</a:t>
            </a:r>
            <a:r>
              <a:rPr lang="bg-BG" dirty="0"/>
              <a:t>, </a:t>
            </a:r>
            <a:r>
              <a:rPr lang="bg-BG" dirty="0" err="1"/>
              <a:t>via</a:t>
            </a:r>
            <a:r>
              <a:rPr lang="bg-BG" dirty="0"/>
              <a:t> </a:t>
            </a:r>
            <a:r>
              <a:rPr lang="bg-BG" dirty="0" err="1"/>
              <a:t>Natale</a:t>
            </a:r>
            <a:r>
              <a:rPr lang="bg-BG" dirty="0"/>
              <a:t> </a:t>
            </a:r>
            <a:r>
              <a:rPr lang="bg-BG" dirty="0" err="1"/>
              <a:t>del</a:t>
            </a:r>
            <a:r>
              <a:rPr lang="bg-BG" dirty="0"/>
              <a:t> </a:t>
            </a:r>
            <a:r>
              <a:rPr lang="bg-BG" dirty="0" err="1"/>
              <a:t>Grande</a:t>
            </a:r>
            <a:r>
              <a:rPr lang="bg-BG" dirty="0"/>
              <a:t> 27, </a:t>
            </a:r>
            <a:r>
              <a:rPr lang="bg-BG" dirty="0" err="1"/>
              <a:t>Rome</a:t>
            </a:r>
            <a:endParaRPr lang="bg-BG" dirty="0"/>
          </a:p>
          <a:p>
            <a:r>
              <a:rPr lang="bg-BG" dirty="0"/>
              <a:t>"</a:t>
            </a:r>
            <a:r>
              <a:rPr lang="bg-BG" dirty="0" err="1"/>
              <a:t>Diary</a:t>
            </a:r>
            <a:r>
              <a:rPr lang="bg-BG" dirty="0"/>
              <a:t> </a:t>
            </a:r>
            <a:r>
              <a:rPr lang="bg-BG" dirty="0" err="1"/>
              <a:t>of</a:t>
            </a:r>
            <a:r>
              <a:rPr lang="bg-BG" dirty="0"/>
              <a:t> </a:t>
            </a:r>
            <a:r>
              <a:rPr lang="bg-BG" dirty="0" err="1"/>
              <a:t>The</a:t>
            </a:r>
            <a:r>
              <a:rPr lang="bg-BG" dirty="0"/>
              <a:t> </a:t>
            </a:r>
            <a:r>
              <a:rPr lang="bg-BG" dirty="0" err="1"/>
              <a:t>War</a:t>
            </a:r>
            <a:r>
              <a:rPr lang="bg-BG" dirty="0"/>
              <a:t>" </a:t>
            </a:r>
            <a:r>
              <a:rPr lang="bg-BG" dirty="0" err="1"/>
              <a:t>is</a:t>
            </a:r>
            <a:r>
              <a:rPr lang="bg-BG" dirty="0"/>
              <a:t> a </a:t>
            </a:r>
            <a:r>
              <a:rPr lang="bg-BG" dirty="0" err="1"/>
              <a:t>gripping</a:t>
            </a:r>
            <a:r>
              <a:rPr lang="bg-BG" dirty="0"/>
              <a:t> </a:t>
            </a:r>
            <a:r>
              <a:rPr lang="bg-BG" dirty="0" err="1"/>
              <a:t>and</a:t>
            </a:r>
            <a:r>
              <a:rPr lang="bg-BG" dirty="0"/>
              <a:t> </a:t>
            </a:r>
            <a:r>
              <a:rPr lang="bg-BG" dirty="0" err="1"/>
              <a:t>emotionally</a:t>
            </a:r>
            <a:r>
              <a:rPr lang="bg-BG" dirty="0"/>
              <a:t> </a:t>
            </a:r>
            <a:r>
              <a:rPr lang="bg-BG" dirty="0" err="1"/>
              <a:t>charged</a:t>
            </a:r>
            <a:r>
              <a:rPr lang="bg-BG" dirty="0"/>
              <a:t> </a:t>
            </a:r>
            <a:r>
              <a:rPr lang="bg-BG" dirty="0" err="1"/>
              <a:t>performance</a:t>
            </a:r>
            <a:r>
              <a:rPr lang="bg-BG" dirty="0"/>
              <a:t> </a:t>
            </a:r>
            <a:r>
              <a:rPr lang="bg-BG" dirty="0" err="1"/>
              <a:t>that</a:t>
            </a:r>
            <a:r>
              <a:rPr lang="bg-BG" dirty="0"/>
              <a:t> </a:t>
            </a:r>
            <a:r>
              <a:rPr lang="bg-BG" dirty="0" err="1"/>
              <a:t>promises</a:t>
            </a:r>
            <a:r>
              <a:rPr lang="bg-BG" dirty="0"/>
              <a:t> </a:t>
            </a:r>
            <a:r>
              <a:rPr lang="bg-BG" dirty="0" err="1"/>
              <a:t>to</a:t>
            </a:r>
            <a:r>
              <a:rPr lang="bg-BG" dirty="0"/>
              <a:t> </a:t>
            </a:r>
            <a:r>
              <a:rPr lang="bg-BG" dirty="0" err="1"/>
              <a:t>transport</a:t>
            </a:r>
            <a:r>
              <a:rPr lang="bg-BG" dirty="0"/>
              <a:t> </a:t>
            </a:r>
            <a:r>
              <a:rPr lang="bg-BG" dirty="0" err="1"/>
              <a:t>the</a:t>
            </a:r>
            <a:r>
              <a:rPr lang="bg-BG" dirty="0"/>
              <a:t> </a:t>
            </a:r>
            <a:r>
              <a:rPr lang="bg-BG" dirty="0" err="1"/>
              <a:t>audience</a:t>
            </a:r>
            <a:r>
              <a:rPr lang="bg-BG" dirty="0"/>
              <a:t> </a:t>
            </a:r>
            <a:r>
              <a:rPr lang="bg-BG" dirty="0" err="1"/>
              <a:t>into</a:t>
            </a:r>
            <a:r>
              <a:rPr lang="bg-BG" dirty="0"/>
              <a:t> a </a:t>
            </a:r>
            <a:r>
              <a:rPr lang="bg-BG" dirty="0" err="1"/>
              <a:t>world</a:t>
            </a:r>
            <a:r>
              <a:rPr lang="bg-BG" dirty="0"/>
              <a:t> </a:t>
            </a:r>
            <a:r>
              <a:rPr lang="bg-BG" dirty="0" err="1"/>
              <a:t>of</a:t>
            </a:r>
            <a:r>
              <a:rPr lang="bg-BG" dirty="0"/>
              <a:t> </a:t>
            </a:r>
            <a:r>
              <a:rPr lang="bg-BG" dirty="0" err="1"/>
              <a:t>raw</a:t>
            </a:r>
            <a:r>
              <a:rPr lang="bg-BG" dirty="0"/>
              <a:t> </a:t>
            </a:r>
            <a:r>
              <a:rPr lang="bg-BG" dirty="0" err="1"/>
              <a:t>human</a:t>
            </a:r>
            <a:r>
              <a:rPr lang="bg-BG" dirty="0"/>
              <a:t> </a:t>
            </a:r>
            <a:r>
              <a:rPr lang="bg-BG" dirty="0" err="1"/>
              <a:t>experiences</a:t>
            </a:r>
            <a:r>
              <a:rPr lang="bg-BG" dirty="0"/>
              <a:t> </a:t>
            </a:r>
            <a:r>
              <a:rPr lang="bg-BG" dirty="0" err="1"/>
              <a:t>and</a:t>
            </a:r>
            <a:r>
              <a:rPr lang="bg-BG" dirty="0"/>
              <a:t> </a:t>
            </a:r>
            <a:r>
              <a:rPr lang="bg-BG" dirty="0" err="1"/>
              <a:t>profound</a:t>
            </a:r>
            <a:r>
              <a:rPr lang="bg-BG" dirty="0"/>
              <a:t> </a:t>
            </a:r>
            <a:r>
              <a:rPr lang="bg-BG" dirty="0" err="1"/>
              <a:t>storytelling</a:t>
            </a:r>
            <a:r>
              <a:rPr lang="bg-BG" dirty="0"/>
              <a:t>. </a:t>
            </a:r>
            <a:r>
              <a:rPr lang="bg-BG" dirty="0" err="1"/>
              <a:t>Silviya</a:t>
            </a:r>
            <a:r>
              <a:rPr lang="bg-BG" dirty="0"/>
              <a:t> Stanoeva, a </a:t>
            </a:r>
            <a:r>
              <a:rPr lang="bg-BG" dirty="0" err="1"/>
              <a:t>luminary</a:t>
            </a:r>
            <a:r>
              <a:rPr lang="bg-BG" dirty="0"/>
              <a:t> </a:t>
            </a:r>
            <a:r>
              <a:rPr lang="bg-BG" dirty="0" err="1"/>
              <a:t>in</a:t>
            </a:r>
            <a:r>
              <a:rPr lang="bg-BG" dirty="0"/>
              <a:t> </a:t>
            </a:r>
            <a:r>
              <a:rPr lang="bg-BG" dirty="0" err="1"/>
              <a:t>the</a:t>
            </a:r>
            <a:r>
              <a:rPr lang="bg-BG" dirty="0"/>
              <a:t> </a:t>
            </a:r>
            <a:r>
              <a:rPr lang="bg-BG" dirty="0" err="1"/>
              <a:t>world</a:t>
            </a:r>
            <a:r>
              <a:rPr lang="bg-BG" dirty="0"/>
              <a:t> </a:t>
            </a:r>
            <a:r>
              <a:rPr lang="bg-BG" dirty="0" err="1"/>
              <a:t>of</a:t>
            </a:r>
            <a:r>
              <a:rPr lang="bg-BG" dirty="0"/>
              <a:t> </a:t>
            </a:r>
            <a:r>
              <a:rPr lang="bg-BG" dirty="0" err="1"/>
              <a:t>theater</a:t>
            </a:r>
            <a:r>
              <a:rPr lang="bg-BG" dirty="0"/>
              <a:t>, </a:t>
            </a:r>
            <a:r>
              <a:rPr lang="bg-BG" dirty="0" err="1"/>
              <a:t>takes</a:t>
            </a:r>
            <a:r>
              <a:rPr lang="bg-BG" dirty="0"/>
              <a:t> </a:t>
            </a:r>
            <a:r>
              <a:rPr lang="bg-BG" dirty="0" err="1"/>
              <a:t>center</a:t>
            </a:r>
            <a:r>
              <a:rPr lang="bg-BG" dirty="0"/>
              <a:t> </a:t>
            </a:r>
            <a:r>
              <a:rPr lang="bg-BG" dirty="0" err="1"/>
              <a:t>stage</a:t>
            </a:r>
            <a:r>
              <a:rPr lang="bg-BG" dirty="0"/>
              <a:t> </a:t>
            </a:r>
            <a:r>
              <a:rPr lang="bg-BG" dirty="0" err="1"/>
              <a:t>to</a:t>
            </a:r>
            <a:r>
              <a:rPr lang="bg-BG" dirty="0"/>
              <a:t> </a:t>
            </a:r>
            <a:r>
              <a:rPr lang="bg-BG" dirty="0" err="1"/>
              <a:t>deliver</a:t>
            </a:r>
            <a:r>
              <a:rPr lang="bg-BG" dirty="0"/>
              <a:t> a </a:t>
            </a:r>
            <a:r>
              <a:rPr lang="bg-BG" dirty="0" err="1"/>
              <a:t>monologue</a:t>
            </a:r>
            <a:r>
              <a:rPr lang="bg-BG" dirty="0"/>
              <a:t> </a:t>
            </a:r>
            <a:r>
              <a:rPr lang="bg-BG" dirty="0" err="1"/>
              <a:t>in</a:t>
            </a:r>
            <a:r>
              <a:rPr lang="bg-BG" dirty="0"/>
              <a:t> </a:t>
            </a:r>
            <a:r>
              <a:rPr lang="bg-BG" dirty="0" err="1"/>
              <a:t>Bulgarian</a:t>
            </a:r>
            <a:r>
              <a:rPr lang="bg-BG" dirty="0"/>
              <a:t> </a:t>
            </a:r>
            <a:r>
              <a:rPr lang="bg-BG" dirty="0" err="1"/>
              <a:t>that</a:t>
            </a:r>
            <a:r>
              <a:rPr lang="bg-BG" dirty="0"/>
              <a:t> </a:t>
            </a:r>
            <a:r>
              <a:rPr lang="bg-BG" dirty="0" err="1"/>
              <a:t>has</a:t>
            </a:r>
            <a:r>
              <a:rPr lang="bg-BG" dirty="0"/>
              <a:t> </a:t>
            </a:r>
            <a:r>
              <a:rPr lang="bg-BG" dirty="0" err="1"/>
              <a:t>garnered</a:t>
            </a:r>
            <a:r>
              <a:rPr lang="bg-BG" dirty="0"/>
              <a:t> </a:t>
            </a:r>
            <a:r>
              <a:rPr lang="bg-BG" dirty="0" err="1"/>
              <a:t>acclaim</a:t>
            </a:r>
            <a:r>
              <a:rPr lang="bg-BG" dirty="0"/>
              <a:t> </a:t>
            </a:r>
            <a:r>
              <a:rPr lang="bg-BG" dirty="0" err="1"/>
              <a:t>for</a:t>
            </a:r>
            <a:r>
              <a:rPr lang="bg-BG" dirty="0"/>
              <a:t> </a:t>
            </a:r>
            <a:r>
              <a:rPr lang="bg-BG" dirty="0" err="1"/>
              <a:t>its</a:t>
            </a:r>
            <a:r>
              <a:rPr lang="bg-BG" dirty="0"/>
              <a:t> </a:t>
            </a:r>
            <a:r>
              <a:rPr lang="bg-BG" dirty="0" err="1"/>
              <a:t>depth</a:t>
            </a:r>
            <a:r>
              <a:rPr lang="bg-BG" dirty="0"/>
              <a:t> </a:t>
            </a:r>
            <a:r>
              <a:rPr lang="bg-BG" dirty="0" err="1"/>
              <a:t>and</a:t>
            </a:r>
            <a:r>
              <a:rPr lang="bg-BG" dirty="0"/>
              <a:t> </a:t>
            </a:r>
            <a:r>
              <a:rPr lang="bg-BG" dirty="0" err="1"/>
              <a:t>intensity</a:t>
            </a:r>
            <a:r>
              <a:rPr lang="bg-BG" dirty="0"/>
              <a:t>.</a:t>
            </a:r>
          </a:p>
          <a:p>
            <a:r>
              <a:rPr lang="bg-BG" dirty="0" err="1"/>
              <a:t>The</a:t>
            </a:r>
            <a:r>
              <a:rPr lang="bg-BG" dirty="0"/>
              <a:t> </a:t>
            </a:r>
            <a:r>
              <a:rPr lang="bg-BG" dirty="0" err="1"/>
              <a:t>event</a:t>
            </a:r>
            <a:r>
              <a:rPr lang="bg-BG" dirty="0"/>
              <a:t> </a:t>
            </a:r>
            <a:r>
              <a:rPr lang="bg-BG" dirty="0" err="1"/>
              <a:t>is</a:t>
            </a:r>
            <a:r>
              <a:rPr lang="bg-BG" dirty="0"/>
              <a:t> </a:t>
            </a:r>
            <a:r>
              <a:rPr lang="bg-BG" dirty="0" err="1"/>
              <a:t>set</a:t>
            </a:r>
            <a:r>
              <a:rPr lang="bg-BG" dirty="0"/>
              <a:t> </a:t>
            </a:r>
            <a:r>
              <a:rPr lang="bg-BG" dirty="0" err="1"/>
              <a:t>to</a:t>
            </a:r>
            <a:r>
              <a:rPr lang="bg-BG" dirty="0"/>
              <a:t> </a:t>
            </a:r>
            <a:r>
              <a:rPr lang="bg-BG" dirty="0" err="1"/>
              <a:t>take</a:t>
            </a:r>
            <a:r>
              <a:rPr lang="bg-BG" dirty="0"/>
              <a:t> </a:t>
            </a:r>
            <a:r>
              <a:rPr lang="bg-BG" dirty="0" err="1"/>
              <a:t>place</a:t>
            </a:r>
            <a:r>
              <a:rPr lang="bg-BG" dirty="0"/>
              <a:t> </a:t>
            </a:r>
            <a:r>
              <a:rPr lang="bg-BG" dirty="0" err="1"/>
              <a:t>at</a:t>
            </a:r>
            <a:r>
              <a:rPr lang="bg-BG" dirty="0"/>
              <a:t> </a:t>
            </a:r>
            <a:r>
              <a:rPr lang="bg-BG" dirty="0" err="1"/>
              <a:t>the</a:t>
            </a:r>
            <a:r>
              <a:rPr lang="bg-BG" dirty="0"/>
              <a:t> </a:t>
            </a:r>
            <a:r>
              <a:rPr lang="bg-BG" dirty="0" err="1"/>
              <a:t>iconic</a:t>
            </a:r>
            <a:r>
              <a:rPr lang="bg-BG" dirty="0"/>
              <a:t> </a:t>
            </a:r>
            <a:r>
              <a:rPr lang="bg-BG" dirty="0" err="1"/>
              <a:t>Teatro</a:t>
            </a:r>
            <a:r>
              <a:rPr lang="bg-BG" dirty="0"/>
              <a:t> </a:t>
            </a:r>
            <a:r>
              <a:rPr lang="bg-BG" dirty="0" err="1"/>
              <a:t>Argot</a:t>
            </a:r>
            <a:r>
              <a:rPr lang="bg-BG" dirty="0"/>
              <a:t>, </a:t>
            </a:r>
            <a:r>
              <a:rPr lang="bg-BG" dirty="0" err="1"/>
              <a:t>known</a:t>
            </a:r>
            <a:r>
              <a:rPr lang="bg-BG" dirty="0"/>
              <a:t> </a:t>
            </a:r>
            <a:r>
              <a:rPr lang="bg-BG" dirty="0" err="1"/>
              <a:t>for</a:t>
            </a:r>
            <a:r>
              <a:rPr lang="bg-BG" dirty="0"/>
              <a:t> </a:t>
            </a:r>
            <a:r>
              <a:rPr lang="bg-BG" dirty="0" err="1"/>
              <a:t>hosting</a:t>
            </a:r>
            <a:r>
              <a:rPr lang="bg-BG" dirty="0"/>
              <a:t> </a:t>
            </a:r>
            <a:r>
              <a:rPr lang="bg-BG" dirty="0" err="1"/>
              <a:t>exceptional</a:t>
            </a:r>
            <a:r>
              <a:rPr lang="bg-BG" dirty="0"/>
              <a:t> </a:t>
            </a:r>
            <a:r>
              <a:rPr lang="bg-BG" dirty="0" err="1"/>
              <a:t>performances</a:t>
            </a:r>
            <a:r>
              <a:rPr lang="bg-BG" dirty="0"/>
              <a:t> </a:t>
            </a:r>
            <a:r>
              <a:rPr lang="bg-BG" dirty="0" err="1"/>
              <a:t>and</a:t>
            </a:r>
            <a:r>
              <a:rPr lang="bg-BG" dirty="0"/>
              <a:t> </a:t>
            </a:r>
            <a:r>
              <a:rPr lang="bg-BG" dirty="0" err="1"/>
              <a:t>creating</a:t>
            </a:r>
            <a:r>
              <a:rPr lang="bg-BG" dirty="0"/>
              <a:t> </a:t>
            </a:r>
            <a:r>
              <a:rPr lang="bg-BG" dirty="0" err="1"/>
              <a:t>memorable</a:t>
            </a:r>
            <a:r>
              <a:rPr lang="bg-BG" dirty="0"/>
              <a:t> </a:t>
            </a:r>
            <a:r>
              <a:rPr lang="bg-BG" dirty="0" err="1"/>
              <a:t>theatrical</a:t>
            </a:r>
            <a:r>
              <a:rPr lang="bg-BG" dirty="0"/>
              <a:t> </a:t>
            </a:r>
            <a:r>
              <a:rPr lang="bg-BG" dirty="0" err="1"/>
              <a:t>moments</a:t>
            </a:r>
            <a:r>
              <a:rPr lang="bg-BG" dirty="0"/>
              <a:t>. </a:t>
            </a:r>
            <a:r>
              <a:rPr lang="bg-BG" dirty="0" err="1"/>
              <a:t>With</a:t>
            </a:r>
            <a:r>
              <a:rPr lang="bg-BG" dirty="0"/>
              <a:t> </a:t>
            </a:r>
            <a:r>
              <a:rPr lang="bg-BG" dirty="0" err="1"/>
              <a:t>its</a:t>
            </a:r>
            <a:r>
              <a:rPr lang="bg-BG" dirty="0"/>
              <a:t> </a:t>
            </a:r>
            <a:r>
              <a:rPr lang="bg-BG" dirty="0" err="1"/>
              <a:t>intimate</a:t>
            </a:r>
            <a:r>
              <a:rPr lang="bg-BG" dirty="0"/>
              <a:t> </a:t>
            </a:r>
            <a:r>
              <a:rPr lang="bg-BG" dirty="0" err="1"/>
              <a:t>setting</a:t>
            </a:r>
            <a:r>
              <a:rPr lang="bg-BG" dirty="0"/>
              <a:t> </a:t>
            </a:r>
            <a:r>
              <a:rPr lang="bg-BG" dirty="0" err="1"/>
              <a:t>and</a:t>
            </a:r>
            <a:r>
              <a:rPr lang="bg-BG" dirty="0"/>
              <a:t> </a:t>
            </a:r>
            <a:r>
              <a:rPr lang="bg-BG" dirty="0" err="1"/>
              <a:t>state-of-the-art</a:t>
            </a:r>
            <a:r>
              <a:rPr lang="bg-BG" dirty="0"/>
              <a:t> </a:t>
            </a:r>
            <a:r>
              <a:rPr lang="bg-BG" dirty="0" err="1"/>
              <a:t>facilities</a:t>
            </a:r>
            <a:r>
              <a:rPr lang="bg-BG" dirty="0"/>
              <a:t>, </a:t>
            </a:r>
            <a:r>
              <a:rPr lang="bg-BG" dirty="0" err="1"/>
              <a:t>Teatro</a:t>
            </a:r>
            <a:r>
              <a:rPr lang="bg-BG" dirty="0"/>
              <a:t> </a:t>
            </a:r>
            <a:r>
              <a:rPr lang="bg-BG" dirty="0" err="1"/>
              <a:t>Argot</a:t>
            </a:r>
            <a:r>
              <a:rPr lang="bg-BG" dirty="0"/>
              <a:t> </a:t>
            </a:r>
            <a:r>
              <a:rPr lang="bg-BG" dirty="0" err="1"/>
              <a:t>provides</a:t>
            </a:r>
            <a:r>
              <a:rPr lang="bg-BG" dirty="0"/>
              <a:t> </a:t>
            </a:r>
            <a:r>
              <a:rPr lang="bg-BG" dirty="0" err="1"/>
              <a:t>the</a:t>
            </a:r>
            <a:r>
              <a:rPr lang="bg-BG" dirty="0"/>
              <a:t> </a:t>
            </a:r>
            <a:r>
              <a:rPr lang="bg-BG" dirty="0" err="1"/>
              <a:t>perfect</a:t>
            </a:r>
            <a:r>
              <a:rPr lang="bg-BG" dirty="0"/>
              <a:t> </a:t>
            </a:r>
            <a:r>
              <a:rPr lang="bg-BG" dirty="0" err="1"/>
              <a:t>backdrop</a:t>
            </a:r>
            <a:r>
              <a:rPr lang="bg-BG" dirty="0"/>
              <a:t> </a:t>
            </a:r>
            <a:r>
              <a:rPr lang="bg-BG" dirty="0" err="1"/>
              <a:t>for</a:t>
            </a:r>
            <a:r>
              <a:rPr lang="bg-BG" dirty="0"/>
              <a:t> </a:t>
            </a:r>
            <a:r>
              <a:rPr lang="bg-BG" dirty="0" err="1"/>
              <a:t>an</a:t>
            </a:r>
            <a:r>
              <a:rPr lang="bg-BG" dirty="0"/>
              <a:t> </a:t>
            </a:r>
            <a:r>
              <a:rPr lang="bg-BG" dirty="0" err="1"/>
              <a:t>evening</a:t>
            </a:r>
            <a:r>
              <a:rPr lang="bg-BG" dirty="0"/>
              <a:t> </a:t>
            </a:r>
            <a:r>
              <a:rPr lang="bg-BG" dirty="0" err="1"/>
              <a:t>of</a:t>
            </a:r>
            <a:r>
              <a:rPr lang="bg-BG" dirty="0"/>
              <a:t> </a:t>
            </a:r>
            <a:r>
              <a:rPr lang="bg-BG" dirty="0" err="1"/>
              <a:t>artistic</a:t>
            </a:r>
            <a:r>
              <a:rPr lang="bg-BG" dirty="0"/>
              <a:t> </a:t>
            </a:r>
            <a:r>
              <a:rPr lang="bg-BG" dirty="0" err="1"/>
              <a:t>brilliance</a:t>
            </a:r>
            <a:r>
              <a:rPr lang="bg-BG" dirty="0"/>
              <a:t>.</a:t>
            </a:r>
          </a:p>
          <a:p>
            <a:r>
              <a:rPr lang="bg-BG" dirty="0" err="1"/>
              <a:t>This</a:t>
            </a:r>
            <a:r>
              <a:rPr lang="bg-BG" dirty="0"/>
              <a:t> </a:t>
            </a:r>
            <a:r>
              <a:rPr lang="bg-BG" dirty="0" err="1"/>
              <a:t>exceptional</a:t>
            </a:r>
            <a:r>
              <a:rPr lang="bg-BG" dirty="0"/>
              <a:t> </a:t>
            </a:r>
            <a:r>
              <a:rPr lang="bg-BG" dirty="0" err="1"/>
              <a:t>theatrical</a:t>
            </a:r>
            <a:r>
              <a:rPr lang="bg-BG" dirty="0"/>
              <a:t> </a:t>
            </a:r>
            <a:r>
              <a:rPr lang="bg-BG" dirty="0" err="1"/>
              <a:t>event</a:t>
            </a:r>
            <a:r>
              <a:rPr lang="bg-BG" dirty="0"/>
              <a:t> </a:t>
            </a:r>
            <a:r>
              <a:rPr lang="bg-BG" dirty="0" err="1"/>
              <a:t>is</a:t>
            </a:r>
            <a:r>
              <a:rPr lang="bg-BG" dirty="0"/>
              <a:t> a </a:t>
            </a:r>
            <a:r>
              <a:rPr lang="bg-BG" dirty="0" err="1"/>
              <a:t>testament</a:t>
            </a:r>
            <a:r>
              <a:rPr lang="bg-BG" dirty="0"/>
              <a:t> </a:t>
            </a:r>
            <a:r>
              <a:rPr lang="bg-BG" dirty="0" err="1"/>
              <a:t>to</a:t>
            </a:r>
            <a:r>
              <a:rPr lang="bg-BG" dirty="0"/>
              <a:t> </a:t>
            </a:r>
            <a:r>
              <a:rPr lang="bg-BG" dirty="0" err="1"/>
              <a:t>the</a:t>
            </a:r>
            <a:r>
              <a:rPr lang="bg-BG" dirty="0"/>
              <a:t> </a:t>
            </a:r>
            <a:r>
              <a:rPr lang="bg-BG" dirty="0" err="1"/>
              <a:t>enduring</a:t>
            </a:r>
            <a:r>
              <a:rPr lang="bg-BG" dirty="0"/>
              <a:t> </a:t>
            </a:r>
            <a:r>
              <a:rPr lang="bg-BG" dirty="0" err="1"/>
              <a:t>power</a:t>
            </a:r>
            <a:r>
              <a:rPr lang="bg-BG" dirty="0"/>
              <a:t> </a:t>
            </a:r>
            <a:r>
              <a:rPr lang="bg-BG" dirty="0" err="1"/>
              <a:t>of</a:t>
            </a:r>
            <a:r>
              <a:rPr lang="bg-BG" dirty="0"/>
              <a:t> </a:t>
            </a:r>
            <a:r>
              <a:rPr lang="bg-BG" dirty="0" err="1"/>
              <a:t>the</a:t>
            </a:r>
            <a:r>
              <a:rPr lang="bg-BG" dirty="0"/>
              <a:t> </a:t>
            </a:r>
            <a:r>
              <a:rPr lang="bg-BG" dirty="0" err="1"/>
              <a:t>arts</a:t>
            </a:r>
            <a:r>
              <a:rPr lang="bg-BG" dirty="0"/>
              <a:t> </a:t>
            </a:r>
            <a:r>
              <a:rPr lang="bg-BG" dirty="0" err="1"/>
              <a:t>to</a:t>
            </a:r>
            <a:r>
              <a:rPr lang="bg-BG" dirty="0"/>
              <a:t> </a:t>
            </a:r>
            <a:r>
              <a:rPr lang="bg-BG" dirty="0" err="1"/>
              <a:t>connect</a:t>
            </a:r>
            <a:r>
              <a:rPr lang="bg-BG" dirty="0"/>
              <a:t>, </a:t>
            </a:r>
            <a:r>
              <a:rPr lang="bg-BG" dirty="0" err="1"/>
              <a:t>inspire</a:t>
            </a:r>
            <a:r>
              <a:rPr lang="bg-BG" dirty="0"/>
              <a:t>, </a:t>
            </a:r>
            <a:r>
              <a:rPr lang="bg-BG" dirty="0" err="1"/>
              <a:t>and</a:t>
            </a:r>
            <a:r>
              <a:rPr lang="bg-BG" dirty="0"/>
              <a:t> </a:t>
            </a:r>
            <a:r>
              <a:rPr lang="bg-BG" dirty="0" err="1"/>
              <a:t>provoke</a:t>
            </a:r>
            <a:r>
              <a:rPr lang="bg-BG" dirty="0"/>
              <a:t> </a:t>
            </a:r>
            <a:r>
              <a:rPr lang="bg-BG" dirty="0" err="1"/>
              <a:t>thought</a:t>
            </a:r>
            <a:r>
              <a:rPr lang="bg-BG" dirty="0"/>
              <a:t>. "</a:t>
            </a:r>
            <a:r>
              <a:rPr lang="bg-BG" dirty="0" err="1"/>
              <a:t>Diary</a:t>
            </a:r>
            <a:r>
              <a:rPr lang="bg-BG" dirty="0"/>
              <a:t> </a:t>
            </a:r>
            <a:r>
              <a:rPr lang="bg-BG" dirty="0" err="1"/>
              <a:t>of</a:t>
            </a:r>
            <a:r>
              <a:rPr lang="bg-BG" dirty="0"/>
              <a:t> </a:t>
            </a:r>
            <a:r>
              <a:rPr lang="bg-BG" dirty="0" err="1"/>
              <a:t>The</a:t>
            </a:r>
            <a:r>
              <a:rPr lang="bg-BG" dirty="0"/>
              <a:t> </a:t>
            </a:r>
            <a:r>
              <a:rPr lang="bg-BG" dirty="0" err="1"/>
              <a:t>War</a:t>
            </a:r>
            <a:r>
              <a:rPr lang="bg-BG" dirty="0"/>
              <a:t>" </a:t>
            </a:r>
            <a:r>
              <a:rPr lang="bg-BG" dirty="0" err="1"/>
              <a:t>is</a:t>
            </a:r>
            <a:r>
              <a:rPr lang="bg-BG" dirty="0"/>
              <a:t> a </a:t>
            </a:r>
            <a:r>
              <a:rPr lang="bg-BG" dirty="0" err="1"/>
              <a:t>reflection</a:t>
            </a:r>
            <a:r>
              <a:rPr lang="bg-BG" dirty="0"/>
              <a:t> </a:t>
            </a:r>
            <a:r>
              <a:rPr lang="bg-BG" dirty="0" err="1"/>
              <a:t>on</a:t>
            </a:r>
            <a:r>
              <a:rPr lang="bg-BG" dirty="0"/>
              <a:t> </a:t>
            </a:r>
            <a:r>
              <a:rPr lang="bg-BG" dirty="0" err="1"/>
              <a:t>the</a:t>
            </a:r>
            <a:r>
              <a:rPr lang="bg-BG" dirty="0"/>
              <a:t> </a:t>
            </a:r>
            <a:r>
              <a:rPr lang="bg-BG" dirty="0" err="1"/>
              <a:t>human</a:t>
            </a:r>
            <a:r>
              <a:rPr lang="bg-BG" dirty="0"/>
              <a:t> </a:t>
            </a:r>
            <a:r>
              <a:rPr lang="bg-BG" dirty="0" err="1"/>
              <a:t>condition</a:t>
            </a:r>
            <a:r>
              <a:rPr lang="bg-BG" dirty="0"/>
              <a:t>, </a:t>
            </a:r>
            <a:r>
              <a:rPr lang="bg-BG" dirty="0" err="1"/>
              <a:t>war</a:t>
            </a:r>
            <a:r>
              <a:rPr lang="bg-BG" dirty="0"/>
              <a:t>, </a:t>
            </a:r>
            <a:r>
              <a:rPr lang="bg-BG" dirty="0" err="1"/>
              <a:t>and</a:t>
            </a:r>
            <a:r>
              <a:rPr lang="bg-BG" dirty="0"/>
              <a:t> </a:t>
            </a:r>
            <a:r>
              <a:rPr lang="bg-BG" dirty="0" err="1"/>
              <a:t>the</a:t>
            </a:r>
            <a:r>
              <a:rPr lang="bg-BG" dirty="0"/>
              <a:t> </a:t>
            </a:r>
            <a:r>
              <a:rPr lang="bg-BG" dirty="0" err="1"/>
              <a:t>resilience</a:t>
            </a:r>
            <a:r>
              <a:rPr lang="bg-BG" dirty="0"/>
              <a:t> </a:t>
            </a:r>
            <a:r>
              <a:rPr lang="bg-BG" dirty="0" err="1"/>
              <a:t>of</a:t>
            </a:r>
            <a:r>
              <a:rPr lang="bg-BG" dirty="0"/>
              <a:t> </a:t>
            </a:r>
            <a:r>
              <a:rPr lang="bg-BG" dirty="0" err="1"/>
              <a:t>the</a:t>
            </a:r>
            <a:r>
              <a:rPr lang="bg-BG" dirty="0"/>
              <a:t> </a:t>
            </a:r>
            <a:r>
              <a:rPr lang="bg-BG" dirty="0" err="1"/>
              <a:t>human</a:t>
            </a:r>
            <a:r>
              <a:rPr lang="bg-BG" dirty="0"/>
              <a:t> </a:t>
            </a:r>
            <a:r>
              <a:rPr lang="bg-BG" dirty="0" err="1"/>
              <a:t>spirit</a:t>
            </a:r>
            <a:r>
              <a:rPr lang="bg-BG" dirty="0"/>
              <a:t>, </a:t>
            </a:r>
            <a:r>
              <a:rPr lang="bg-BG" dirty="0" err="1"/>
              <a:t>making</a:t>
            </a:r>
            <a:r>
              <a:rPr lang="bg-BG" dirty="0"/>
              <a:t> </a:t>
            </a:r>
            <a:r>
              <a:rPr lang="bg-BG" dirty="0" err="1"/>
              <a:t>it</a:t>
            </a:r>
            <a:r>
              <a:rPr lang="bg-BG" dirty="0"/>
              <a:t> a </a:t>
            </a:r>
            <a:r>
              <a:rPr lang="bg-BG" dirty="0" err="1"/>
              <a:t>must-see</a:t>
            </a:r>
            <a:r>
              <a:rPr lang="bg-BG" dirty="0"/>
              <a:t> </a:t>
            </a:r>
            <a:r>
              <a:rPr lang="bg-BG" dirty="0" err="1"/>
              <a:t>for</a:t>
            </a:r>
            <a:r>
              <a:rPr lang="bg-BG" dirty="0"/>
              <a:t> </a:t>
            </a:r>
            <a:r>
              <a:rPr lang="bg-BG" dirty="0" err="1"/>
              <a:t>theater</a:t>
            </a:r>
            <a:r>
              <a:rPr lang="bg-BG" dirty="0"/>
              <a:t> </a:t>
            </a:r>
            <a:r>
              <a:rPr lang="bg-BG" dirty="0" err="1"/>
              <a:t>enthusiasts</a:t>
            </a:r>
            <a:r>
              <a:rPr lang="bg-BG" dirty="0"/>
              <a:t> </a:t>
            </a:r>
            <a:r>
              <a:rPr lang="bg-BG" dirty="0" err="1"/>
              <a:t>and</a:t>
            </a:r>
            <a:r>
              <a:rPr lang="bg-BG" dirty="0"/>
              <a:t> </a:t>
            </a:r>
            <a:r>
              <a:rPr lang="bg-BG" dirty="0" err="1"/>
              <a:t>those</a:t>
            </a:r>
            <a:r>
              <a:rPr lang="bg-BG" dirty="0"/>
              <a:t> </a:t>
            </a:r>
            <a:r>
              <a:rPr lang="bg-BG" dirty="0" err="1"/>
              <a:t>seeking</a:t>
            </a:r>
            <a:r>
              <a:rPr lang="bg-BG" dirty="0"/>
              <a:t> a </a:t>
            </a:r>
            <a:r>
              <a:rPr lang="bg-BG" dirty="0" err="1"/>
              <a:t>thought-provoking</a:t>
            </a:r>
            <a:r>
              <a:rPr lang="bg-BG" dirty="0"/>
              <a:t> </a:t>
            </a:r>
            <a:r>
              <a:rPr lang="bg-BG" dirty="0" err="1"/>
              <a:t>cultural</a:t>
            </a:r>
            <a:r>
              <a:rPr lang="bg-BG" dirty="0"/>
              <a:t> </a:t>
            </a:r>
            <a:r>
              <a:rPr lang="bg-BG" dirty="0" err="1"/>
              <a:t>experience</a:t>
            </a:r>
            <a:r>
              <a:rPr lang="bg-BG" dirty="0"/>
              <a:t>.</a:t>
            </a:r>
          </a:p>
          <a:p>
            <a:r>
              <a:rPr lang="bg-BG" dirty="0" err="1"/>
              <a:t>Tickets</a:t>
            </a:r>
            <a:r>
              <a:rPr lang="bg-BG" dirty="0"/>
              <a:t> </a:t>
            </a:r>
            <a:r>
              <a:rPr lang="bg-BG" dirty="0" err="1"/>
              <a:t>for</a:t>
            </a:r>
            <a:r>
              <a:rPr lang="bg-BG" dirty="0"/>
              <a:t> "</a:t>
            </a:r>
            <a:r>
              <a:rPr lang="bg-BG" dirty="0" err="1"/>
              <a:t>Diary</a:t>
            </a:r>
            <a:r>
              <a:rPr lang="bg-BG" dirty="0"/>
              <a:t> </a:t>
            </a:r>
            <a:r>
              <a:rPr lang="bg-BG" dirty="0" err="1"/>
              <a:t>of</a:t>
            </a:r>
            <a:r>
              <a:rPr lang="bg-BG" dirty="0"/>
              <a:t> </a:t>
            </a:r>
            <a:r>
              <a:rPr lang="bg-BG" dirty="0" err="1"/>
              <a:t>The</a:t>
            </a:r>
            <a:r>
              <a:rPr lang="bg-BG" dirty="0"/>
              <a:t> </a:t>
            </a:r>
            <a:r>
              <a:rPr lang="bg-BG" dirty="0" err="1"/>
              <a:t>War</a:t>
            </a:r>
            <a:r>
              <a:rPr lang="bg-BG" dirty="0"/>
              <a:t>" </a:t>
            </a:r>
            <a:r>
              <a:rPr lang="bg-BG" dirty="0" err="1"/>
              <a:t>are</a:t>
            </a:r>
            <a:r>
              <a:rPr lang="bg-BG" dirty="0"/>
              <a:t> </a:t>
            </a:r>
            <a:r>
              <a:rPr lang="bg-BG" dirty="0" err="1"/>
              <a:t>available</a:t>
            </a:r>
            <a:r>
              <a:rPr lang="bg-BG" dirty="0"/>
              <a:t> </a:t>
            </a:r>
            <a:r>
              <a:rPr lang="bg-BG" dirty="0" err="1"/>
              <a:t>now</a:t>
            </a:r>
            <a:r>
              <a:rPr lang="bg-BG" dirty="0"/>
              <a:t>, </a:t>
            </a:r>
            <a:r>
              <a:rPr lang="bg-BG" dirty="0" err="1"/>
              <a:t>and</a:t>
            </a:r>
            <a:r>
              <a:rPr lang="bg-BG" dirty="0"/>
              <a:t> </a:t>
            </a:r>
            <a:r>
              <a:rPr lang="bg-BG" dirty="0" err="1"/>
              <a:t>with</a:t>
            </a:r>
            <a:r>
              <a:rPr lang="bg-BG" dirty="0"/>
              <a:t> </a:t>
            </a:r>
            <a:r>
              <a:rPr lang="bg-BG" dirty="0" err="1"/>
              <a:t>limited</a:t>
            </a:r>
            <a:r>
              <a:rPr lang="bg-BG" dirty="0"/>
              <a:t> </a:t>
            </a:r>
            <a:r>
              <a:rPr lang="bg-BG" dirty="0" err="1"/>
              <a:t>seating</a:t>
            </a:r>
            <a:r>
              <a:rPr lang="bg-BG" dirty="0"/>
              <a:t>, </a:t>
            </a:r>
            <a:r>
              <a:rPr lang="bg-BG" dirty="0" err="1"/>
              <a:t>it's</a:t>
            </a:r>
            <a:r>
              <a:rPr lang="bg-BG" dirty="0"/>
              <a:t> </a:t>
            </a:r>
            <a:r>
              <a:rPr lang="bg-BG" dirty="0" err="1"/>
              <a:t>advisable</a:t>
            </a:r>
            <a:r>
              <a:rPr lang="bg-BG" dirty="0"/>
              <a:t> </a:t>
            </a:r>
            <a:r>
              <a:rPr lang="bg-BG" dirty="0" err="1"/>
              <a:t>to</a:t>
            </a:r>
            <a:r>
              <a:rPr lang="bg-BG" dirty="0"/>
              <a:t> </a:t>
            </a:r>
            <a:r>
              <a:rPr lang="bg-BG" dirty="0" err="1"/>
              <a:t>secure</a:t>
            </a:r>
            <a:r>
              <a:rPr lang="bg-BG" dirty="0"/>
              <a:t> </a:t>
            </a:r>
            <a:r>
              <a:rPr lang="bg-BG" dirty="0" err="1"/>
              <a:t>your</a:t>
            </a:r>
            <a:r>
              <a:rPr lang="bg-BG" dirty="0"/>
              <a:t> </a:t>
            </a:r>
            <a:r>
              <a:rPr lang="bg-BG" dirty="0" err="1"/>
              <a:t>spot</a:t>
            </a:r>
            <a:r>
              <a:rPr lang="bg-BG" dirty="0"/>
              <a:t> </a:t>
            </a:r>
            <a:r>
              <a:rPr lang="bg-BG" dirty="0" err="1"/>
              <a:t>early</a:t>
            </a:r>
            <a:r>
              <a:rPr lang="bg-BG" dirty="0"/>
              <a:t>. </a:t>
            </a:r>
            <a:r>
              <a:rPr lang="bg-BG" dirty="0" err="1"/>
              <a:t>Tickets</a:t>
            </a:r>
            <a:r>
              <a:rPr lang="bg-BG" dirty="0"/>
              <a:t> </a:t>
            </a:r>
            <a:r>
              <a:rPr lang="bg-BG" dirty="0" err="1"/>
              <a:t>can</a:t>
            </a:r>
            <a:r>
              <a:rPr lang="bg-BG" dirty="0"/>
              <a:t> </a:t>
            </a:r>
            <a:r>
              <a:rPr lang="bg-BG" dirty="0" err="1"/>
              <a:t>be</a:t>
            </a:r>
            <a:r>
              <a:rPr lang="bg-BG" dirty="0"/>
              <a:t> </a:t>
            </a:r>
            <a:r>
              <a:rPr lang="bg-BG" dirty="0" err="1"/>
              <a:t>purchased</a:t>
            </a:r>
            <a:r>
              <a:rPr lang="bg-BG" dirty="0"/>
              <a:t> </a:t>
            </a:r>
            <a:r>
              <a:rPr lang="bg-BG" dirty="0" err="1"/>
              <a:t>through</a:t>
            </a:r>
            <a:r>
              <a:rPr lang="bg-BG" dirty="0"/>
              <a:t> </a:t>
            </a:r>
            <a:r>
              <a:rPr lang="bg-BG" dirty="0" err="1"/>
              <a:t>the</a:t>
            </a:r>
            <a:r>
              <a:rPr lang="bg-BG" dirty="0"/>
              <a:t> </a:t>
            </a:r>
            <a:r>
              <a:rPr lang="bg-BG" dirty="0" err="1"/>
              <a:t>official</a:t>
            </a:r>
            <a:r>
              <a:rPr lang="bg-BG" dirty="0"/>
              <a:t> </a:t>
            </a:r>
            <a:r>
              <a:rPr lang="bg-BG" dirty="0" err="1"/>
              <a:t>Teatro</a:t>
            </a:r>
            <a:r>
              <a:rPr lang="bg-BG" dirty="0"/>
              <a:t> </a:t>
            </a:r>
            <a:r>
              <a:rPr lang="bg-BG" dirty="0" err="1"/>
              <a:t>Argot</a:t>
            </a:r>
            <a:r>
              <a:rPr lang="bg-BG" dirty="0"/>
              <a:t> </a:t>
            </a:r>
            <a:r>
              <a:rPr lang="bg-BG" dirty="0" err="1"/>
              <a:t>website</a:t>
            </a:r>
            <a:r>
              <a:rPr lang="bg-BG" dirty="0"/>
              <a:t>, </a:t>
            </a:r>
            <a:r>
              <a:rPr lang="bg-BG" dirty="0" err="1"/>
              <a:t>or</a:t>
            </a:r>
            <a:r>
              <a:rPr lang="bg-BG" dirty="0"/>
              <a:t> </a:t>
            </a:r>
            <a:r>
              <a:rPr lang="bg-BG" dirty="0" err="1"/>
              <a:t>at</a:t>
            </a:r>
            <a:r>
              <a:rPr lang="bg-BG" dirty="0"/>
              <a:t> </a:t>
            </a:r>
            <a:r>
              <a:rPr lang="bg-BG" dirty="0" err="1"/>
              <a:t>the</a:t>
            </a:r>
            <a:r>
              <a:rPr lang="bg-BG" dirty="0"/>
              <a:t> </a:t>
            </a:r>
            <a:r>
              <a:rPr lang="bg-BG" dirty="0" err="1"/>
              <a:t>theater's</a:t>
            </a:r>
            <a:r>
              <a:rPr lang="bg-BG" dirty="0"/>
              <a:t> </a:t>
            </a:r>
            <a:r>
              <a:rPr lang="bg-BG" dirty="0" err="1"/>
              <a:t>box</a:t>
            </a:r>
            <a:r>
              <a:rPr lang="bg-BG" dirty="0"/>
              <a:t> </a:t>
            </a:r>
            <a:r>
              <a:rPr lang="bg-BG" dirty="0" err="1"/>
              <a:t>office</a:t>
            </a:r>
            <a:r>
              <a:rPr lang="bg-BG" dirty="0"/>
              <a:t>.</a:t>
            </a:r>
          </a:p>
          <a:p>
            <a:r>
              <a:rPr lang="bg-BG" dirty="0" err="1"/>
              <a:t>This</a:t>
            </a:r>
            <a:r>
              <a:rPr lang="bg-BG" dirty="0"/>
              <a:t> </a:t>
            </a:r>
            <a:r>
              <a:rPr lang="bg-BG" dirty="0" err="1"/>
              <a:t>event</a:t>
            </a:r>
            <a:r>
              <a:rPr lang="bg-BG" dirty="0"/>
              <a:t> </a:t>
            </a:r>
            <a:r>
              <a:rPr lang="bg-BG" dirty="0" err="1"/>
              <a:t>promises</a:t>
            </a:r>
            <a:r>
              <a:rPr lang="bg-BG" dirty="0"/>
              <a:t> </a:t>
            </a:r>
            <a:r>
              <a:rPr lang="bg-BG" dirty="0" err="1"/>
              <a:t>to</a:t>
            </a:r>
            <a:r>
              <a:rPr lang="bg-BG" dirty="0"/>
              <a:t> </a:t>
            </a:r>
            <a:r>
              <a:rPr lang="bg-BG" dirty="0" err="1"/>
              <a:t>be</a:t>
            </a:r>
            <a:r>
              <a:rPr lang="bg-BG" dirty="0"/>
              <a:t> a </a:t>
            </a:r>
            <a:r>
              <a:rPr lang="bg-BG" dirty="0" err="1"/>
              <a:t>highlight</a:t>
            </a:r>
            <a:r>
              <a:rPr lang="bg-BG" dirty="0"/>
              <a:t> </a:t>
            </a:r>
            <a:r>
              <a:rPr lang="bg-BG" dirty="0" err="1"/>
              <a:t>of</a:t>
            </a:r>
            <a:r>
              <a:rPr lang="bg-BG" dirty="0"/>
              <a:t> </a:t>
            </a:r>
            <a:r>
              <a:rPr lang="bg-BG" dirty="0" err="1"/>
              <a:t>the</a:t>
            </a:r>
            <a:r>
              <a:rPr lang="bg-BG" dirty="0"/>
              <a:t> </a:t>
            </a:r>
            <a:r>
              <a:rPr lang="bg-BG" dirty="0" err="1"/>
              <a:t>cultural</a:t>
            </a:r>
            <a:r>
              <a:rPr lang="bg-BG" dirty="0"/>
              <a:t> </a:t>
            </a:r>
            <a:r>
              <a:rPr lang="bg-BG" dirty="0" err="1"/>
              <a:t>calendar</a:t>
            </a:r>
            <a:r>
              <a:rPr lang="bg-BG" dirty="0"/>
              <a:t> </a:t>
            </a:r>
            <a:r>
              <a:rPr lang="bg-BG" dirty="0" err="1"/>
              <a:t>in</a:t>
            </a:r>
            <a:r>
              <a:rPr lang="bg-BG" dirty="0"/>
              <a:t> </a:t>
            </a:r>
            <a:r>
              <a:rPr lang="bg-BG" dirty="0" err="1"/>
              <a:t>Rome</a:t>
            </a:r>
            <a:r>
              <a:rPr lang="bg-BG" dirty="0"/>
              <a:t>, </a:t>
            </a:r>
            <a:r>
              <a:rPr lang="bg-BG" dirty="0" err="1"/>
              <a:t>and</a:t>
            </a:r>
            <a:r>
              <a:rPr lang="bg-BG" dirty="0"/>
              <a:t> </a:t>
            </a:r>
            <a:r>
              <a:rPr lang="bg-BG" dirty="0" err="1"/>
              <a:t>media</a:t>
            </a:r>
            <a:r>
              <a:rPr lang="bg-BG" dirty="0"/>
              <a:t> </a:t>
            </a:r>
            <a:r>
              <a:rPr lang="bg-BG" dirty="0" err="1"/>
              <a:t>coverage</a:t>
            </a:r>
            <a:r>
              <a:rPr lang="bg-BG" dirty="0"/>
              <a:t> </a:t>
            </a:r>
            <a:r>
              <a:rPr lang="bg-BG" dirty="0" err="1"/>
              <a:t>is</a:t>
            </a:r>
            <a:r>
              <a:rPr lang="bg-BG" dirty="0"/>
              <a:t> </a:t>
            </a:r>
            <a:r>
              <a:rPr lang="bg-BG" dirty="0" err="1"/>
              <a:t>encouraged</a:t>
            </a:r>
            <a:r>
              <a:rPr lang="bg-BG" dirty="0"/>
              <a:t> </a:t>
            </a:r>
            <a:r>
              <a:rPr lang="bg-BG" dirty="0" err="1"/>
              <a:t>to</a:t>
            </a:r>
            <a:r>
              <a:rPr lang="bg-BG" dirty="0"/>
              <a:t> </a:t>
            </a:r>
            <a:r>
              <a:rPr lang="bg-BG" dirty="0" err="1"/>
              <a:t>capture</a:t>
            </a:r>
            <a:r>
              <a:rPr lang="bg-BG" dirty="0"/>
              <a:t> </a:t>
            </a:r>
            <a:r>
              <a:rPr lang="bg-BG" dirty="0" err="1"/>
              <a:t>the</a:t>
            </a:r>
            <a:r>
              <a:rPr lang="bg-BG" dirty="0"/>
              <a:t> </a:t>
            </a:r>
            <a:r>
              <a:rPr lang="bg-BG" dirty="0" err="1"/>
              <a:t>essence</a:t>
            </a:r>
            <a:r>
              <a:rPr lang="bg-BG" dirty="0"/>
              <a:t> </a:t>
            </a:r>
            <a:r>
              <a:rPr lang="bg-BG" dirty="0" err="1"/>
              <a:t>of</a:t>
            </a:r>
            <a:r>
              <a:rPr lang="bg-BG" dirty="0"/>
              <a:t> </a:t>
            </a:r>
            <a:r>
              <a:rPr lang="bg-BG" dirty="0" err="1"/>
              <a:t>this</a:t>
            </a:r>
            <a:r>
              <a:rPr lang="bg-BG" dirty="0"/>
              <a:t> </a:t>
            </a:r>
            <a:r>
              <a:rPr lang="bg-BG" dirty="0" err="1"/>
              <a:t>extraordinary</a:t>
            </a:r>
            <a:r>
              <a:rPr lang="bg-BG" dirty="0"/>
              <a:t> </a:t>
            </a:r>
            <a:r>
              <a:rPr lang="bg-BG" dirty="0" err="1"/>
              <a:t>evening</a:t>
            </a:r>
            <a:r>
              <a:rPr lang="bg-BG" dirty="0"/>
              <a:t>.</a:t>
            </a:r>
          </a:p>
          <a:p>
            <a:r>
              <a:rPr lang="bg-BG" dirty="0" err="1"/>
              <a:t>For</a:t>
            </a:r>
            <a:r>
              <a:rPr lang="bg-BG" dirty="0"/>
              <a:t> </a:t>
            </a:r>
            <a:r>
              <a:rPr lang="bg-BG" dirty="0" err="1"/>
              <a:t>media</a:t>
            </a:r>
            <a:r>
              <a:rPr lang="bg-BG" dirty="0"/>
              <a:t> </a:t>
            </a:r>
            <a:r>
              <a:rPr lang="bg-BG" dirty="0" err="1"/>
              <a:t>inquiries</a:t>
            </a:r>
            <a:r>
              <a:rPr lang="bg-BG" dirty="0"/>
              <a:t>, </a:t>
            </a:r>
            <a:r>
              <a:rPr lang="bg-BG" dirty="0" err="1"/>
              <a:t>press</a:t>
            </a:r>
            <a:r>
              <a:rPr lang="bg-BG" dirty="0"/>
              <a:t> </a:t>
            </a:r>
            <a:r>
              <a:rPr lang="bg-BG" dirty="0" err="1"/>
              <a:t>passes</a:t>
            </a:r>
            <a:r>
              <a:rPr lang="bg-BG" dirty="0"/>
              <a:t>, </a:t>
            </a:r>
            <a:r>
              <a:rPr lang="bg-BG" dirty="0" err="1"/>
              <a:t>or</a:t>
            </a:r>
            <a:r>
              <a:rPr lang="bg-BG" dirty="0"/>
              <a:t> </a:t>
            </a:r>
            <a:r>
              <a:rPr lang="bg-BG" dirty="0" err="1"/>
              <a:t>interviews</a:t>
            </a:r>
            <a:r>
              <a:rPr lang="bg-BG" dirty="0"/>
              <a:t> </a:t>
            </a:r>
            <a:r>
              <a:rPr lang="bg-BG" dirty="0" err="1"/>
              <a:t>with</a:t>
            </a:r>
            <a:r>
              <a:rPr lang="bg-BG" dirty="0"/>
              <a:t> </a:t>
            </a:r>
            <a:r>
              <a:rPr lang="bg-BG" dirty="0" err="1"/>
              <a:t>Silviya</a:t>
            </a:r>
            <a:r>
              <a:rPr lang="bg-BG" dirty="0"/>
              <a:t> Stanoeva, </a:t>
            </a:r>
            <a:r>
              <a:rPr lang="bg-BG" dirty="0" err="1"/>
              <a:t>please</a:t>
            </a:r>
            <a:r>
              <a:rPr lang="bg-BG" dirty="0"/>
              <a:t> </a:t>
            </a:r>
            <a:r>
              <a:rPr lang="bg-BG" dirty="0" err="1"/>
              <a:t>contact</a:t>
            </a:r>
            <a:r>
              <a:rPr lang="bg-BG" dirty="0"/>
              <a:t>:</a:t>
            </a:r>
          </a:p>
          <a:p>
            <a:r>
              <a:rPr lang="bg-BG" b="1" dirty="0"/>
              <a:t>[</a:t>
            </a:r>
            <a:r>
              <a:rPr lang="bg-BG" b="1" dirty="0" err="1"/>
              <a:t>Your</a:t>
            </a:r>
            <a:r>
              <a:rPr lang="bg-BG" b="1" dirty="0"/>
              <a:t> </a:t>
            </a:r>
            <a:r>
              <a:rPr lang="bg-BG" b="1" dirty="0" err="1"/>
              <a:t>Name</a:t>
            </a:r>
            <a:r>
              <a:rPr lang="bg-BG" b="1" dirty="0"/>
              <a:t>]</a:t>
            </a:r>
            <a:r>
              <a:rPr lang="bg-BG" dirty="0"/>
              <a:t> </a:t>
            </a:r>
            <a:r>
              <a:rPr lang="bg-BG" b="1" dirty="0"/>
              <a:t>[</a:t>
            </a:r>
            <a:r>
              <a:rPr lang="bg-BG" b="1" dirty="0" err="1"/>
              <a:t>Your</a:t>
            </a:r>
            <a:r>
              <a:rPr lang="bg-BG" b="1" dirty="0"/>
              <a:t> </a:t>
            </a:r>
            <a:r>
              <a:rPr lang="bg-BG" b="1" dirty="0" err="1"/>
              <a:t>Title</a:t>
            </a:r>
            <a:r>
              <a:rPr lang="bg-BG" b="1" dirty="0"/>
              <a:t>]</a:t>
            </a:r>
            <a:r>
              <a:rPr lang="bg-BG" dirty="0"/>
              <a:t> </a:t>
            </a:r>
            <a:r>
              <a:rPr lang="bg-BG" b="1" dirty="0"/>
              <a:t>[</a:t>
            </a:r>
            <a:r>
              <a:rPr lang="bg-BG" b="1" dirty="0" err="1"/>
              <a:t>Your</a:t>
            </a:r>
            <a:r>
              <a:rPr lang="bg-BG" b="1" dirty="0"/>
              <a:t> </a:t>
            </a:r>
            <a:r>
              <a:rPr lang="bg-BG" b="1" dirty="0" err="1"/>
              <a:t>Contact</a:t>
            </a:r>
            <a:r>
              <a:rPr lang="bg-BG" b="1" dirty="0"/>
              <a:t> </a:t>
            </a:r>
            <a:r>
              <a:rPr lang="bg-BG" b="1" dirty="0" err="1"/>
              <a:t>Information</a:t>
            </a:r>
            <a:r>
              <a:rPr lang="bg-BG" b="1" dirty="0"/>
              <a:t>]</a:t>
            </a:r>
            <a:endParaRPr lang="bg-BG" dirty="0"/>
          </a:p>
          <a:p>
            <a:r>
              <a:rPr lang="bg-BG" dirty="0" err="1"/>
              <a:t>About</a:t>
            </a:r>
            <a:r>
              <a:rPr lang="bg-BG" dirty="0"/>
              <a:t> </a:t>
            </a:r>
            <a:r>
              <a:rPr lang="bg-BG" dirty="0" err="1"/>
              <a:t>Teatro</a:t>
            </a:r>
            <a:r>
              <a:rPr lang="bg-BG" dirty="0"/>
              <a:t> </a:t>
            </a:r>
            <a:r>
              <a:rPr lang="bg-BG" dirty="0" err="1"/>
              <a:t>Argot</a:t>
            </a:r>
            <a:r>
              <a:rPr lang="bg-BG" dirty="0"/>
              <a:t>: </a:t>
            </a:r>
            <a:r>
              <a:rPr lang="bg-BG" dirty="0" err="1"/>
              <a:t>Teatro</a:t>
            </a:r>
            <a:r>
              <a:rPr lang="bg-BG" dirty="0"/>
              <a:t> </a:t>
            </a:r>
            <a:r>
              <a:rPr lang="bg-BG" dirty="0" err="1"/>
              <a:t>Argot</a:t>
            </a:r>
            <a:r>
              <a:rPr lang="bg-BG" dirty="0"/>
              <a:t> </a:t>
            </a:r>
            <a:r>
              <a:rPr lang="bg-BG" dirty="0" err="1"/>
              <a:t>is</a:t>
            </a:r>
            <a:r>
              <a:rPr lang="bg-BG" dirty="0"/>
              <a:t> a </a:t>
            </a:r>
            <a:r>
              <a:rPr lang="bg-BG" dirty="0" err="1"/>
              <a:t>revered</a:t>
            </a:r>
            <a:r>
              <a:rPr lang="bg-BG" dirty="0"/>
              <a:t> </a:t>
            </a:r>
            <a:r>
              <a:rPr lang="bg-BG" dirty="0" err="1"/>
              <a:t>cultural</a:t>
            </a:r>
            <a:r>
              <a:rPr lang="bg-BG" dirty="0"/>
              <a:t> </a:t>
            </a:r>
            <a:r>
              <a:rPr lang="bg-BG" dirty="0" err="1"/>
              <a:t>institution</a:t>
            </a:r>
            <a:r>
              <a:rPr lang="bg-BG" dirty="0"/>
              <a:t> </a:t>
            </a:r>
            <a:r>
              <a:rPr lang="bg-BG" dirty="0" err="1"/>
              <a:t>in</a:t>
            </a:r>
            <a:r>
              <a:rPr lang="bg-BG" dirty="0"/>
              <a:t> </a:t>
            </a:r>
            <a:r>
              <a:rPr lang="bg-BG" dirty="0" err="1"/>
              <a:t>Rome</a:t>
            </a:r>
            <a:r>
              <a:rPr lang="bg-BG" dirty="0"/>
              <a:t>, </a:t>
            </a:r>
            <a:r>
              <a:rPr lang="bg-BG" dirty="0" err="1"/>
              <a:t>dedicated</a:t>
            </a:r>
            <a:r>
              <a:rPr lang="bg-BG" dirty="0"/>
              <a:t> </a:t>
            </a:r>
            <a:r>
              <a:rPr lang="bg-BG" dirty="0" err="1"/>
              <a:t>to</a:t>
            </a:r>
            <a:r>
              <a:rPr lang="bg-BG" dirty="0"/>
              <a:t> </a:t>
            </a:r>
            <a:r>
              <a:rPr lang="bg-BG" dirty="0" err="1"/>
              <a:t>bringing</a:t>
            </a:r>
            <a:r>
              <a:rPr lang="bg-BG" dirty="0"/>
              <a:t> </a:t>
            </a:r>
            <a:r>
              <a:rPr lang="bg-BG" dirty="0" err="1"/>
              <a:t>world-class</a:t>
            </a:r>
            <a:r>
              <a:rPr lang="bg-BG" dirty="0"/>
              <a:t> </a:t>
            </a:r>
            <a:r>
              <a:rPr lang="bg-BG" dirty="0" err="1"/>
              <a:t>theater</a:t>
            </a:r>
            <a:r>
              <a:rPr lang="bg-BG" dirty="0"/>
              <a:t> </a:t>
            </a:r>
            <a:r>
              <a:rPr lang="bg-BG" dirty="0" err="1"/>
              <a:t>to</a:t>
            </a:r>
            <a:r>
              <a:rPr lang="bg-BG" dirty="0"/>
              <a:t> </a:t>
            </a:r>
            <a:r>
              <a:rPr lang="bg-BG" dirty="0" err="1"/>
              <a:t>its</a:t>
            </a:r>
            <a:r>
              <a:rPr lang="bg-BG" dirty="0"/>
              <a:t> </a:t>
            </a:r>
            <a:r>
              <a:rPr lang="bg-BG" dirty="0" err="1"/>
              <a:t>audience</a:t>
            </a:r>
            <a:r>
              <a:rPr lang="bg-BG" dirty="0"/>
              <a:t>. </a:t>
            </a:r>
            <a:r>
              <a:rPr lang="bg-BG" dirty="0" err="1"/>
              <a:t>With</a:t>
            </a:r>
            <a:r>
              <a:rPr lang="bg-BG" dirty="0"/>
              <a:t> a </a:t>
            </a:r>
            <a:r>
              <a:rPr lang="bg-BG" dirty="0" err="1"/>
              <a:t>history</a:t>
            </a:r>
            <a:r>
              <a:rPr lang="bg-BG" dirty="0"/>
              <a:t> </a:t>
            </a:r>
            <a:r>
              <a:rPr lang="bg-BG" dirty="0" err="1"/>
              <a:t>of</a:t>
            </a:r>
            <a:r>
              <a:rPr lang="bg-BG" dirty="0"/>
              <a:t> </a:t>
            </a:r>
            <a:r>
              <a:rPr lang="bg-BG" dirty="0" err="1"/>
              <a:t>hosting</a:t>
            </a:r>
            <a:r>
              <a:rPr lang="bg-BG" dirty="0"/>
              <a:t> </a:t>
            </a:r>
            <a:r>
              <a:rPr lang="bg-BG" dirty="0" err="1"/>
              <a:t>exceptional</a:t>
            </a:r>
            <a:r>
              <a:rPr lang="bg-BG" dirty="0"/>
              <a:t> </a:t>
            </a:r>
            <a:r>
              <a:rPr lang="bg-BG" dirty="0" err="1"/>
              <a:t>performances</a:t>
            </a:r>
            <a:r>
              <a:rPr lang="bg-BG" dirty="0"/>
              <a:t>, </a:t>
            </a:r>
            <a:r>
              <a:rPr lang="bg-BG" dirty="0" err="1"/>
              <a:t>it</a:t>
            </a:r>
            <a:r>
              <a:rPr lang="bg-BG" dirty="0"/>
              <a:t> </a:t>
            </a:r>
            <a:r>
              <a:rPr lang="bg-BG" dirty="0" err="1"/>
              <a:t>continues</a:t>
            </a:r>
            <a:r>
              <a:rPr lang="bg-BG" dirty="0"/>
              <a:t> </a:t>
            </a:r>
            <a:r>
              <a:rPr lang="bg-BG" dirty="0" err="1"/>
              <a:t>to</a:t>
            </a:r>
            <a:r>
              <a:rPr lang="bg-BG" dirty="0"/>
              <a:t> </a:t>
            </a:r>
            <a:r>
              <a:rPr lang="bg-BG" dirty="0" err="1"/>
              <a:t>be</a:t>
            </a:r>
            <a:r>
              <a:rPr lang="bg-BG" dirty="0"/>
              <a:t> a </a:t>
            </a:r>
            <a:r>
              <a:rPr lang="bg-BG" dirty="0" err="1"/>
              <a:t>hub</a:t>
            </a:r>
            <a:r>
              <a:rPr lang="bg-BG" dirty="0"/>
              <a:t> </a:t>
            </a:r>
            <a:r>
              <a:rPr lang="bg-BG" dirty="0" err="1"/>
              <a:t>for</a:t>
            </a:r>
            <a:r>
              <a:rPr lang="bg-BG" dirty="0"/>
              <a:t> </a:t>
            </a:r>
            <a:r>
              <a:rPr lang="bg-BG" dirty="0" err="1"/>
              <a:t>artistic</a:t>
            </a:r>
            <a:r>
              <a:rPr lang="bg-BG" dirty="0"/>
              <a:t> </a:t>
            </a:r>
            <a:r>
              <a:rPr lang="bg-BG" dirty="0" err="1"/>
              <a:t>expression</a:t>
            </a:r>
            <a:r>
              <a:rPr lang="bg-BG" dirty="0"/>
              <a:t> </a:t>
            </a:r>
            <a:r>
              <a:rPr lang="bg-BG" dirty="0" err="1"/>
              <a:t>and</a:t>
            </a:r>
            <a:r>
              <a:rPr lang="bg-BG" dirty="0"/>
              <a:t> </a:t>
            </a:r>
            <a:r>
              <a:rPr lang="bg-BG" dirty="0" err="1"/>
              <a:t>cultural</a:t>
            </a:r>
            <a:r>
              <a:rPr lang="bg-BG" dirty="0"/>
              <a:t> </a:t>
            </a:r>
            <a:r>
              <a:rPr lang="bg-BG" dirty="0" err="1"/>
              <a:t>enrichment</a:t>
            </a:r>
            <a:r>
              <a:rPr lang="bg-BG" dirty="0"/>
              <a:t>.</a:t>
            </a:r>
          </a:p>
          <a:p>
            <a:r>
              <a:rPr lang="bg-BG" dirty="0" err="1"/>
              <a:t>About</a:t>
            </a:r>
            <a:r>
              <a:rPr lang="bg-BG" dirty="0"/>
              <a:t> </a:t>
            </a:r>
            <a:r>
              <a:rPr lang="bg-BG" dirty="0" err="1"/>
              <a:t>Silviya</a:t>
            </a:r>
            <a:r>
              <a:rPr lang="bg-BG" dirty="0"/>
              <a:t> Stanoeva: </a:t>
            </a:r>
            <a:r>
              <a:rPr lang="bg-BG" dirty="0" err="1"/>
              <a:t>Silviya</a:t>
            </a:r>
            <a:r>
              <a:rPr lang="bg-BG" dirty="0"/>
              <a:t> Stanoeva </a:t>
            </a:r>
            <a:r>
              <a:rPr lang="bg-BG" dirty="0" err="1"/>
              <a:t>is</a:t>
            </a:r>
            <a:r>
              <a:rPr lang="bg-BG" dirty="0"/>
              <a:t> a </a:t>
            </a:r>
            <a:r>
              <a:rPr lang="bg-BG" dirty="0" err="1"/>
              <a:t>highly</a:t>
            </a:r>
            <a:r>
              <a:rPr lang="bg-BG" dirty="0"/>
              <a:t> </a:t>
            </a:r>
            <a:r>
              <a:rPr lang="bg-BG" dirty="0" err="1"/>
              <a:t>acclaimed</a:t>
            </a:r>
            <a:r>
              <a:rPr lang="bg-BG" dirty="0"/>
              <a:t> </a:t>
            </a:r>
            <a:r>
              <a:rPr lang="bg-BG" dirty="0" err="1"/>
              <a:t>actress</a:t>
            </a:r>
            <a:r>
              <a:rPr lang="bg-BG" dirty="0"/>
              <a:t> </a:t>
            </a:r>
            <a:r>
              <a:rPr lang="bg-BG" dirty="0" err="1"/>
              <a:t>known</a:t>
            </a:r>
            <a:r>
              <a:rPr lang="bg-BG" dirty="0"/>
              <a:t> </a:t>
            </a:r>
            <a:r>
              <a:rPr lang="bg-BG" dirty="0" err="1"/>
              <a:t>for</a:t>
            </a:r>
            <a:r>
              <a:rPr lang="bg-BG" dirty="0"/>
              <a:t> </a:t>
            </a:r>
            <a:r>
              <a:rPr lang="bg-BG" dirty="0" err="1"/>
              <a:t>her</a:t>
            </a:r>
            <a:r>
              <a:rPr lang="bg-BG" dirty="0"/>
              <a:t> </a:t>
            </a:r>
            <a:r>
              <a:rPr lang="bg-BG" dirty="0" err="1"/>
              <a:t>exceptional</a:t>
            </a:r>
            <a:r>
              <a:rPr lang="bg-BG" dirty="0"/>
              <a:t> </a:t>
            </a:r>
            <a:r>
              <a:rPr lang="bg-BG" dirty="0" err="1"/>
              <a:t>talent</a:t>
            </a:r>
            <a:r>
              <a:rPr lang="bg-BG" dirty="0"/>
              <a:t> </a:t>
            </a:r>
            <a:r>
              <a:rPr lang="bg-BG" dirty="0" err="1"/>
              <a:t>and</a:t>
            </a:r>
            <a:r>
              <a:rPr lang="bg-BG" dirty="0"/>
              <a:t> </a:t>
            </a:r>
            <a:r>
              <a:rPr lang="bg-BG" dirty="0" err="1"/>
              <a:t>compelling</a:t>
            </a:r>
            <a:r>
              <a:rPr lang="bg-BG" dirty="0"/>
              <a:t> </a:t>
            </a:r>
            <a:r>
              <a:rPr lang="bg-BG" dirty="0" err="1"/>
              <a:t>performances</a:t>
            </a:r>
            <a:r>
              <a:rPr lang="bg-BG" dirty="0"/>
              <a:t>. </a:t>
            </a:r>
            <a:r>
              <a:rPr lang="bg-BG" dirty="0" err="1"/>
              <a:t>Her</a:t>
            </a:r>
            <a:r>
              <a:rPr lang="bg-BG" dirty="0"/>
              <a:t> </a:t>
            </a:r>
            <a:r>
              <a:rPr lang="bg-BG" dirty="0" err="1"/>
              <a:t>portrayal</a:t>
            </a:r>
            <a:r>
              <a:rPr lang="bg-BG" dirty="0"/>
              <a:t> </a:t>
            </a:r>
            <a:r>
              <a:rPr lang="bg-BG" dirty="0" err="1"/>
              <a:t>of</a:t>
            </a:r>
            <a:r>
              <a:rPr lang="bg-BG" dirty="0"/>
              <a:t> "</a:t>
            </a:r>
            <a:r>
              <a:rPr lang="bg-BG" dirty="0" err="1"/>
              <a:t>Diary</a:t>
            </a:r>
            <a:r>
              <a:rPr lang="bg-BG" dirty="0"/>
              <a:t> </a:t>
            </a:r>
            <a:r>
              <a:rPr lang="bg-BG" dirty="0" err="1"/>
              <a:t>of</a:t>
            </a:r>
            <a:r>
              <a:rPr lang="bg-BG" dirty="0"/>
              <a:t> </a:t>
            </a:r>
            <a:r>
              <a:rPr lang="bg-BG" dirty="0" err="1"/>
              <a:t>The</a:t>
            </a:r>
            <a:r>
              <a:rPr lang="bg-BG" dirty="0"/>
              <a:t> </a:t>
            </a:r>
            <a:r>
              <a:rPr lang="bg-BG" dirty="0" err="1"/>
              <a:t>War</a:t>
            </a:r>
            <a:r>
              <a:rPr lang="bg-BG" dirty="0"/>
              <a:t>" </a:t>
            </a:r>
            <a:r>
              <a:rPr lang="bg-BG" dirty="0" err="1"/>
              <a:t>has</a:t>
            </a:r>
            <a:r>
              <a:rPr lang="bg-BG" dirty="0"/>
              <a:t> </a:t>
            </a:r>
            <a:r>
              <a:rPr lang="bg-BG" dirty="0" err="1"/>
              <a:t>received</a:t>
            </a:r>
            <a:r>
              <a:rPr lang="bg-BG" dirty="0"/>
              <a:t> </a:t>
            </a:r>
            <a:r>
              <a:rPr lang="bg-BG" dirty="0" err="1"/>
              <a:t>critical</a:t>
            </a:r>
            <a:r>
              <a:rPr lang="bg-BG" dirty="0"/>
              <a:t> </a:t>
            </a:r>
            <a:r>
              <a:rPr lang="bg-BG" dirty="0" err="1"/>
              <a:t>acclaim</a:t>
            </a:r>
            <a:r>
              <a:rPr lang="bg-BG" dirty="0"/>
              <a:t> </a:t>
            </a:r>
            <a:r>
              <a:rPr lang="bg-BG" dirty="0" err="1"/>
              <a:t>and</a:t>
            </a:r>
            <a:r>
              <a:rPr lang="bg-BG" dirty="0"/>
              <a:t> </a:t>
            </a:r>
            <a:r>
              <a:rPr lang="bg-BG" dirty="0" err="1"/>
              <a:t>touched</a:t>
            </a:r>
            <a:r>
              <a:rPr lang="bg-BG" dirty="0"/>
              <a:t> </a:t>
            </a:r>
            <a:r>
              <a:rPr lang="bg-BG" dirty="0" err="1"/>
              <a:t>the</a:t>
            </a:r>
            <a:r>
              <a:rPr lang="bg-BG" dirty="0"/>
              <a:t> </a:t>
            </a:r>
            <a:r>
              <a:rPr lang="bg-BG" dirty="0" err="1"/>
              <a:t>hearts</a:t>
            </a:r>
            <a:r>
              <a:rPr lang="bg-BG" dirty="0"/>
              <a:t> </a:t>
            </a:r>
            <a:r>
              <a:rPr lang="bg-BG" dirty="0" err="1"/>
              <a:t>of</a:t>
            </a:r>
            <a:r>
              <a:rPr lang="bg-BG" dirty="0"/>
              <a:t> </a:t>
            </a:r>
            <a:r>
              <a:rPr lang="bg-BG" dirty="0" err="1"/>
              <a:t>audiences</a:t>
            </a:r>
            <a:r>
              <a:rPr lang="bg-BG" dirty="0"/>
              <a:t> </a:t>
            </a:r>
            <a:r>
              <a:rPr lang="bg-BG" dirty="0" err="1"/>
              <a:t>worldwide</a:t>
            </a:r>
            <a:r>
              <a:rPr lang="bg-BG" dirty="0"/>
              <a:t>.</a:t>
            </a:r>
          </a:p>
          <a:p>
            <a:r>
              <a:rPr lang="bg-BG" i="1" dirty="0" err="1"/>
              <a:t>For</a:t>
            </a:r>
            <a:r>
              <a:rPr lang="bg-BG" i="1" dirty="0"/>
              <a:t> </a:t>
            </a:r>
            <a:r>
              <a:rPr lang="bg-BG" i="1" dirty="0" err="1"/>
              <a:t>more</a:t>
            </a:r>
            <a:r>
              <a:rPr lang="bg-BG" i="1" dirty="0"/>
              <a:t> </a:t>
            </a:r>
            <a:r>
              <a:rPr lang="bg-BG" i="1" dirty="0" err="1"/>
              <a:t>information</a:t>
            </a:r>
            <a:r>
              <a:rPr lang="bg-BG" i="1" dirty="0"/>
              <a:t> </a:t>
            </a:r>
            <a:r>
              <a:rPr lang="bg-BG" i="1" dirty="0" err="1"/>
              <a:t>about</a:t>
            </a:r>
            <a:r>
              <a:rPr lang="bg-BG" i="1" dirty="0"/>
              <a:t> </a:t>
            </a:r>
            <a:r>
              <a:rPr lang="bg-BG" i="1" dirty="0" err="1"/>
              <a:t>the</a:t>
            </a:r>
            <a:r>
              <a:rPr lang="bg-BG" i="1" dirty="0"/>
              <a:t> </a:t>
            </a:r>
            <a:r>
              <a:rPr lang="bg-BG" i="1" dirty="0" err="1"/>
              <a:t>event</a:t>
            </a:r>
            <a:r>
              <a:rPr lang="bg-BG" i="1" dirty="0"/>
              <a:t>, </a:t>
            </a:r>
            <a:r>
              <a:rPr lang="bg-BG" i="1" dirty="0" err="1"/>
              <a:t>please</a:t>
            </a:r>
            <a:r>
              <a:rPr lang="bg-BG" i="1" dirty="0"/>
              <a:t> </a:t>
            </a:r>
            <a:r>
              <a:rPr lang="bg-BG" i="1" dirty="0" err="1"/>
              <a:t>visit</a:t>
            </a:r>
            <a:r>
              <a:rPr lang="bg-BG" i="1" dirty="0"/>
              <a:t> [</a:t>
            </a:r>
            <a:r>
              <a:rPr lang="bg-BG" i="1" dirty="0" err="1"/>
              <a:t>event</a:t>
            </a:r>
            <a:r>
              <a:rPr lang="bg-BG" i="1" dirty="0"/>
              <a:t> </a:t>
            </a:r>
            <a:r>
              <a:rPr lang="bg-BG" i="1" dirty="0" err="1"/>
              <a:t>website</a:t>
            </a:r>
            <a:r>
              <a:rPr lang="bg-BG" i="1" dirty="0"/>
              <a:t> </a:t>
            </a:r>
            <a:r>
              <a:rPr lang="bg-BG" i="1" dirty="0" err="1"/>
              <a:t>link</a:t>
            </a:r>
            <a:r>
              <a:rPr lang="bg-BG" i="1" dirty="0"/>
              <a:t>].</a:t>
            </a:r>
            <a:endParaRPr lang="bg-BG" dirty="0"/>
          </a:p>
          <a:p>
            <a:r>
              <a:rPr lang="bg-BG" i="1" dirty="0" err="1"/>
              <a:t>Follow</a:t>
            </a:r>
            <a:r>
              <a:rPr lang="bg-BG" i="1" dirty="0"/>
              <a:t> </a:t>
            </a:r>
            <a:r>
              <a:rPr lang="bg-BG" i="1" dirty="0" err="1"/>
              <a:t>us</a:t>
            </a:r>
            <a:r>
              <a:rPr lang="bg-BG" i="1" dirty="0"/>
              <a:t> </a:t>
            </a:r>
            <a:r>
              <a:rPr lang="bg-BG" i="1" dirty="0" err="1"/>
              <a:t>on</a:t>
            </a:r>
            <a:r>
              <a:rPr lang="bg-BG" i="1" dirty="0"/>
              <a:t> </a:t>
            </a:r>
            <a:r>
              <a:rPr lang="bg-BG" i="1" dirty="0" err="1"/>
              <a:t>social</a:t>
            </a:r>
            <a:r>
              <a:rPr lang="bg-BG" i="1" dirty="0"/>
              <a:t> </a:t>
            </a:r>
            <a:r>
              <a:rPr lang="bg-BG" i="1" dirty="0" err="1"/>
              <a:t>media</a:t>
            </a:r>
            <a:r>
              <a:rPr lang="bg-BG" i="1" dirty="0"/>
              <a:t>: [</a:t>
            </a:r>
            <a:r>
              <a:rPr lang="bg-BG" i="1" dirty="0" err="1"/>
              <a:t>Social</a:t>
            </a:r>
            <a:r>
              <a:rPr lang="bg-BG" i="1" dirty="0"/>
              <a:t> </a:t>
            </a:r>
            <a:r>
              <a:rPr lang="bg-BG" i="1" dirty="0" err="1"/>
              <a:t>media</a:t>
            </a:r>
            <a:r>
              <a:rPr lang="bg-BG" i="1" dirty="0"/>
              <a:t> </a:t>
            </a:r>
            <a:r>
              <a:rPr lang="bg-BG" i="1" dirty="0" err="1"/>
              <a:t>links</a:t>
            </a:r>
            <a:r>
              <a:rPr lang="bg-BG" i="1" dirty="0"/>
              <a:t>]</a:t>
            </a:r>
            <a:endParaRPr lang="bg-BG" dirty="0"/>
          </a:p>
        </p:txBody>
      </p:sp>
    </p:spTree>
    <p:extLst>
      <p:ext uri="{BB962C8B-B14F-4D97-AF65-F5344CB8AC3E}">
        <p14:creationId xmlns:p14="http://schemas.microsoft.com/office/powerpoint/2010/main" val="2450096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script for 1-minute video in </a:t>
            </a:r>
            <a:r>
              <a:rPr lang="en-US" dirty="0" err="1" smtClean="0"/>
              <a:t>YOuTube</a:t>
            </a:r>
            <a:endParaRPr lang="bg-BG" dirty="0"/>
          </a:p>
        </p:txBody>
      </p:sp>
      <p:sp>
        <p:nvSpPr>
          <p:cNvPr id="3" name="Content Placeholder 2"/>
          <p:cNvSpPr>
            <a:spLocks noGrp="1"/>
          </p:cNvSpPr>
          <p:nvPr>
            <p:ph idx="1"/>
          </p:nvPr>
        </p:nvSpPr>
        <p:spPr/>
        <p:txBody>
          <a:bodyPr>
            <a:normAutofit fontScale="32500" lnSpcReduction="20000"/>
          </a:bodyPr>
          <a:lstStyle/>
          <a:p>
            <a:r>
              <a:rPr lang="en-US" dirty="0"/>
              <a:t>[Opening shot: A captivating view of </a:t>
            </a:r>
            <a:r>
              <a:rPr lang="en-US" dirty="0" err="1"/>
              <a:t>Teatro</a:t>
            </a:r>
            <a:r>
              <a:rPr lang="en-US" dirty="0"/>
              <a:t> Argot's marquee sign illuminated against the night sky]</a:t>
            </a:r>
          </a:p>
          <a:p>
            <a:r>
              <a:rPr lang="en-US" dirty="0"/>
              <a:t>Narrator (Voiceover): "Get ready for an unforgettable night of theater in the heart of Rome!"</a:t>
            </a:r>
          </a:p>
          <a:p>
            <a:r>
              <a:rPr lang="en-US" dirty="0"/>
              <a:t>[Cut to shots of </a:t>
            </a:r>
            <a:r>
              <a:rPr lang="en-US" dirty="0" err="1"/>
              <a:t>Teatro</a:t>
            </a:r>
            <a:r>
              <a:rPr lang="en-US" dirty="0"/>
              <a:t> Argot's exterior and interior, showcasing its charm and ambiance]</a:t>
            </a:r>
          </a:p>
          <a:p>
            <a:r>
              <a:rPr lang="en-US" dirty="0"/>
              <a:t>Narrator (Voiceover): "On January 21, 2023, at 20:00, join us at the iconic </a:t>
            </a:r>
            <a:r>
              <a:rPr lang="en-US" dirty="0" err="1"/>
              <a:t>Teatro</a:t>
            </a:r>
            <a:r>
              <a:rPr lang="en-US" dirty="0"/>
              <a:t> Argot, located at via </a:t>
            </a:r>
            <a:r>
              <a:rPr lang="en-US" dirty="0" err="1"/>
              <a:t>Natale</a:t>
            </a:r>
            <a:r>
              <a:rPr lang="en-US" dirty="0"/>
              <a:t> del Grande 27."</a:t>
            </a:r>
          </a:p>
          <a:p>
            <a:r>
              <a:rPr lang="en-US" dirty="0"/>
              <a:t>[Transition to a spotlighted stage with a chair and a striking visual of </a:t>
            </a:r>
            <a:r>
              <a:rPr lang="en-US" dirty="0" err="1"/>
              <a:t>Silviya</a:t>
            </a:r>
            <a:r>
              <a:rPr lang="en-US" dirty="0"/>
              <a:t> Stanoeva]</a:t>
            </a:r>
          </a:p>
          <a:p>
            <a:r>
              <a:rPr lang="en-US" dirty="0"/>
              <a:t>Narrator (Voiceover): "Experience the mesmerizing performance of 'Diary of The War' by the incredibly talented </a:t>
            </a:r>
            <a:r>
              <a:rPr lang="en-US" dirty="0" err="1"/>
              <a:t>Silviya</a:t>
            </a:r>
            <a:r>
              <a:rPr lang="en-US" dirty="0"/>
              <a:t> Stanoeva."</a:t>
            </a:r>
          </a:p>
          <a:p>
            <a:r>
              <a:rPr lang="en-US" dirty="0"/>
              <a:t>[Clip of </a:t>
            </a:r>
            <a:r>
              <a:rPr lang="en-US" dirty="0" err="1"/>
              <a:t>Silviya</a:t>
            </a:r>
            <a:r>
              <a:rPr lang="en-US" dirty="0"/>
              <a:t> Stanoeva in a powerful monologue scene, conveying emotion and intensity]</a:t>
            </a:r>
          </a:p>
          <a:p>
            <a:r>
              <a:rPr lang="en-US" dirty="0"/>
              <a:t>Narrator (Voiceover): "This is more than just a play; it's an emotional journey, a reflection on humanity, war, and resilience."</a:t>
            </a:r>
          </a:p>
          <a:p>
            <a:r>
              <a:rPr lang="en-US" dirty="0"/>
              <a:t>[Quick montage of enthusiastic audience reactions and applause]</a:t>
            </a:r>
          </a:p>
          <a:p>
            <a:r>
              <a:rPr lang="en-US" dirty="0"/>
              <a:t>Narrator (Voiceover): "Join us for an evening of thought-provoking artistry and profound storytelling."</a:t>
            </a:r>
          </a:p>
          <a:p>
            <a:r>
              <a:rPr lang="en-US" dirty="0"/>
              <a:t>[Closing shot: </a:t>
            </a:r>
            <a:r>
              <a:rPr lang="en-US" dirty="0" err="1"/>
              <a:t>Teatro</a:t>
            </a:r>
            <a:r>
              <a:rPr lang="en-US" dirty="0"/>
              <a:t> Argot's marquee sign with event details]</a:t>
            </a:r>
          </a:p>
          <a:p>
            <a:r>
              <a:rPr lang="en-US" dirty="0"/>
              <a:t>Narrator (Voiceover): "Mark your calendars and secure your tickets now for 'Diary of The War, </a:t>
            </a:r>
            <a:r>
              <a:rPr lang="en-US" dirty="0" err="1"/>
              <a:t>Monologo</a:t>
            </a:r>
            <a:r>
              <a:rPr lang="en-US" dirty="0"/>
              <a:t> in </a:t>
            </a:r>
            <a:r>
              <a:rPr lang="en-US" dirty="0" err="1"/>
              <a:t>Bulgaro</a:t>
            </a:r>
            <a:r>
              <a:rPr lang="en-US" dirty="0"/>
              <a:t> di </a:t>
            </a:r>
            <a:r>
              <a:rPr lang="en-US" dirty="0" err="1"/>
              <a:t>Silviya</a:t>
            </a:r>
            <a:r>
              <a:rPr lang="en-US" dirty="0"/>
              <a:t> Stanoeva' at </a:t>
            </a:r>
            <a:r>
              <a:rPr lang="en-US" dirty="0" err="1"/>
              <a:t>Teatro</a:t>
            </a:r>
            <a:r>
              <a:rPr lang="en-US" dirty="0"/>
              <a:t> Argot, Rome."</a:t>
            </a:r>
          </a:p>
          <a:p>
            <a:r>
              <a:rPr lang="en-US" dirty="0"/>
              <a:t>[Text on screen: Event Date, Time, Venue, and Ticketing Information]</a:t>
            </a:r>
          </a:p>
          <a:p>
            <a:r>
              <a:rPr lang="en-US" dirty="0"/>
              <a:t>Narrator (Voiceover): "Don't miss this one-of-a-kind theatrical experience. Get your tickets today!"</a:t>
            </a:r>
          </a:p>
          <a:p>
            <a:r>
              <a:rPr lang="en-US" dirty="0"/>
              <a:t>[Text on screen: Event Website and Social Media Links]</a:t>
            </a:r>
          </a:p>
          <a:p>
            <a:r>
              <a:rPr lang="en-US" dirty="0"/>
              <a:t>Narrator (Voiceover): "Visit our website and follow us on social media for updates and exclusive behind-the-scenes content."</a:t>
            </a:r>
          </a:p>
          <a:p>
            <a:r>
              <a:rPr lang="en-US" dirty="0"/>
              <a:t>[Closing shot: A captivating image of </a:t>
            </a:r>
            <a:r>
              <a:rPr lang="en-US" dirty="0" err="1"/>
              <a:t>Silviya</a:t>
            </a:r>
            <a:r>
              <a:rPr lang="en-US" dirty="0"/>
              <a:t> Stanoeva in character, overlaid with event details]</a:t>
            </a:r>
          </a:p>
          <a:p>
            <a:r>
              <a:rPr lang="en-US" dirty="0"/>
              <a:t>Narrator (Voiceover): "Join us for 'Diary of The War.' Embrace the art. Feel the emotions. Experience the magic."</a:t>
            </a:r>
          </a:p>
          <a:p>
            <a:r>
              <a:rPr lang="en-US" dirty="0"/>
              <a:t>[End with the event's logo and ticket information]</a:t>
            </a:r>
          </a:p>
          <a:p>
            <a:endParaRPr lang="bg-BG" dirty="0"/>
          </a:p>
        </p:txBody>
      </p:sp>
    </p:spTree>
    <p:extLst>
      <p:ext uri="{BB962C8B-B14F-4D97-AF65-F5344CB8AC3E}">
        <p14:creationId xmlns:p14="http://schemas.microsoft.com/office/powerpoint/2010/main" val="22653316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campaign – </a:t>
            </a:r>
            <a:r>
              <a:rPr lang="en-US" dirty="0" err="1" smtClean="0"/>
              <a:t>youtube</a:t>
            </a:r>
            <a:r>
              <a:rPr lang="en-US" dirty="0" smtClean="0"/>
              <a:t> video</a:t>
            </a:r>
            <a:endParaRPr lang="bg-BG" dirty="0"/>
          </a:p>
        </p:txBody>
      </p:sp>
      <p:sp>
        <p:nvSpPr>
          <p:cNvPr id="3" name="Content Placeholder 2"/>
          <p:cNvSpPr>
            <a:spLocks noGrp="1"/>
          </p:cNvSpPr>
          <p:nvPr>
            <p:ph idx="1"/>
          </p:nvPr>
        </p:nvSpPr>
        <p:spPr/>
        <p:txBody>
          <a:bodyPr/>
          <a:lstStyle/>
          <a:p>
            <a:r>
              <a:rPr lang="en-US" dirty="0"/>
              <a:t>https://www.youtube.com/watch?v=5p492eXbDrY&amp;t=12s</a:t>
            </a:r>
            <a:endParaRPr lang="bg-BG" dirty="0"/>
          </a:p>
        </p:txBody>
      </p:sp>
    </p:spTree>
    <p:extLst>
      <p:ext uri="{BB962C8B-B14F-4D97-AF65-F5344CB8AC3E}">
        <p14:creationId xmlns:p14="http://schemas.microsoft.com/office/powerpoint/2010/main" val="2433712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for marketing strategy</a:t>
            </a:r>
            <a:endParaRPr lang="bg-BG" dirty="0"/>
          </a:p>
        </p:txBody>
      </p:sp>
      <p:sp>
        <p:nvSpPr>
          <p:cNvPr id="5" name="Content Placeholder 4"/>
          <p:cNvSpPr>
            <a:spLocks noGrp="1"/>
          </p:cNvSpPr>
          <p:nvPr>
            <p:ph idx="1"/>
          </p:nvPr>
        </p:nvSpPr>
        <p:spPr/>
        <p:txBody>
          <a:bodyPr/>
          <a:lstStyle/>
          <a:p>
            <a:r>
              <a:rPr lang="en-US" dirty="0"/>
              <a:t>It suggested tactics for Facebook, Instagram, defining the target audience, Email Marketing, Influencer Marketing, Event Website, Online Communities, Flyers and Posters,  Local Media, Cultural Organizations, Community Events, PR and Press Releases, Partnerships and Sponsors, sales promotions, event countdown and analytics. </a:t>
            </a:r>
            <a:endParaRPr lang="bg-BG" dirty="0"/>
          </a:p>
        </p:txBody>
      </p:sp>
    </p:spTree>
    <p:extLst>
      <p:ext uri="{BB962C8B-B14F-4D97-AF65-F5344CB8AC3E}">
        <p14:creationId xmlns:p14="http://schemas.microsoft.com/office/powerpoint/2010/main" val="705900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aI</a:t>
            </a:r>
            <a:r>
              <a:rPr lang="en-US" dirty="0" smtClean="0"/>
              <a:t> in the arts - Music</a:t>
            </a:r>
            <a:endParaRPr lang="bg-BG" dirty="0"/>
          </a:p>
        </p:txBody>
      </p:sp>
      <p:sp>
        <p:nvSpPr>
          <p:cNvPr id="3" name="Content Placeholder 2"/>
          <p:cNvSpPr>
            <a:spLocks noGrp="1"/>
          </p:cNvSpPr>
          <p:nvPr>
            <p:ph idx="1"/>
          </p:nvPr>
        </p:nvSpPr>
        <p:spPr/>
        <p:txBody>
          <a:bodyPr/>
          <a:lstStyle/>
          <a:p>
            <a:r>
              <a:rPr lang="en-US" dirty="0" smtClean="0"/>
              <a:t>Heart on my sleeve – Weekend </a:t>
            </a:r>
            <a:r>
              <a:rPr lang="en-US" dirty="0" err="1" smtClean="0"/>
              <a:t>ft</a:t>
            </a:r>
            <a:r>
              <a:rPr lang="en-US" dirty="0" smtClean="0"/>
              <a:t> Drake -https</a:t>
            </a:r>
            <a:r>
              <a:rPr lang="en-US" dirty="0"/>
              <a:t>://www.youtube.com/watch?v=pIJSKxVJppA</a:t>
            </a:r>
            <a:endParaRPr lang="bg-BG" dirty="0"/>
          </a:p>
        </p:txBody>
      </p:sp>
      <p:pic>
        <p:nvPicPr>
          <p:cNvPr id="4" name="Picture 3"/>
          <p:cNvPicPr>
            <a:picLocks noChangeAspect="1"/>
          </p:cNvPicPr>
          <p:nvPr/>
        </p:nvPicPr>
        <p:blipFill>
          <a:blip r:embed="rId2"/>
          <a:stretch>
            <a:fillRect/>
          </a:stretch>
        </p:blipFill>
        <p:spPr>
          <a:xfrm>
            <a:off x="2895601" y="4051299"/>
            <a:ext cx="5407890" cy="2377209"/>
          </a:xfrm>
          <a:prstGeom prst="rect">
            <a:avLst/>
          </a:prstGeom>
        </p:spPr>
      </p:pic>
    </p:spTree>
    <p:extLst>
      <p:ext uri="{BB962C8B-B14F-4D97-AF65-F5344CB8AC3E}">
        <p14:creationId xmlns:p14="http://schemas.microsoft.com/office/powerpoint/2010/main" val="661412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for poster - Prompt</a:t>
            </a:r>
            <a:endParaRPr lang="bg-BG" dirty="0"/>
          </a:p>
        </p:txBody>
      </p:sp>
      <p:sp>
        <p:nvSpPr>
          <p:cNvPr id="3" name="Content Placeholder 2"/>
          <p:cNvSpPr>
            <a:spLocks noGrp="1"/>
          </p:cNvSpPr>
          <p:nvPr>
            <p:ph idx="1"/>
          </p:nvPr>
        </p:nvSpPr>
        <p:spPr/>
        <p:txBody>
          <a:bodyPr/>
          <a:lstStyle/>
          <a:p>
            <a:r>
              <a:rPr lang="en-US" dirty="0" smtClean="0"/>
              <a:t>Create a poster </a:t>
            </a:r>
            <a:r>
              <a:rPr lang="en-US" dirty="0"/>
              <a:t>with the actress Silvia Stanoeva, a mysterious man with a </a:t>
            </a:r>
            <a:r>
              <a:rPr lang="en-US" dirty="0" smtClean="0"/>
              <a:t>suit </a:t>
            </a:r>
            <a:r>
              <a:rPr lang="en-US" dirty="0"/>
              <a:t>and the Eiffel tower</a:t>
            </a:r>
          </a:p>
          <a:p>
            <a:endParaRPr lang="bg-BG" dirty="0"/>
          </a:p>
        </p:txBody>
      </p:sp>
    </p:spTree>
    <p:extLst>
      <p:ext uri="{BB962C8B-B14F-4D97-AF65-F5344CB8AC3E}">
        <p14:creationId xmlns:p14="http://schemas.microsoft.com/office/powerpoint/2010/main" val="3519025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for poster - </a:t>
            </a:r>
            <a:r>
              <a:rPr lang="en-US" dirty="0" err="1" smtClean="0"/>
              <a:t>Fotor</a:t>
            </a:r>
            <a:endParaRPr lang="bg-BG" dirty="0"/>
          </a:p>
        </p:txBody>
      </p:sp>
      <p:pic>
        <p:nvPicPr>
          <p:cNvPr id="4" name="Content Placeholder 3"/>
          <p:cNvPicPr>
            <a:picLocks noGrp="1" noChangeAspect="1"/>
          </p:cNvPicPr>
          <p:nvPr>
            <p:ph idx="1"/>
          </p:nvPr>
        </p:nvPicPr>
        <p:blipFill>
          <a:blip r:embed="rId2"/>
          <a:stretch>
            <a:fillRect/>
          </a:stretch>
        </p:blipFill>
        <p:spPr>
          <a:xfrm>
            <a:off x="2189018" y="1892832"/>
            <a:ext cx="6834909" cy="4965168"/>
          </a:xfrm>
          <a:prstGeom prst="rect">
            <a:avLst/>
          </a:prstGeom>
        </p:spPr>
      </p:pic>
    </p:spTree>
    <p:extLst>
      <p:ext uri="{BB962C8B-B14F-4D97-AF65-F5344CB8AC3E}">
        <p14:creationId xmlns:p14="http://schemas.microsoft.com/office/powerpoint/2010/main" val="370368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poster - </a:t>
            </a:r>
            <a:r>
              <a:rPr lang="en-US" dirty="0" err="1" smtClean="0"/>
              <a:t>wepik</a:t>
            </a:r>
            <a:endParaRPr lang="bg-BG" dirty="0"/>
          </a:p>
        </p:txBody>
      </p:sp>
      <p:pic>
        <p:nvPicPr>
          <p:cNvPr id="4" name="Content Placeholder 3"/>
          <p:cNvPicPr>
            <a:picLocks noGrp="1" noChangeAspect="1"/>
          </p:cNvPicPr>
          <p:nvPr>
            <p:ph idx="1"/>
          </p:nvPr>
        </p:nvPicPr>
        <p:blipFill>
          <a:blip r:embed="rId2"/>
          <a:stretch>
            <a:fillRect/>
          </a:stretch>
        </p:blipFill>
        <p:spPr>
          <a:xfrm>
            <a:off x="4083843" y="2193925"/>
            <a:ext cx="4024313" cy="4024313"/>
          </a:xfrm>
          <a:prstGeom prst="rect">
            <a:avLst/>
          </a:prstGeom>
        </p:spPr>
      </p:pic>
    </p:spTree>
    <p:extLst>
      <p:ext uri="{BB962C8B-B14F-4D97-AF65-F5344CB8AC3E}">
        <p14:creationId xmlns:p14="http://schemas.microsoft.com/office/powerpoint/2010/main" val="1081398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posters</a:t>
            </a:r>
            <a:endParaRPr lang="bg-BG" dirty="0"/>
          </a:p>
        </p:txBody>
      </p:sp>
      <p:pic>
        <p:nvPicPr>
          <p:cNvPr id="4" name="Content Placeholder 3"/>
          <p:cNvPicPr>
            <a:picLocks noGrp="1" noChangeAspect="1"/>
          </p:cNvPicPr>
          <p:nvPr>
            <p:ph idx="1"/>
          </p:nvPr>
        </p:nvPicPr>
        <p:blipFill>
          <a:blip r:embed="rId2"/>
          <a:stretch>
            <a:fillRect/>
          </a:stretch>
        </p:blipFill>
        <p:spPr>
          <a:xfrm>
            <a:off x="1862606" y="2193925"/>
            <a:ext cx="3263576" cy="4024313"/>
          </a:xfrm>
          <a:prstGeom prst="rect">
            <a:avLst/>
          </a:prstGeom>
        </p:spPr>
      </p:pic>
      <p:pic>
        <p:nvPicPr>
          <p:cNvPr id="5" name="Picture 4"/>
          <p:cNvPicPr>
            <a:picLocks noChangeAspect="1"/>
          </p:cNvPicPr>
          <p:nvPr/>
        </p:nvPicPr>
        <p:blipFill>
          <a:blip r:embed="rId3"/>
          <a:stretch>
            <a:fillRect/>
          </a:stretch>
        </p:blipFill>
        <p:spPr>
          <a:xfrm>
            <a:off x="6853382" y="2124364"/>
            <a:ext cx="3404289" cy="4093874"/>
          </a:xfrm>
          <a:prstGeom prst="rect">
            <a:avLst/>
          </a:prstGeom>
        </p:spPr>
      </p:pic>
    </p:spTree>
    <p:extLst>
      <p:ext uri="{BB962C8B-B14F-4D97-AF65-F5344CB8AC3E}">
        <p14:creationId xmlns:p14="http://schemas.microsoft.com/office/powerpoint/2010/main" val="25899073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conclusions</a:t>
            </a:r>
            <a:endParaRPr lang="bg-BG" dirty="0"/>
          </a:p>
        </p:txBody>
      </p:sp>
      <p:sp>
        <p:nvSpPr>
          <p:cNvPr id="3" name="Content Placeholder 2"/>
          <p:cNvSpPr>
            <a:spLocks noGrp="1"/>
          </p:cNvSpPr>
          <p:nvPr>
            <p:ph idx="1"/>
          </p:nvPr>
        </p:nvSpPr>
        <p:spPr/>
        <p:txBody>
          <a:bodyPr>
            <a:normAutofit lnSpcReduction="10000"/>
          </a:bodyPr>
          <a:lstStyle/>
          <a:p>
            <a:r>
              <a:rPr lang="en-US" dirty="0" err="1" smtClean="0"/>
              <a:t>ChatGPT</a:t>
            </a:r>
            <a:r>
              <a:rPr lang="en-US" dirty="0" smtClean="0"/>
              <a:t> </a:t>
            </a:r>
            <a:r>
              <a:rPr lang="en-US" dirty="0"/>
              <a:t>is a really good tool for writing posts, press releases and scripts. It can write and suggest a full marketing strategy for offline and online purposes, but it is too general and it lacks details and it can not be applied for every case.</a:t>
            </a:r>
          </a:p>
          <a:p>
            <a:r>
              <a:rPr lang="en-US" dirty="0" smtClean="0"/>
              <a:t>The </a:t>
            </a:r>
            <a:r>
              <a:rPr lang="en-US" dirty="0"/>
              <a:t>AI tools for creating images based on text are still not good enough to replace a graphic designer. They are also too general and lack creativity. They can not fulfill the customers requirements and look like taken stock phots from Internet. They can not use photos of famous people from Internet.</a:t>
            </a:r>
          </a:p>
          <a:p>
            <a:r>
              <a:rPr lang="en-US" dirty="0" smtClean="0"/>
              <a:t>If </a:t>
            </a:r>
            <a:r>
              <a:rPr lang="en-US" dirty="0"/>
              <a:t>these photos are used there is still legal and ethical implications on whose rights are they.</a:t>
            </a:r>
          </a:p>
          <a:p>
            <a:r>
              <a:rPr lang="en-US" dirty="0" smtClean="0"/>
              <a:t>Still</a:t>
            </a:r>
            <a:r>
              <a:rPr lang="en-US" dirty="0"/>
              <a:t>, AI can be used as a basic frame for experienced marketer, but they won’t be very useful for somebody without any prior marketing knowledge.</a:t>
            </a:r>
          </a:p>
          <a:p>
            <a:endParaRPr lang="bg-BG" dirty="0"/>
          </a:p>
        </p:txBody>
      </p:sp>
    </p:spTree>
    <p:extLst>
      <p:ext uri="{BB962C8B-B14F-4D97-AF65-F5344CB8AC3E}">
        <p14:creationId xmlns:p14="http://schemas.microsoft.com/office/powerpoint/2010/main" val="183120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AI in the cinema, theatre and education</a:t>
            </a:r>
            <a:endParaRPr lang="bg-BG" dirty="0"/>
          </a:p>
        </p:txBody>
      </p:sp>
      <p:sp>
        <p:nvSpPr>
          <p:cNvPr id="3" name="Content Placeholder 2"/>
          <p:cNvSpPr>
            <a:spLocks noGrp="1"/>
          </p:cNvSpPr>
          <p:nvPr>
            <p:ph idx="1"/>
          </p:nvPr>
        </p:nvSpPr>
        <p:spPr/>
        <p:txBody>
          <a:bodyPr/>
          <a:lstStyle/>
          <a:p>
            <a:r>
              <a:rPr lang="en-US" dirty="0" smtClean="0"/>
              <a:t>Emotion</a:t>
            </a:r>
            <a:endParaRPr lang="bg-BG" dirty="0" smtClean="0"/>
          </a:p>
          <a:p>
            <a:r>
              <a:rPr lang="en-US" dirty="0" smtClean="0"/>
              <a:t>Creativity</a:t>
            </a:r>
            <a:endParaRPr lang="bg-BG" dirty="0" smtClean="0"/>
          </a:p>
          <a:p>
            <a:r>
              <a:rPr lang="en-US" dirty="0" smtClean="0"/>
              <a:t>Energy</a:t>
            </a:r>
            <a:endParaRPr lang="bg-BG" dirty="0" smtClean="0"/>
          </a:p>
          <a:p>
            <a:r>
              <a:rPr lang="en-US" dirty="0" smtClean="0"/>
              <a:t>Intuition</a:t>
            </a:r>
            <a:endParaRPr lang="bg-BG" dirty="0"/>
          </a:p>
        </p:txBody>
      </p:sp>
    </p:spTree>
    <p:extLst>
      <p:ext uri="{BB962C8B-B14F-4D97-AF65-F5344CB8AC3E}">
        <p14:creationId xmlns:p14="http://schemas.microsoft.com/office/powerpoint/2010/main" val="355516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bg-BG" dirty="0"/>
          </a:p>
        </p:txBody>
      </p:sp>
      <p:sp>
        <p:nvSpPr>
          <p:cNvPr id="3" name="Content Placeholder 2"/>
          <p:cNvSpPr>
            <a:spLocks noGrp="1"/>
          </p:cNvSpPr>
          <p:nvPr>
            <p:ph idx="1"/>
          </p:nvPr>
        </p:nvSpPr>
        <p:spPr/>
        <p:txBody>
          <a:bodyPr>
            <a:normAutofit/>
          </a:bodyPr>
          <a:lstStyle/>
          <a:p>
            <a:r>
              <a:rPr lang="en-US" dirty="0" smtClean="0"/>
              <a:t>Link to </a:t>
            </a:r>
            <a:r>
              <a:rPr lang="en-US" dirty="0" err="1" smtClean="0"/>
              <a:t>ChatGPT</a:t>
            </a:r>
            <a:r>
              <a:rPr lang="en-US" dirty="0"/>
              <a:t>: </a:t>
            </a:r>
            <a:r>
              <a:rPr lang="en-US" dirty="0">
                <a:hlinkClick r:id="rId2"/>
              </a:rPr>
              <a:t>https://</a:t>
            </a:r>
            <a:r>
              <a:rPr lang="en-US" dirty="0" smtClean="0">
                <a:hlinkClick r:id="rId2"/>
              </a:rPr>
              <a:t>chat.openai.com/share/bd51e86f-6d29-4e64-a249-aa5e1bc58a52</a:t>
            </a:r>
            <a:endParaRPr lang="en-US" dirty="0" smtClean="0"/>
          </a:p>
          <a:p>
            <a:r>
              <a:rPr lang="en-US" dirty="0"/>
              <a:t>https://platform.openai.com/docs/guides/images/language-specific-tips</a:t>
            </a:r>
          </a:p>
          <a:p>
            <a:r>
              <a:rPr lang="en-US" dirty="0"/>
              <a:t>https://app.kittl.com/</a:t>
            </a:r>
          </a:p>
          <a:p>
            <a:r>
              <a:rPr lang="en-US" dirty="0" smtClean="0"/>
              <a:t>https</a:t>
            </a:r>
            <a:r>
              <a:rPr lang="en-US" dirty="0"/>
              <a:t>://designcloud.appypie.com/editor</a:t>
            </a:r>
          </a:p>
          <a:p>
            <a:r>
              <a:rPr lang="en-US" dirty="0"/>
              <a:t>https://designs.ai/designmaker/start/search?category=5d503d6cf8ead94a97909b23&amp;query=Poster</a:t>
            </a:r>
          </a:p>
          <a:p>
            <a:r>
              <a:rPr lang="en-US" dirty="0"/>
              <a:t>https://wepik.com/ai</a:t>
            </a:r>
          </a:p>
          <a:p>
            <a:r>
              <a:rPr lang="en-US" dirty="0"/>
              <a:t>https://chat.openai.com/share/bd51e86f-6d29-4e64-a249-aa5e1bc58a52</a:t>
            </a:r>
          </a:p>
          <a:p>
            <a:endParaRPr lang="bg-BG" dirty="0"/>
          </a:p>
        </p:txBody>
      </p:sp>
    </p:spTree>
    <p:extLst>
      <p:ext uri="{BB962C8B-B14F-4D97-AF65-F5344CB8AC3E}">
        <p14:creationId xmlns:p14="http://schemas.microsoft.com/office/powerpoint/2010/main" val="2785002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65744" y="2194561"/>
            <a:ext cx="6576291" cy="3125584"/>
          </a:xfrm>
          <a:prstGeom prst="cloudCallout">
            <a:avLst/>
          </a:prstGeom>
          <a:solidFill>
            <a:schemeClr val="accent6">
              <a:lumMod val="20000"/>
              <a:lumOff val="80000"/>
            </a:schemeClr>
          </a:solidFill>
          <a:ln w="31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Title 1"/>
          <p:cNvSpPr>
            <a:spLocks noGrp="1"/>
          </p:cNvSpPr>
          <p:nvPr>
            <p:ph type="title"/>
          </p:nvPr>
        </p:nvSpPr>
        <p:spPr/>
        <p:txBody>
          <a:bodyPr/>
          <a:lstStyle/>
          <a:p>
            <a:r>
              <a:rPr lang="en-US" dirty="0" smtClean="0"/>
              <a:t>Thank you!</a:t>
            </a:r>
            <a:endParaRPr lang="bg-BG" dirty="0"/>
          </a:p>
        </p:txBody>
      </p:sp>
      <p:sp>
        <p:nvSpPr>
          <p:cNvPr id="3" name="Content Placeholder 2"/>
          <p:cNvSpPr>
            <a:spLocks noGrp="1"/>
          </p:cNvSpPr>
          <p:nvPr>
            <p:ph idx="1"/>
          </p:nvPr>
        </p:nvSpPr>
        <p:spPr>
          <a:xfrm>
            <a:off x="3251200" y="2684628"/>
            <a:ext cx="8772236" cy="2145449"/>
          </a:xfrm>
        </p:spPr>
        <p:txBody>
          <a:bodyPr>
            <a:normAutofit fontScale="92500" lnSpcReduction="20000"/>
          </a:bodyPr>
          <a:lstStyle/>
          <a:p>
            <a:r>
              <a:rPr lang="en-US" dirty="0" smtClean="0"/>
              <a:t>Ina Stanoeva</a:t>
            </a:r>
          </a:p>
          <a:p>
            <a:r>
              <a:rPr lang="en-US" dirty="0" smtClean="0"/>
              <a:t>Assoc. Prof. PhD at </a:t>
            </a:r>
          </a:p>
          <a:p>
            <a:pPr marL="0" indent="0">
              <a:buNone/>
            </a:pPr>
            <a:r>
              <a:rPr lang="en-US" dirty="0" smtClean="0"/>
              <a:t>Varna University of Management</a:t>
            </a:r>
          </a:p>
          <a:p>
            <a:r>
              <a:rPr lang="en-US" dirty="0" smtClean="0">
                <a:hlinkClick r:id="rId2"/>
              </a:rPr>
              <a:t>Ina.Stanoeva@vumk.eu</a:t>
            </a:r>
            <a:endParaRPr lang="en-US" dirty="0" smtClean="0"/>
          </a:p>
          <a:p>
            <a:r>
              <a:rPr lang="en-US" dirty="0" smtClean="0">
                <a:hlinkClick r:id="rId3"/>
              </a:rPr>
              <a:t>Ina12_bg@yahoo.com</a:t>
            </a:r>
            <a:endParaRPr lang="en-US" dirty="0" smtClean="0"/>
          </a:p>
          <a:p>
            <a:r>
              <a:rPr lang="en-US" dirty="0" err="1" smtClean="0"/>
              <a:t>Linkedin</a:t>
            </a:r>
            <a:r>
              <a:rPr lang="en-US" dirty="0" smtClean="0"/>
              <a:t>: Ina Stanoeva</a:t>
            </a:r>
          </a:p>
        </p:txBody>
      </p:sp>
    </p:spTree>
    <p:extLst>
      <p:ext uri="{BB962C8B-B14F-4D97-AF65-F5344CB8AC3E}">
        <p14:creationId xmlns:p14="http://schemas.microsoft.com/office/powerpoint/2010/main" val="3888346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in the arts – face swap</a:t>
            </a:r>
            <a:endParaRPr lang="bg-BG" dirty="0"/>
          </a:p>
        </p:txBody>
      </p:sp>
      <p:sp>
        <p:nvSpPr>
          <p:cNvPr id="3" name="Content Placeholder 2"/>
          <p:cNvSpPr>
            <a:spLocks noGrp="1"/>
          </p:cNvSpPr>
          <p:nvPr>
            <p:ph idx="1"/>
          </p:nvPr>
        </p:nvSpPr>
        <p:spPr/>
        <p:txBody>
          <a:bodyPr/>
          <a:lstStyle/>
          <a:p>
            <a:r>
              <a:rPr lang="en-US" dirty="0" smtClean="0"/>
              <a:t>Metaphysic.ai</a:t>
            </a:r>
          </a:p>
          <a:p>
            <a:endParaRPr lang="bg-BG" dirty="0"/>
          </a:p>
        </p:txBody>
      </p:sp>
      <p:pic>
        <p:nvPicPr>
          <p:cNvPr id="4" name="Picture 3"/>
          <p:cNvPicPr>
            <a:picLocks noChangeAspect="1"/>
          </p:cNvPicPr>
          <p:nvPr/>
        </p:nvPicPr>
        <p:blipFill>
          <a:blip r:embed="rId2"/>
          <a:stretch>
            <a:fillRect/>
          </a:stretch>
        </p:blipFill>
        <p:spPr>
          <a:xfrm>
            <a:off x="3130147" y="1697479"/>
            <a:ext cx="9061853" cy="5097292"/>
          </a:xfrm>
          <a:prstGeom prst="rect">
            <a:avLst/>
          </a:prstGeom>
        </p:spPr>
      </p:pic>
    </p:spTree>
    <p:extLst>
      <p:ext uri="{BB962C8B-B14F-4D97-AF65-F5344CB8AC3E}">
        <p14:creationId xmlns:p14="http://schemas.microsoft.com/office/powerpoint/2010/main" val="1867731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in the </a:t>
            </a:r>
            <a:r>
              <a:rPr lang="en-US" dirty="0" smtClean="0"/>
              <a:t>arts - movies</a:t>
            </a:r>
            <a:endParaRPr lang="bg-BG" dirty="0"/>
          </a:p>
        </p:txBody>
      </p:sp>
      <p:sp>
        <p:nvSpPr>
          <p:cNvPr id="3" name="Content Placeholder 2"/>
          <p:cNvSpPr>
            <a:spLocks noGrp="1"/>
          </p:cNvSpPr>
          <p:nvPr>
            <p:ph idx="1"/>
          </p:nvPr>
        </p:nvSpPr>
        <p:spPr/>
        <p:txBody>
          <a:bodyPr/>
          <a:lstStyle/>
          <a:p>
            <a:r>
              <a:rPr lang="en-US" dirty="0"/>
              <a:t>A computer-generated versions of actors Carrie Fisher and Peter Cushing have been featured in a movie named 'Star Wars: The Rise of Skywalker' from the 'Star wars' </a:t>
            </a:r>
            <a:endParaRPr lang="bg-BG" dirty="0"/>
          </a:p>
        </p:txBody>
      </p:sp>
      <p:pic>
        <p:nvPicPr>
          <p:cNvPr id="4" name="Picture 3"/>
          <p:cNvPicPr>
            <a:picLocks noChangeAspect="1"/>
          </p:cNvPicPr>
          <p:nvPr/>
        </p:nvPicPr>
        <p:blipFill>
          <a:blip r:embed="rId2"/>
          <a:stretch>
            <a:fillRect/>
          </a:stretch>
        </p:blipFill>
        <p:spPr>
          <a:xfrm>
            <a:off x="2976562" y="3115283"/>
            <a:ext cx="6238875" cy="3429000"/>
          </a:xfrm>
          <a:prstGeom prst="rect">
            <a:avLst/>
          </a:prstGeom>
        </p:spPr>
      </p:pic>
    </p:spTree>
    <p:extLst>
      <p:ext uri="{BB962C8B-B14F-4D97-AF65-F5344CB8AC3E}">
        <p14:creationId xmlns:p14="http://schemas.microsoft.com/office/powerpoint/2010/main" val="4043454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in the arts - movies</a:t>
            </a:r>
            <a:endParaRPr lang="bg-BG" dirty="0"/>
          </a:p>
        </p:txBody>
      </p:sp>
      <p:sp>
        <p:nvSpPr>
          <p:cNvPr id="3" name="Content Placeholder 2"/>
          <p:cNvSpPr>
            <a:spLocks noGrp="1"/>
          </p:cNvSpPr>
          <p:nvPr>
            <p:ph idx="1"/>
          </p:nvPr>
        </p:nvSpPr>
        <p:spPr/>
        <p:txBody>
          <a:bodyPr/>
          <a:lstStyle/>
          <a:p>
            <a:r>
              <a:rPr lang="en-US" dirty="0" err="1"/>
              <a:t>Weta</a:t>
            </a:r>
            <a:r>
              <a:rPr lang="en-US" dirty="0"/>
              <a:t> Digital to continue the movie “Fast and furious” 7 after Paul Walker’s death.</a:t>
            </a:r>
            <a:endParaRPr lang="bg-BG" dirty="0"/>
          </a:p>
        </p:txBody>
      </p:sp>
      <p:pic>
        <p:nvPicPr>
          <p:cNvPr id="4" name="Picture 3"/>
          <p:cNvPicPr>
            <a:picLocks noChangeAspect="1"/>
          </p:cNvPicPr>
          <p:nvPr/>
        </p:nvPicPr>
        <p:blipFill>
          <a:blip r:embed="rId2"/>
          <a:stretch>
            <a:fillRect/>
          </a:stretch>
        </p:blipFill>
        <p:spPr>
          <a:xfrm>
            <a:off x="2979882" y="3274146"/>
            <a:ext cx="5715000" cy="3209925"/>
          </a:xfrm>
          <a:prstGeom prst="rect">
            <a:avLst/>
          </a:prstGeom>
        </p:spPr>
      </p:pic>
    </p:spTree>
    <p:extLst>
      <p:ext uri="{BB962C8B-B14F-4D97-AF65-F5344CB8AC3E}">
        <p14:creationId xmlns:p14="http://schemas.microsoft.com/office/powerpoint/2010/main" val="1038761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in the arts</a:t>
            </a:r>
            <a:endParaRPr lang="bg-BG" dirty="0"/>
          </a:p>
        </p:txBody>
      </p:sp>
      <p:sp>
        <p:nvSpPr>
          <p:cNvPr id="3" name="Content Placeholder 2"/>
          <p:cNvSpPr>
            <a:spLocks noGrp="1"/>
          </p:cNvSpPr>
          <p:nvPr>
            <p:ph idx="1"/>
          </p:nvPr>
        </p:nvSpPr>
        <p:spPr/>
        <p:txBody>
          <a:bodyPr>
            <a:normAutofit fontScale="92500"/>
          </a:bodyPr>
          <a:lstStyle/>
          <a:p>
            <a:r>
              <a:rPr lang="en-US" dirty="0">
                <a:hlinkClick r:id="rId2"/>
              </a:rPr>
              <a:t>https://app.colossyan.com</a:t>
            </a:r>
            <a:r>
              <a:rPr lang="en-US" dirty="0" smtClean="0">
                <a:hlinkClick r:id="rId2"/>
              </a:rPr>
              <a:t>/</a:t>
            </a:r>
            <a:endParaRPr lang="en-US" dirty="0" smtClean="0"/>
          </a:p>
          <a:p>
            <a:r>
              <a:rPr lang="en-US" dirty="0" err="1"/>
              <a:t>Botnik</a:t>
            </a:r>
            <a:r>
              <a:rPr lang="en-US" dirty="0"/>
              <a:t> uses AI algorithm to mix texts of existing books to create a new chapter. </a:t>
            </a:r>
            <a:endParaRPr lang="en-US" dirty="0" smtClean="0"/>
          </a:p>
          <a:p>
            <a:r>
              <a:rPr lang="en-US" dirty="0" err="1" smtClean="0"/>
              <a:t>ScriptBook</a:t>
            </a:r>
            <a:r>
              <a:rPr lang="en-US" dirty="0" smtClean="0"/>
              <a:t> </a:t>
            </a:r>
            <a:r>
              <a:rPr lang="en-US" dirty="0"/>
              <a:t>is used for writing scripts for movies and books. </a:t>
            </a:r>
            <a:endParaRPr lang="en-US" dirty="0" smtClean="0"/>
          </a:p>
          <a:p>
            <a:r>
              <a:rPr lang="en-US" dirty="0" smtClean="0"/>
              <a:t>Benjamin</a:t>
            </a:r>
            <a:r>
              <a:rPr lang="en-US" dirty="0"/>
              <a:t>, which is an AI software, created the script of a fictional short film, </a:t>
            </a:r>
            <a:r>
              <a:rPr lang="en-US" dirty="0" err="1"/>
              <a:t>Sunspring</a:t>
            </a:r>
            <a:r>
              <a:rPr lang="en-US" dirty="0"/>
              <a:t> (2016). </a:t>
            </a:r>
            <a:endParaRPr lang="en-US" dirty="0" smtClean="0"/>
          </a:p>
          <a:p>
            <a:r>
              <a:rPr lang="en-US" dirty="0" smtClean="0"/>
              <a:t>Its </a:t>
            </a:r>
            <a:r>
              <a:rPr lang="en-US" dirty="0"/>
              <a:t>sequel No Game from 2017 was a combination between its efforts and humans.  </a:t>
            </a:r>
            <a:endParaRPr lang="en-US" dirty="0" smtClean="0"/>
          </a:p>
          <a:p>
            <a:r>
              <a:rPr lang="en-US" dirty="0" smtClean="0"/>
              <a:t>Other </a:t>
            </a:r>
            <a:r>
              <a:rPr lang="en-US" dirty="0"/>
              <a:t>famous movie examples are the 6-minute movie trailer of the </a:t>
            </a:r>
            <a:r>
              <a:rPr lang="en-US" dirty="0" err="1"/>
              <a:t>horour</a:t>
            </a:r>
            <a:r>
              <a:rPr lang="en-US" dirty="0"/>
              <a:t> movie “Morgan” and </a:t>
            </a:r>
            <a:r>
              <a:rPr lang="en-US" dirty="0" err="1"/>
              <a:t>Benjmin’s</a:t>
            </a:r>
            <a:r>
              <a:rPr lang="en-US" dirty="0"/>
              <a:t> “Zone out” which was created for only 48 hours. The last was developed with face-swapping, based on a GAN and voice-generating technologies. It is also one of the first directed only by AI. (</a:t>
            </a:r>
            <a:r>
              <a:rPr lang="en-US" dirty="0" err="1"/>
              <a:t>Anantrasirichai</a:t>
            </a:r>
            <a:r>
              <a:rPr lang="en-US" dirty="0"/>
              <a:t> &amp; Bull, 2022).</a:t>
            </a:r>
            <a:endParaRPr lang="bg-BG" dirty="0"/>
          </a:p>
        </p:txBody>
      </p:sp>
    </p:spTree>
    <p:extLst>
      <p:ext uri="{BB962C8B-B14F-4D97-AF65-F5344CB8AC3E}">
        <p14:creationId xmlns:p14="http://schemas.microsoft.com/office/powerpoint/2010/main" val="3879499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in the visual arts</a:t>
            </a:r>
            <a:endParaRPr lang="bg-BG" dirty="0"/>
          </a:p>
        </p:txBody>
      </p:sp>
      <p:sp>
        <p:nvSpPr>
          <p:cNvPr id="3" name="Content Placeholder 2"/>
          <p:cNvSpPr>
            <a:spLocks noGrp="1"/>
          </p:cNvSpPr>
          <p:nvPr>
            <p:ph idx="1"/>
          </p:nvPr>
        </p:nvSpPr>
        <p:spPr/>
        <p:txBody>
          <a:bodyPr>
            <a:normAutofit fontScale="92500" lnSpcReduction="20000"/>
          </a:bodyPr>
          <a:lstStyle/>
          <a:p>
            <a:r>
              <a:rPr lang="en-US" dirty="0"/>
              <a:t> One of the most famous painting is Edmond de </a:t>
            </a:r>
            <a:r>
              <a:rPr lang="en-US" dirty="0" err="1"/>
              <a:t>Belamy</a:t>
            </a:r>
            <a:r>
              <a:rPr lang="en-US" dirty="0"/>
              <a:t>. This is a painting created in 2018 by </a:t>
            </a:r>
            <a:r>
              <a:rPr lang="en-US" dirty="0" err="1"/>
              <a:t>french</a:t>
            </a:r>
            <a:r>
              <a:rPr lang="en-US" dirty="0"/>
              <a:t> collective Obvious, using a type of Artificial Intelligence algorithms or the so called Generative Adversarial Networks. The painting is sold at Christie's auction house in New York for $ 432,500 (</a:t>
            </a:r>
            <a:r>
              <a:rPr lang="en-US" dirty="0" err="1"/>
              <a:t>Goenaga</a:t>
            </a:r>
            <a:r>
              <a:rPr lang="en-US" dirty="0"/>
              <a:t>, 2020).  </a:t>
            </a:r>
          </a:p>
          <a:p>
            <a:r>
              <a:rPr lang="en-US" dirty="0"/>
              <a:t>There are also known attempts to create Sketch drawings using AI possibilities (Cao, Yan, Shi, Chen, &amp; </a:t>
            </a:r>
            <a:r>
              <a:rPr lang="en-US" dirty="0" err="1"/>
              <a:t>Aaai</a:t>
            </a:r>
            <a:r>
              <a:rPr lang="en-US" dirty="0"/>
              <a:t>, 2019).</a:t>
            </a:r>
          </a:p>
          <a:p>
            <a:r>
              <a:rPr lang="en-US" dirty="0"/>
              <a:t>Moreover, there are many websites that gives the possibility to the </a:t>
            </a:r>
            <a:r>
              <a:rPr lang="en-US" dirty="0" err="1"/>
              <a:t>the</a:t>
            </a:r>
            <a:r>
              <a:rPr lang="en-US" dirty="0"/>
              <a:t> general public to create generative AI paintings, photographs and pictures such as openart.ai, </a:t>
            </a:r>
            <a:r>
              <a:rPr lang="en-US" dirty="0" err="1"/>
              <a:t>fotor</a:t>
            </a:r>
            <a:r>
              <a:rPr lang="en-US" dirty="0"/>
              <a:t>, </a:t>
            </a:r>
            <a:r>
              <a:rPr lang="en-US" dirty="0" err="1"/>
              <a:t>dall</a:t>
            </a:r>
            <a:r>
              <a:rPr lang="en-US" dirty="0"/>
              <a:t> e 2, hotpot.ai, night café, Dep </a:t>
            </a:r>
            <a:r>
              <a:rPr lang="en-US" dirty="0" err="1"/>
              <a:t>aI,dep</a:t>
            </a:r>
            <a:r>
              <a:rPr lang="en-US" dirty="0"/>
              <a:t> dream generator, </a:t>
            </a:r>
            <a:r>
              <a:rPr lang="en-US" dirty="0" err="1"/>
              <a:t>craiyon,starry</a:t>
            </a:r>
            <a:r>
              <a:rPr lang="en-US" dirty="0"/>
              <a:t> </a:t>
            </a:r>
            <a:r>
              <a:rPr lang="en-US" dirty="0" err="1"/>
              <a:t>ai</a:t>
            </a:r>
            <a:r>
              <a:rPr lang="en-US" dirty="0"/>
              <a:t>. (</a:t>
            </a:r>
            <a:r>
              <a:rPr lang="en-US" dirty="0" err="1"/>
              <a:t>Fotor</a:t>
            </a:r>
            <a:r>
              <a:rPr lang="en-US" dirty="0"/>
              <a:t>, 2023). </a:t>
            </a:r>
            <a:endParaRPr lang="en-US" dirty="0" smtClean="0"/>
          </a:p>
          <a:p>
            <a:r>
              <a:rPr lang="en-US" dirty="0" smtClean="0"/>
              <a:t>On </a:t>
            </a:r>
            <a:r>
              <a:rPr lang="en-US" dirty="0"/>
              <a:t>April 2023 the photographer Boris </a:t>
            </a:r>
            <a:r>
              <a:rPr lang="en-US" dirty="0" err="1"/>
              <a:t>Eldagsen</a:t>
            </a:r>
            <a:r>
              <a:rPr lang="en-US" dirty="0"/>
              <a:t> wins a competition organized by Sony with AI generated photography. His idea was to show that AI generated photographs can not be distinguished from real ones made by humans. This caused major concerns in the photography world about the ethical issues of such usage. (Guardian, 2023).</a:t>
            </a:r>
          </a:p>
          <a:p>
            <a:r>
              <a:rPr lang="en-US" dirty="0"/>
              <a:t>Also, AI has been extensively used in the gaming creation industry </a:t>
            </a:r>
            <a:endParaRPr lang="bg-BG" dirty="0"/>
          </a:p>
        </p:txBody>
      </p:sp>
      <p:pic>
        <p:nvPicPr>
          <p:cNvPr id="5" name="Picture 4"/>
          <p:cNvPicPr>
            <a:picLocks noChangeAspect="1"/>
          </p:cNvPicPr>
          <p:nvPr/>
        </p:nvPicPr>
        <p:blipFill>
          <a:blip r:embed="rId2"/>
          <a:stretch>
            <a:fillRect/>
          </a:stretch>
        </p:blipFill>
        <p:spPr>
          <a:xfrm>
            <a:off x="263950" y="121465"/>
            <a:ext cx="2073095" cy="2073095"/>
          </a:xfrm>
          <a:prstGeom prst="rect">
            <a:avLst/>
          </a:prstGeom>
        </p:spPr>
      </p:pic>
      <p:pic>
        <p:nvPicPr>
          <p:cNvPr id="6" name="Picture 5"/>
          <p:cNvPicPr>
            <a:picLocks noChangeAspect="1"/>
          </p:cNvPicPr>
          <p:nvPr/>
        </p:nvPicPr>
        <p:blipFill>
          <a:blip r:embed="rId3"/>
          <a:stretch>
            <a:fillRect/>
          </a:stretch>
        </p:blipFill>
        <p:spPr>
          <a:xfrm>
            <a:off x="3519948" y="0"/>
            <a:ext cx="1992002" cy="2194560"/>
          </a:xfrm>
          <a:prstGeom prst="rect">
            <a:avLst/>
          </a:prstGeom>
        </p:spPr>
      </p:pic>
    </p:spTree>
    <p:extLst>
      <p:ext uri="{BB962C8B-B14F-4D97-AF65-F5344CB8AC3E}">
        <p14:creationId xmlns:p14="http://schemas.microsoft.com/office/powerpoint/2010/main" val="2732906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6" y="764373"/>
            <a:ext cx="10684164" cy="1293028"/>
          </a:xfrm>
        </p:spPr>
        <p:txBody>
          <a:bodyPr/>
          <a:lstStyle/>
          <a:p>
            <a:r>
              <a:rPr lang="en-US" dirty="0" smtClean="0"/>
              <a:t>In Marketing communications classes</a:t>
            </a:r>
            <a:endParaRPr lang="bg-BG" dirty="0"/>
          </a:p>
        </p:txBody>
      </p:sp>
      <p:pic>
        <p:nvPicPr>
          <p:cNvPr id="4" name="Content Placeholder 3"/>
          <p:cNvPicPr>
            <a:picLocks noGrp="1" noChangeAspect="1"/>
          </p:cNvPicPr>
          <p:nvPr>
            <p:ph idx="1"/>
          </p:nvPr>
        </p:nvPicPr>
        <p:blipFill>
          <a:blip r:embed="rId2"/>
          <a:stretch>
            <a:fillRect/>
          </a:stretch>
        </p:blipFill>
        <p:spPr>
          <a:xfrm>
            <a:off x="3472873" y="2193925"/>
            <a:ext cx="5338618" cy="4567093"/>
          </a:xfrm>
          <a:prstGeom prst="rect">
            <a:avLst/>
          </a:prstGeom>
        </p:spPr>
      </p:pic>
    </p:spTree>
    <p:extLst>
      <p:ext uri="{BB962C8B-B14F-4D97-AF65-F5344CB8AC3E}">
        <p14:creationId xmlns:p14="http://schemas.microsoft.com/office/powerpoint/2010/main" val="411044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a Campaign in the performing arts </a:t>
            </a:r>
            <a:endParaRPr lang="bg-BG" dirty="0"/>
          </a:p>
        </p:txBody>
      </p:sp>
      <p:sp>
        <p:nvSpPr>
          <p:cNvPr id="3" name="Content Placeholder 2"/>
          <p:cNvSpPr>
            <a:spLocks noGrp="1"/>
          </p:cNvSpPr>
          <p:nvPr>
            <p:ph idx="1"/>
          </p:nvPr>
        </p:nvSpPr>
        <p:spPr/>
        <p:txBody>
          <a:bodyPr/>
          <a:lstStyle/>
          <a:p>
            <a:r>
              <a:rPr lang="en-US" dirty="0" smtClean="0"/>
              <a:t>Facebook posts</a:t>
            </a:r>
            <a:endParaRPr lang="bg-BG" dirty="0" smtClean="0"/>
          </a:p>
          <a:p>
            <a:r>
              <a:rPr lang="en-US" dirty="0" smtClean="0"/>
              <a:t>Video script</a:t>
            </a:r>
            <a:endParaRPr lang="bg-BG" dirty="0" smtClean="0"/>
          </a:p>
          <a:p>
            <a:r>
              <a:rPr lang="en-US" dirty="0" smtClean="0"/>
              <a:t>Press release</a:t>
            </a:r>
          </a:p>
          <a:p>
            <a:r>
              <a:rPr lang="en-US" dirty="0" smtClean="0"/>
              <a:t>Marketing strategy</a:t>
            </a:r>
            <a:endParaRPr lang="bg-BG" dirty="0" smtClean="0"/>
          </a:p>
          <a:p>
            <a:r>
              <a:rPr lang="en-US" dirty="0" smtClean="0"/>
              <a:t>Poster creation</a:t>
            </a:r>
            <a:endParaRPr lang="bg-BG" dirty="0"/>
          </a:p>
        </p:txBody>
      </p:sp>
    </p:spTree>
    <p:extLst>
      <p:ext uri="{BB962C8B-B14F-4D97-AF65-F5344CB8AC3E}">
        <p14:creationId xmlns:p14="http://schemas.microsoft.com/office/powerpoint/2010/main" val="689071559"/>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TM04033937[[fn=Vapor Trail]]</Template>
  <TotalTime>55</TotalTime>
  <Words>2175</Words>
  <Application>Microsoft Office PowerPoint</Application>
  <PresentationFormat>Widescreen</PresentationFormat>
  <Paragraphs>127</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Century Gothic</vt:lpstr>
      <vt:lpstr>Segoe UI Symbol</vt:lpstr>
      <vt:lpstr>Times New Roman</vt:lpstr>
      <vt:lpstr>Vapor Trail</vt:lpstr>
      <vt:lpstr>AI in the performing arts, Film Studies and Marketing education</vt:lpstr>
      <vt:lpstr>aI in the arts - Music</vt:lpstr>
      <vt:lpstr>Ai in the arts – face swap</vt:lpstr>
      <vt:lpstr>Ai in the arts - movies</vt:lpstr>
      <vt:lpstr>Ai in the arts - movies</vt:lpstr>
      <vt:lpstr>Ai in the arts</vt:lpstr>
      <vt:lpstr>Ai in the visual arts</vt:lpstr>
      <vt:lpstr>In Marketing communications classes</vt:lpstr>
      <vt:lpstr>For a Campaign in the performing arts </vt:lpstr>
      <vt:lpstr>Methodology</vt:lpstr>
      <vt:lpstr>CHATGPT</vt:lpstr>
      <vt:lpstr>Ad 1: Event Announcement</vt:lpstr>
      <vt:lpstr>Ad 2: Silviya Stanoeva Spotlight</vt:lpstr>
      <vt:lpstr>Ad 3: Limited Seats Available</vt:lpstr>
      <vt:lpstr>Real campaign – Facebook post</vt:lpstr>
      <vt:lpstr>Press release for the media</vt:lpstr>
      <vt:lpstr>A script for 1-minute video in YOuTube</vt:lpstr>
      <vt:lpstr>Real campaign – youtube video</vt:lpstr>
      <vt:lpstr>AI for marketing strategy</vt:lpstr>
      <vt:lpstr>AI for poster - Prompt</vt:lpstr>
      <vt:lpstr>AI for poster - Fotor</vt:lpstr>
      <vt:lpstr>AI poster - wepik</vt:lpstr>
      <vt:lpstr>Real posters</vt:lpstr>
      <vt:lpstr>Some conclusions</vt:lpstr>
      <vt:lpstr>Future of AI in the cinema, theatre and education</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we use ChatGPT and other AI tools to create a full marketing campaign for the performing arts?</dc:title>
  <dc:creator>Ina Stanoeva</dc:creator>
  <cp:lastModifiedBy>Ina Stanoeva</cp:lastModifiedBy>
  <cp:revision>7</cp:revision>
  <dcterms:created xsi:type="dcterms:W3CDTF">2023-09-01T13:37:43Z</dcterms:created>
  <dcterms:modified xsi:type="dcterms:W3CDTF">2024-06-17T13:58:31Z</dcterms:modified>
</cp:coreProperties>
</file>