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70" r:id="rId6"/>
    <p:sldId id="258" r:id="rId7"/>
    <p:sldId id="259" r:id="rId8"/>
    <p:sldId id="260" r:id="rId9"/>
    <p:sldId id="257" r:id="rId10"/>
    <p:sldId id="261" r:id="rId11"/>
    <p:sldId id="262" r:id="rId12"/>
    <p:sldId id="265" r:id="rId13"/>
    <p:sldId id="266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575" autoAdjust="0"/>
  </p:normalViewPr>
  <p:slideViewPr>
    <p:cSldViewPr showGuides="1">
      <p:cViewPr varScale="1">
        <p:scale>
          <a:sx n="86" d="100"/>
          <a:sy n="86" d="100"/>
        </p:scale>
        <p:origin x="138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734C8-2390-4C31-B1D4-BFD4176EFC94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BEFE9-5F56-46FE-9F02-5C62B56407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2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8605C-6FF0-4909-92D7-A9C6F11DB55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62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26F0-EC2C-4430-9D15-D5FF664D35E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86C87-65DB-4043-9072-335CC7C491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24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926F0-EC2C-4430-9D15-D5FF664D35E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86C87-65DB-4043-9072-335CC7C491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4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6883AAE1-7FAB-4116-FBC9-AD06F6A416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3"/>
          <a:stretch/>
        </p:blipFill>
        <p:spPr>
          <a:xfrm>
            <a:off x="1866288" y="1202392"/>
            <a:ext cx="5463466" cy="5394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>
            <a:spLocks/>
          </p:cNvSpPr>
          <p:nvPr/>
        </p:nvSpPr>
        <p:spPr>
          <a:xfrm>
            <a:off x="4274820" y="1021843"/>
            <a:ext cx="594360" cy="594360"/>
          </a:xfrm>
          <a:prstGeom prst="ellipse">
            <a:avLst/>
          </a:prstGeom>
          <a:blipFill>
            <a:blip r:embed="rId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1" name="Oval 1090"/>
          <p:cNvSpPr>
            <a:spLocks noChangeAspect="1"/>
          </p:cNvSpPr>
          <p:nvPr/>
        </p:nvSpPr>
        <p:spPr>
          <a:xfrm>
            <a:off x="1864804" y="1228347"/>
            <a:ext cx="5486400" cy="5486400"/>
          </a:xfrm>
          <a:custGeom>
            <a:avLst/>
            <a:gdLst/>
            <a:ahLst/>
            <a:cxnLst/>
            <a:rect l="l" t="t" r="r" b="b"/>
            <a:pathLst>
              <a:path w="5486400" h="5486400">
                <a:moveTo>
                  <a:pt x="2745148" y="152401"/>
                </a:moveTo>
                <a:cubicBezTo>
                  <a:pt x="1825091" y="151709"/>
                  <a:pt x="973686" y="639022"/>
                  <a:pt x="508292" y="1432693"/>
                </a:cubicBezTo>
                <a:lnTo>
                  <a:pt x="2743200" y="2743200"/>
                </a:lnTo>
                <a:lnTo>
                  <a:pt x="4980077" y="1436054"/>
                </a:lnTo>
                <a:cubicBezTo>
                  <a:pt x="4515877" y="641684"/>
                  <a:pt x="3665205" y="153093"/>
                  <a:pt x="2745148" y="152401"/>
                </a:cubicBezTo>
                <a:close/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4258228"/>
                  <a:pt x="4258228" y="5486400"/>
                  <a:pt x="2743200" y="5486400"/>
                </a:cubicBez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blipFill>
            <a:blip r:embed="rId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31804" y="3866915"/>
            <a:ext cx="152400" cy="1524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nut 5"/>
          <p:cNvSpPr>
            <a:spLocks noChangeAspect="1"/>
          </p:cNvSpPr>
          <p:nvPr/>
        </p:nvSpPr>
        <p:spPr>
          <a:xfrm>
            <a:off x="4499992" y="3828815"/>
            <a:ext cx="228600" cy="228600"/>
          </a:xfrm>
          <a:prstGeom prst="donu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</a:gradFill>
          <a:ln>
            <a:noFill/>
          </a:ln>
          <a:effectLst>
            <a:innerShdw blurRad="63500" dist="76200" dir="18900000">
              <a:prstClr val="black">
                <a:alpha val="44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63C64CB7-AB95-32FE-EB45-A3DF7CDAE1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t="16202" r="8961" b="11374"/>
          <a:stretch/>
        </p:blipFill>
        <p:spPr>
          <a:xfrm rot="20317333">
            <a:off x="498917" y="4412690"/>
            <a:ext cx="2329859" cy="2016225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4D53178E-348C-2D01-4285-EB947AFE55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t="18413" r="20397" b="23838"/>
          <a:stretch/>
        </p:blipFill>
        <p:spPr>
          <a:xfrm>
            <a:off x="3078361" y="4851408"/>
            <a:ext cx="2136974" cy="1836462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51059400-2400-7BB4-6318-A049428E23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7" t="27741" r="29818" b="23903"/>
          <a:stretch/>
        </p:blipFill>
        <p:spPr>
          <a:xfrm rot="20418593">
            <a:off x="5945977" y="4080985"/>
            <a:ext cx="2784314" cy="2564563"/>
          </a:xfrm>
          <a:prstGeom prst="rect">
            <a:avLst/>
          </a:prstGeom>
        </p:spPr>
      </p:pic>
      <p:sp>
        <p:nvSpPr>
          <p:cNvPr id="18" name="Текстово поле 17">
            <a:extLst>
              <a:ext uri="{FF2B5EF4-FFF2-40B4-BE49-F238E27FC236}">
                <a16:creationId xmlns:a16="http://schemas.microsoft.com/office/drawing/2014/main" id="{B152A82F-38DC-6B7F-119D-70B829BFC67E}"/>
              </a:ext>
            </a:extLst>
          </p:cNvPr>
          <p:cNvSpPr txBox="1"/>
          <p:nvPr/>
        </p:nvSpPr>
        <p:spPr>
          <a:xfrm>
            <a:off x="1844838" y="3896936"/>
            <a:ext cx="546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iosWinNight" panose="02000503000000020004" pitchFamily="2" charset="-52"/>
              </a:rPr>
              <a:t>ДГ №36 „Морска звездица“ </a:t>
            </a:r>
          </a:p>
          <a:p>
            <a:pPr algn="ctr"/>
            <a:r>
              <a:rPr lang="bg-BG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iosWinNight" panose="02000503000000020004" pitchFamily="2" charset="-52"/>
              </a:rPr>
              <a:t> гр. Варна</a:t>
            </a:r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1939E0F5-798C-3AFE-445D-CEA567EEF860}"/>
              </a:ext>
            </a:extLst>
          </p:cNvPr>
          <p:cNvSpPr txBox="1"/>
          <p:nvPr/>
        </p:nvSpPr>
        <p:spPr>
          <a:xfrm>
            <a:off x="291444" y="3956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Съвременни практики за личностно развитие на децата </a:t>
            </a:r>
          </a:p>
          <a:p>
            <a:pPr algn="ctr"/>
            <a:r>
              <a:rPr lang="bg-BG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предучилищна възраст през парадигмата </a:t>
            </a:r>
          </a:p>
          <a:p>
            <a:pPr algn="ctr"/>
            <a:r>
              <a:rPr lang="bg-BG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хуманистичният подход</a:t>
            </a:r>
          </a:p>
        </p:txBody>
      </p:sp>
    </p:spTree>
    <p:extLst>
      <p:ext uri="{BB962C8B-B14F-4D97-AF65-F5344CB8AC3E}">
        <p14:creationId xmlns:p14="http://schemas.microsoft.com/office/powerpoint/2010/main" val="3592258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25000" decel="2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C 0.15556 -1.11111E-6 0.28333 0.16806 0.28333 0.37732 C 0.28333 0.58611 0.15556 0.75602 0 0.75602 C -0.1566 0.75602 -0.28333 0.58611 -0.28333 0.37732 C -0.28333 0.16806 -0.1566 -1.11111E-6 0 -1.11111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8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CCCCB3AC-EE27-FA92-25A5-16C21EEEAB7E}"/>
              </a:ext>
            </a:extLst>
          </p:cNvPr>
          <p:cNvSpPr txBox="1"/>
          <p:nvPr/>
        </p:nvSpPr>
        <p:spPr>
          <a:xfrm>
            <a:off x="2699792" y="1235703"/>
            <a:ext cx="458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https://youtu.be/Gl400NAGrsA</a:t>
            </a:r>
            <a:endParaRPr lang="bg-BG" dirty="0"/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347B0711-6443-D50A-FDEA-006599C30549}"/>
              </a:ext>
            </a:extLst>
          </p:cNvPr>
          <p:cNvSpPr txBox="1"/>
          <p:nvPr/>
        </p:nvSpPr>
        <p:spPr>
          <a:xfrm>
            <a:off x="983198" y="626417"/>
            <a:ext cx="7177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bg-BG" sz="1200" kern="1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Представяме на Вашето внимание е</a:t>
            </a: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дна кратка песен, която разучихме с деца от 4 </a:t>
            </a:r>
            <a:r>
              <a:rPr lang="bg-BG" sz="12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</a:t>
            </a: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„Морска костенурка“ като поздрав за малки и големи с увреден слух.</a:t>
            </a:r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4DA4B344-B9F6-EE47-596B-E938C483F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7" y="1844824"/>
            <a:ext cx="8596105" cy="4889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0E84B2EF-E2DD-291E-4846-4A2EA52FC7E0}"/>
              </a:ext>
            </a:extLst>
          </p:cNvPr>
          <p:cNvSpPr txBox="1"/>
          <p:nvPr/>
        </p:nvSpPr>
        <p:spPr>
          <a:xfrm>
            <a:off x="683568" y="1772816"/>
            <a:ext cx="77768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iosWinNight" panose="02000503000000020004" pitchFamily="2" charset="-52"/>
              </a:rPr>
              <a:t>БЛАГОДАРИМ </a:t>
            </a:r>
          </a:p>
          <a:p>
            <a:pPr algn="ctr"/>
            <a:r>
              <a:rPr lang="bg-BG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iosWinNight" panose="02000503000000020004" pitchFamily="2" charset="-52"/>
              </a:rPr>
              <a:t>ЗА </a:t>
            </a:r>
          </a:p>
          <a:p>
            <a:pPr algn="ctr"/>
            <a:r>
              <a:rPr lang="bg-BG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iosWinNight" panose="02000503000000020004" pitchFamily="2" charset="-52"/>
              </a:rPr>
              <a:t>ВНИМАНИЕТО!</a:t>
            </a:r>
          </a:p>
        </p:txBody>
      </p:sp>
    </p:spTree>
    <p:extLst>
      <p:ext uri="{BB962C8B-B14F-4D97-AF65-F5344CB8AC3E}">
        <p14:creationId xmlns:p14="http://schemas.microsoft.com/office/powerpoint/2010/main" val="47537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Картина 22">
            <a:extLst>
              <a:ext uri="{FF2B5EF4-FFF2-40B4-BE49-F238E27FC236}">
                <a16:creationId xmlns:a16="http://schemas.microsoft.com/office/drawing/2014/main" id="{847B4095-0293-9F86-3AF0-B657C65EF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0" y="399361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C8E172EC-E06D-7A4E-4E38-096C2EA03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90" y="3005205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6D1ED789-BB22-310E-9898-7A6BF7325060}"/>
              </a:ext>
            </a:extLst>
          </p:cNvPr>
          <p:cNvSpPr txBox="1"/>
          <p:nvPr/>
        </p:nvSpPr>
        <p:spPr>
          <a:xfrm>
            <a:off x="5294316" y="1183698"/>
            <a:ext cx="33741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1200" dirty="0">
                <a:solidFill>
                  <a:srgbClr val="25252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залата за </a:t>
            </a:r>
            <a:r>
              <a:rPr lang="bg-BG" sz="1200" dirty="0" err="1">
                <a:solidFill>
                  <a:srgbClr val="25252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ерготерапия</a:t>
            </a:r>
            <a:r>
              <a:rPr lang="bg-BG" sz="1200" dirty="0">
                <a:solidFill>
                  <a:srgbClr val="25252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която създадохме с голямо желание, има възможност за индивидуални занимания с децата със специални образователни потребности. </a:t>
            </a:r>
            <a:endParaRPr lang="bg-BG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6873006F-37D7-88F2-C153-9E471D0C87DD}"/>
              </a:ext>
            </a:extLst>
          </p:cNvPr>
          <p:cNvSpPr txBox="1"/>
          <p:nvPr/>
        </p:nvSpPr>
        <p:spPr>
          <a:xfrm>
            <a:off x="539552" y="4425120"/>
            <a:ext cx="35834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bg-BG" sz="1200" kern="100" dirty="0">
                <a:solidFill>
                  <a:srgbClr val="25252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тази оборудвана и подготвена среда,  която създава интерес, спонтанност и предизвикателство у детето, постигаме по-качествено развитие и компенсиране на затрудненията, произтичащи от всяко едно конкретно нарушение. </a:t>
            </a:r>
            <a:endParaRPr lang="bg-BG" sz="12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483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C8E172EC-E06D-7A4E-4E38-096C2EA03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579">
            <a:off x="5080240" y="88425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Картина 28">
            <a:extLst>
              <a:ext uri="{FF2B5EF4-FFF2-40B4-BE49-F238E27FC236}">
                <a16:creationId xmlns:a16="http://schemas.microsoft.com/office/drawing/2014/main" id="{1B0BECB7-B9A0-5B7F-41DA-4A2C5CFC8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693">
            <a:off x="4660372" y="3114466"/>
            <a:ext cx="4199918" cy="314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Картина 30">
            <a:extLst>
              <a:ext uri="{FF2B5EF4-FFF2-40B4-BE49-F238E27FC236}">
                <a16:creationId xmlns:a16="http://schemas.microsoft.com/office/drawing/2014/main" id="{673AE791-6F2D-4CCA-F739-B5FA2AFBB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111">
            <a:off x="353557" y="384083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6429B3F5-22C3-C8FA-4B3C-1F463BB37F61}"/>
              </a:ext>
            </a:extLst>
          </p:cNvPr>
          <p:cNvSpPr txBox="1"/>
          <p:nvPr/>
        </p:nvSpPr>
        <p:spPr>
          <a:xfrm>
            <a:off x="220359" y="4509120"/>
            <a:ext cx="4651898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наличието на подходящо избрани </a:t>
            </a:r>
            <a:r>
              <a:rPr lang="bg-BG" sz="12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ерготерапевтични</a:t>
            </a: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подходи,  децата със специални образователни потребности плавно и естествено възприемат новата информация</a:t>
            </a:r>
          </a:p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играта е универсален аспект на нормалното детско развитие. Тя е основна дейност в детството и за това има особено важно значение в </a:t>
            </a:r>
            <a:r>
              <a:rPr lang="bg-BG" sz="12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ерготерапията</a:t>
            </a: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323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68811910-5720-2014-3A5D-2508D2C291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r="20601" b="5210"/>
          <a:stretch/>
        </p:blipFill>
        <p:spPr>
          <a:xfrm>
            <a:off x="6810442" y="1417041"/>
            <a:ext cx="2154046" cy="3800545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C45C9D3-C7AB-B643-B07B-3125AB1592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6"/>
          <a:stretch/>
        </p:blipFill>
        <p:spPr>
          <a:xfrm>
            <a:off x="2144899" y="1463179"/>
            <a:ext cx="2212256" cy="3931641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0BC203DD-69AE-5FD9-ECEF-BC415297A9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6" r="31458"/>
          <a:stretch/>
        </p:blipFill>
        <p:spPr>
          <a:xfrm>
            <a:off x="179512" y="2698446"/>
            <a:ext cx="2191369" cy="3871191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369CA9B2-ACBB-C6F4-60D5-C2474B0862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" t="-95" r="19203" b="95"/>
          <a:stretch/>
        </p:blipFill>
        <p:spPr>
          <a:xfrm>
            <a:off x="4467315" y="2204864"/>
            <a:ext cx="2212256" cy="3912976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FD6DD6C1-9F76-F283-206D-8FCE285E866C}"/>
              </a:ext>
            </a:extLst>
          </p:cNvPr>
          <p:cNvSpPr txBox="1"/>
          <p:nvPr/>
        </p:nvSpPr>
        <p:spPr>
          <a:xfrm>
            <a:off x="5664182" y="620696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https://youtu.be/cMIpFSR4tqw</a:t>
            </a:r>
            <a:endParaRPr lang="bg-BG" dirty="0"/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06AF6F-21F7-D497-55D2-A6C30D88C16E}"/>
              </a:ext>
            </a:extLst>
          </p:cNvPr>
          <p:cNvSpPr txBox="1"/>
          <p:nvPr/>
        </p:nvSpPr>
        <p:spPr>
          <a:xfrm>
            <a:off x="546206" y="44624"/>
            <a:ext cx="78422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Най-често </a:t>
            </a:r>
            <a:r>
              <a:rPr lang="bg-BG" sz="12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ерготерапевтите</a:t>
            </a: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използват играта като средство за развитие на умения, необходими за дадени функции, но също така тя може да бъде и очакван резултат от интервенцията. Играта е важна, защото е ефективен начин за развиване на сензорно-интегративни, двигателни, социални и когнитивни способности, самообслужване и продуктивни умения. Използвани са различни активни и сензорни игри с цел да се внесе промяна в стереотипната игра на децата с аутизъм /конкретно/, да се постигне споделеност, внимание и взаимодействие. Новото се предлага постепенно и се повтаря.</a:t>
            </a:r>
          </a:p>
        </p:txBody>
      </p:sp>
    </p:spTree>
    <p:extLst>
      <p:ext uri="{BB962C8B-B14F-4D97-AF65-F5344CB8AC3E}">
        <p14:creationId xmlns:p14="http://schemas.microsoft.com/office/powerpoint/2010/main" val="1729897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EE2F85D-9462-44F7-71BB-F9989C19F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237">
            <a:off x="484947" y="379216"/>
            <a:ext cx="3840000" cy="2880000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69BAE703-8877-1C87-5BBA-63954C9FF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7" y="3068960"/>
            <a:ext cx="3840000" cy="2880000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CD517792-D936-6840-DF5F-7EDE8DC226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091">
            <a:off x="4764043" y="271199"/>
            <a:ext cx="3840000" cy="2880000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EA5EA5E6-AD67-42EF-D39E-84388E1A85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23024"/>
            <a:ext cx="2682601" cy="2011951"/>
          </a:xfrm>
          <a:prstGeom prst="rect">
            <a:avLst/>
          </a:prstGeom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64499954-AA03-7977-9F66-DDCCB05F59DB}"/>
              </a:ext>
            </a:extLst>
          </p:cNvPr>
          <p:cNvSpPr txBox="1"/>
          <p:nvPr/>
        </p:nvSpPr>
        <p:spPr>
          <a:xfrm>
            <a:off x="611560" y="61352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https://youtu.be/6XhAcuHyMjc</a:t>
            </a:r>
            <a:endParaRPr lang="bg-BG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388E03C8-39D5-410B-5E82-809D3FC148C2}"/>
              </a:ext>
            </a:extLst>
          </p:cNvPr>
          <p:cNvSpPr txBox="1"/>
          <p:nvPr/>
        </p:nvSpPr>
        <p:spPr>
          <a:xfrm>
            <a:off x="4312125" y="4862885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повечето деца със специални потребности се наблюдават в различна степен комбинация от сензорно-интегративни нарушения. Според типа на тези нарушения се използват  различни по движение люлки, ходене по пътеки, движещи се платформи, каране на </a:t>
            </a:r>
            <a:r>
              <a:rPr lang="bg-BG" sz="12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велотренажор</a:t>
            </a: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гимнастика, игри с топка, използване на уреди за баланс и равновесие, дъски, скачане на трамплин, игри със скутер</a:t>
            </a:r>
          </a:p>
        </p:txBody>
      </p:sp>
    </p:spTree>
    <p:extLst>
      <p:ext uri="{BB962C8B-B14F-4D97-AF65-F5344CB8AC3E}">
        <p14:creationId xmlns:p14="http://schemas.microsoft.com/office/powerpoint/2010/main" val="691574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230516_104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837091">
            <a:off x="989814" y="589665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20230516_104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45559">
            <a:off x="-96553" y="3230561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20231026_095629_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83243">
            <a:off x="6362459" y="524421"/>
            <a:ext cx="2590558" cy="345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20230530_083936_05.jpg"/>
          <p:cNvPicPr>
            <a:picLocks noChangeAspect="1"/>
          </p:cNvPicPr>
          <p:nvPr/>
        </p:nvPicPr>
        <p:blipFill rotWithShape="1">
          <a:blip r:embed="rId5" cstate="print"/>
          <a:srcRect r="20509"/>
          <a:stretch/>
        </p:blipFill>
        <p:spPr>
          <a:xfrm>
            <a:off x="4190290" y="0"/>
            <a:ext cx="2401081" cy="302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D0AE731F-940F-6648-C777-AD98A89599A5}"/>
              </a:ext>
            </a:extLst>
          </p:cNvPr>
          <p:cNvSpPr txBox="1"/>
          <p:nvPr/>
        </p:nvSpPr>
        <p:spPr>
          <a:xfrm>
            <a:off x="3995936" y="4258114"/>
            <a:ext cx="457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Прилагането на </a:t>
            </a:r>
            <a:r>
              <a:rPr lang="bg-BG" sz="12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ерготерапевтични</a:t>
            </a: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подходи при работа с деца със специални потребности, води до качествени промени при дефицитите които имат – разширяват се комуникативните способности, социалните взаимоотношения са по-приемливи спрямо средата на живот, затрудненията при извършване на различни дейности намаляват и се повишава качеството на изпълнение, намаляват проявите на стереотипно поведение, както и дисфункциите в сензорната организация, подобряват се когнитивните процеси.</a:t>
            </a:r>
          </a:p>
        </p:txBody>
      </p:sp>
    </p:spTree>
    <p:extLst>
      <p:ext uri="{BB962C8B-B14F-4D97-AF65-F5344CB8AC3E}">
        <p14:creationId xmlns:p14="http://schemas.microsoft.com/office/powerpoint/2010/main" val="813827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30302_082628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86494">
            <a:off x="3512150" y="299844"/>
            <a:ext cx="2352755" cy="3137007"/>
          </a:xfrm>
          <a:prstGeom prst="rect">
            <a:avLst/>
          </a:prstGeom>
        </p:spPr>
      </p:pic>
      <p:pic>
        <p:nvPicPr>
          <p:cNvPr id="3" name="Picture 2" descr="20230308_091325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82573">
            <a:off x="332938" y="2950222"/>
            <a:ext cx="2647549" cy="3530065"/>
          </a:xfrm>
          <a:prstGeom prst="rect">
            <a:avLst/>
          </a:prstGeom>
        </p:spPr>
      </p:pic>
      <p:pic>
        <p:nvPicPr>
          <p:cNvPr id="4" name="Picture 3" descr="20230308_091325_05.jpg"/>
          <p:cNvPicPr>
            <a:picLocks noChangeAspect="1"/>
          </p:cNvPicPr>
          <p:nvPr/>
        </p:nvPicPr>
        <p:blipFill rotWithShape="1">
          <a:blip r:embed="rId4" cstate="print"/>
          <a:srcRect r="25000"/>
          <a:stretch/>
        </p:blipFill>
        <p:spPr>
          <a:xfrm rot="20704688">
            <a:off x="456488" y="-36666"/>
            <a:ext cx="2623058" cy="3497411"/>
          </a:xfrm>
          <a:prstGeom prst="rect">
            <a:avLst/>
          </a:prstGeom>
        </p:spPr>
      </p:pic>
      <p:pic>
        <p:nvPicPr>
          <p:cNvPr id="5" name="Picture 4" descr="20230403_093932.jpg"/>
          <p:cNvPicPr>
            <a:picLocks noChangeAspect="1"/>
          </p:cNvPicPr>
          <p:nvPr/>
        </p:nvPicPr>
        <p:blipFill rotWithShape="1">
          <a:blip r:embed="rId5" cstate="print"/>
          <a:srcRect l="31442" r="13313"/>
          <a:stretch/>
        </p:blipFill>
        <p:spPr>
          <a:xfrm rot="11761896">
            <a:off x="6450126" y="3259005"/>
            <a:ext cx="2272166" cy="3084639"/>
          </a:xfrm>
          <a:prstGeom prst="rect">
            <a:avLst/>
          </a:prstGeom>
        </p:spPr>
      </p:pic>
      <p:pic>
        <p:nvPicPr>
          <p:cNvPr id="6" name="Picture 5" descr="20230407_082954.jpg"/>
          <p:cNvPicPr>
            <a:picLocks noChangeAspect="1"/>
          </p:cNvPicPr>
          <p:nvPr/>
        </p:nvPicPr>
        <p:blipFill rotWithShape="1">
          <a:blip r:embed="rId6" cstate="print"/>
          <a:srcRect r="17374" b="13137"/>
          <a:stretch/>
        </p:blipFill>
        <p:spPr>
          <a:xfrm rot="6240058">
            <a:off x="6032348" y="334442"/>
            <a:ext cx="3107722" cy="2450327"/>
          </a:xfrm>
          <a:prstGeom prst="rect">
            <a:avLst/>
          </a:prstGeom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5B6DCE88-DF95-2E45-209D-E7D5CCD65739}"/>
              </a:ext>
            </a:extLst>
          </p:cNvPr>
          <p:cNvSpPr txBox="1"/>
          <p:nvPr/>
        </p:nvSpPr>
        <p:spPr>
          <a:xfrm>
            <a:off x="3261171" y="3770232"/>
            <a:ext cx="294511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12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</a:t>
            </a:r>
            <a:r>
              <a:rPr lang="bg-BG" sz="12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рготерапията</a:t>
            </a:r>
            <a:r>
              <a:rPr lang="bg-BG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нашата детска градина се допълва с нашият фитнес кът, който прилага </a:t>
            </a:r>
            <a:r>
              <a:rPr lang="bg-BG" sz="12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кондикционна</a:t>
            </a:r>
            <a:r>
              <a:rPr lang="bg-BG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bg-BG" sz="12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общоразвиваща</a:t>
            </a:r>
            <a:r>
              <a:rPr lang="bg-BG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развлекателна програма, създадена специално за деца с различни видове специални образователни потребности. Тя се съобразява с индивидуалните качества и физически способности на всяко дете.</a:t>
            </a:r>
            <a:endParaRPr lang="bg-BG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266F6E2-4EC0-5A5A-38D3-CEDCAE7CE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3828005" cy="3024336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1976F74-0765-3517-518A-7248B894DFC7}"/>
              </a:ext>
            </a:extLst>
          </p:cNvPr>
          <p:cNvSpPr txBox="1"/>
          <p:nvPr/>
        </p:nvSpPr>
        <p:spPr>
          <a:xfrm>
            <a:off x="344737" y="5905911"/>
            <a:ext cx="7776864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нашият фитнес кът, децата се ангажират с разнообразни упражнения, спортни активности и много игри, насочени към подобряване на физическите, социални и емоционални умения.</a:t>
            </a:r>
          </a:p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Тренировките се провеждат в малки групи или индивидуално, за да се осигури персонализиран подход към всяко дете. </a:t>
            </a:r>
          </a:p>
        </p:txBody>
      </p:sp>
      <p:pic>
        <p:nvPicPr>
          <p:cNvPr id="4" name="Picture 9" descr="434733873_951502143644398_3216711260115612605_n.jpg">
            <a:extLst>
              <a:ext uri="{FF2B5EF4-FFF2-40B4-BE49-F238E27FC236}">
                <a16:creationId xmlns:a16="http://schemas.microsoft.com/office/drawing/2014/main" id="{E90572A3-6C60-9A71-7133-431D56BB54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03921"/>
            <a:ext cx="3497526" cy="2623145"/>
          </a:xfrm>
          <a:prstGeom prst="rect">
            <a:avLst/>
          </a:prstGeom>
        </p:spPr>
      </p:pic>
      <p:pic>
        <p:nvPicPr>
          <p:cNvPr id="5" name="Picture 8" descr="434728207_951502423644370_8053505129720726107_n.jpg">
            <a:extLst>
              <a:ext uri="{FF2B5EF4-FFF2-40B4-BE49-F238E27FC236}">
                <a16:creationId xmlns:a16="http://schemas.microsoft.com/office/drawing/2014/main" id="{CF94B38F-548E-A6A6-3887-729BCE0290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5619" y="3154412"/>
            <a:ext cx="3497526" cy="2624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>
            <a:extLst>
              <a:ext uri="{FF2B5EF4-FFF2-40B4-BE49-F238E27FC236}">
                <a16:creationId xmlns:a16="http://schemas.microsoft.com/office/drawing/2014/main" id="{FDB8CA5D-FDA4-F882-A71E-2F71B55EBABE}"/>
              </a:ext>
            </a:extLst>
          </p:cNvPr>
          <p:cNvSpPr/>
          <p:nvPr/>
        </p:nvSpPr>
        <p:spPr>
          <a:xfrm>
            <a:off x="395536" y="404664"/>
            <a:ext cx="3960440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Здравейте</a:t>
            </a:r>
          </a:p>
          <a:p>
            <a:pPr algn="ctr"/>
            <a:r>
              <a:rPr lang="bg-BG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Успех</a:t>
            </a:r>
          </a:p>
          <a:p>
            <a:pPr algn="ctr"/>
            <a:r>
              <a:rPr lang="bg-BG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Здраве</a:t>
            </a:r>
          </a:p>
          <a:p>
            <a:pPr algn="ctr"/>
            <a:r>
              <a:rPr lang="bg-BG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Семейство </a:t>
            </a:r>
          </a:p>
          <a:p>
            <a:pPr algn="ctr"/>
            <a:r>
              <a:rPr lang="bg-BG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Щастие</a:t>
            </a:r>
          </a:p>
          <a:p>
            <a:pPr algn="ctr"/>
            <a:r>
              <a:rPr lang="bg-BG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Приятели</a:t>
            </a:r>
          </a:p>
          <a:p>
            <a:pPr algn="ctr"/>
            <a:r>
              <a:rPr lang="bg-BG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Усмивка</a:t>
            </a:r>
          </a:p>
          <a:p>
            <a:pPr algn="ctr"/>
            <a:r>
              <a:rPr lang="bg-BG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Обич</a:t>
            </a:r>
          </a:p>
          <a:p>
            <a:pPr algn="ctr"/>
            <a:r>
              <a:rPr lang="bg-BG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Благодаря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512170E-21AB-6A20-EC17-720F62AAA8C6}"/>
              </a:ext>
            </a:extLst>
          </p:cNvPr>
          <p:cNvPicPr/>
          <p:nvPr/>
        </p:nvPicPr>
        <p:blipFill>
          <a:blip r:embed="rId2" cstate="print"/>
          <a:srcRect l="49752" t="34118" r="20000" b="34117"/>
          <a:stretch>
            <a:fillRect/>
          </a:stretch>
        </p:blipFill>
        <p:spPr bwMode="auto">
          <a:xfrm rot="5400000">
            <a:off x="3741851" y="936023"/>
            <a:ext cx="307183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F1BF48-5E5D-A395-F40B-B992E7F2A0CF}"/>
              </a:ext>
            </a:extLst>
          </p:cNvPr>
          <p:cNvPicPr/>
          <p:nvPr/>
        </p:nvPicPr>
        <p:blipFill>
          <a:blip r:embed="rId3" cstate="print"/>
          <a:srcRect l="49587" t="34412" r="20000" b="34118"/>
          <a:stretch>
            <a:fillRect/>
          </a:stretch>
        </p:blipFill>
        <p:spPr bwMode="auto">
          <a:xfrm rot="5400000">
            <a:off x="6005768" y="996246"/>
            <a:ext cx="3239464" cy="207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B728E6AF-9617-3A4B-04F2-5DDEAE899DC5}"/>
              </a:ext>
            </a:extLst>
          </p:cNvPr>
          <p:cNvSpPr txBox="1"/>
          <p:nvPr/>
        </p:nvSpPr>
        <p:spPr>
          <a:xfrm>
            <a:off x="4158308" y="3954641"/>
            <a:ext cx="4096308" cy="290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стремежа си да даваме най-доброто на децата и техните родители, си поставихме за цел да разберем от каква помощ се нуждаят хората и децата с  увреден слух.</a:t>
            </a:r>
          </a:p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Те имат нужда да бъдат придружени по своя път. От хора с мисия и страст, които ще се отдадат с пълно сърце на техните деца. Това са учители, които говорят с езика на знаците – </a:t>
            </a:r>
            <a:r>
              <a:rPr lang="bg-BG" sz="12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жестомимичният</a:t>
            </a: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език.</a:t>
            </a:r>
          </a:p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Предлагаме ви няколко думи, с които да започнете своя  път към тях.</a:t>
            </a:r>
          </a:p>
          <a:p>
            <a:pPr algn="ctr">
              <a:spcAft>
                <a:spcPts val="800"/>
              </a:spcAft>
            </a:pPr>
            <a:r>
              <a:rPr lang="bg-BG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Тема н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ditorialTags xmlns="4fc403f3-6638-4b0f-a325-695180172705" xsi:nil="true"/>
    <TPExecutable xmlns="4fc403f3-6638-4b0f-a325-695180172705" xsi:nil="true"/>
    <DirectSourceMarket xmlns="4fc403f3-6638-4b0f-a325-695180172705">english</DirectSourceMarket>
    <SubmitterId xmlns="4fc403f3-6638-4b0f-a325-695180172705" xsi:nil="true"/>
    <AssetType xmlns="4fc403f3-6638-4b0f-a325-695180172705" xsi:nil="true"/>
    <Milestone xmlns="4fc403f3-6638-4b0f-a325-695180172705" xsi:nil="true"/>
    <OriginAsset xmlns="4fc403f3-6638-4b0f-a325-695180172705" xsi:nil="true"/>
    <TPComponent xmlns="4fc403f3-6638-4b0f-a325-695180172705" xsi:nil="true"/>
    <AssetId xmlns="4fc403f3-6638-4b0f-a325-695180172705">TP101881405</AssetId>
    <TPFriendlyName xmlns="4fc403f3-6638-4b0f-a325-695180172705" xsi:nil="true"/>
    <SourceTitle xmlns="4fc403f3-6638-4b0f-a325-695180172705" xsi:nil="true"/>
    <TPApplication xmlns="4fc403f3-6638-4b0f-a325-695180172705" xsi:nil="true"/>
    <TPLaunchHelpLink xmlns="4fc403f3-6638-4b0f-a325-695180172705" xsi:nil="true"/>
    <OpenTemplate xmlns="4fc403f3-6638-4b0f-a325-695180172705">true</OpenTemplate>
    <PlannedPubDate xmlns="4fc403f3-6638-4b0f-a325-695180172705">2010-05-28T07:21:00+00:00</PlannedPubDate>
    <CrawlForDependencies xmlns="4fc403f3-6638-4b0f-a325-695180172705">false</CrawlForDependencies>
    <TrustLevel xmlns="4fc403f3-6638-4b0f-a325-695180172705">1 Microsoft Managed Content</TrustLevel>
    <PublishStatusLookup xmlns="4fc403f3-6638-4b0f-a325-695180172705">
      <Value>151028</Value>
      <Value>200088</Value>
    </PublishStatusLookup>
    <LocLastLocAttemptVersionLookup xmlns="4fc403f3-6638-4b0f-a325-695180172705">89498</LocLastLocAttemptVersionLookup>
    <TemplateTemplateType xmlns="4fc403f3-6638-4b0f-a325-695180172705">PowerPoint Presentation Template</TemplateTemplateType>
    <TPNamespace xmlns="4fc403f3-6638-4b0f-a325-695180172705" xsi:nil="true"/>
    <Providers xmlns="4fc403f3-6638-4b0f-a325-695180172705" xsi:nil="true"/>
    <Markets xmlns="4fc403f3-6638-4b0f-a325-695180172705"/>
    <OriginalSourceMarket xmlns="4fc403f3-6638-4b0f-a325-695180172705">english</OriginalSourceMarket>
    <TPInstallLocation xmlns="4fc403f3-6638-4b0f-a325-695180172705" xsi:nil="true"/>
    <TPAppVersion xmlns="4fc403f3-6638-4b0f-a325-695180172705" xsi:nil="true"/>
    <TPCommandLine xmlns="4fc403f3-6638-4b0f-a325-695180172705" xsi:nil="true"/>
    <APAuthor xmlns="4fc403f3-6638-4b0f-a325-695180172705">
      <UserInfo>
        <DisplayName/>
        <AccountId>1073741823</AccountId>
        <AccountType/>
      </UserInfo>
    </APAuthor>
    <EditorialStatus xmlns="4fc403f3-6638-4b0f-a325-695180172705" xsi:nil="true"/>
    <PublishTargets xmlns="4fc403f3-6638-4b0f-a325-695180172705">OfficeOnline</PublishTargets>
    <TPLaunchHelpLinkType xmlns="4fc403f3-6638-4b0f-a325-695180172705">Template</TPLaunchHelpLinkType>
    <TPClientViewer xmlns="4fc403f3-6638-4b0f-a325-695180172705" xsi:nil="true"/>
    <CSXHash xmlns="4fc403f3-6638-4b0f-a325-695180172705" xsi:nil="true"/>
    <IsDeleted xmlns="4fc403f3-6638-4b0f-a325-695180172705">false</IsDeleted>
    <ShowIn xmlns="4fc403f3-6638-4b0f-a325-695180172705">Show everywhere</ShowIn>
    <UANotes xmlns="4fc403f3-6638-4b0f-a325-695180172705" xsi:nil="true"/>
    <TemplateStatus xmlns="4fc403f3-6638-4b0f-a325-695180172705" xsi:nil="true"/>
    <Downloads xmlns="4fc403f3-6638-4b0f-a325-695180172705">0</Downloads>
    <UALocComments xmlns="4fc403f3-6638-4b0f-a325-695180172705" xsi:nil="true"/>
    <ApprovalStatus xmlns="4fc403f3-6638-4b0f-a325-695180172705">InProgress</ApprovalStatus>
    <BlockPublish xmlns="4fc403f3-6638-4b0f-a325-695180172705">false</BlockPublish>
    <OriginalRelease xmlns="4fc403f3-6638-4b0f-a325-695180172705">14</OriginalRelease>
    <BusinessGroup xmlns="4fc403f3-6638-4b0f-a325-695180172705" xsi:nil="true"/>
    <VoteCount xmlns="4fc403f3-6638-4b0f-a325-695180172705" xsi:nil="true"/>
    <IntlLocPriority xmlns="4fc403f3-6638-4b0f-a325-695180172705" xsi:nil="true"/>
    <Provider xmlns="4fc403f3-6638-4b0f-a325-695180172705" xsi:nil="true"/>
    <AssetExpire xmlns="4fc403f3-6638-4b0f-a325-695180172705">2035-01-01T00:00:00+00:00</AssetExpire>
    <APEditor xmlns="4fc403f3-6638-4b0f-a325-695180172705">
      <UserInfo>
        <DisplayName/>
        <AccountId xsi:nil="true"/>
        <AccountType/>
      </UserInfo>
    </APEditor>
    <ThumbnailAssetId xmlns="4fc403f3-6638-4b0f-a325-695180172705" xsi:nil="true"/>
    <ScenarioTagsTaxHTField0 xmlns="4fc403f3-6638-4b0f-a325-695180172705">
      <Terms xmlns="http://schemas.microsoft.com/office/infopath/2007/PartnerControls"/>
    </ScenarioTagsTaxHTField0>
    <TimesCloned xmlns="4fc403f3-6638-4b0f-a325-695180172705" xsi:nil="true"/>
    <ClipArtFilename xmlns="4fc403f3-6638-4b0f-a325-695180172705" xsi:nil="true"/>
    <IntlLangReviewDate xmlns="4fc403f3-6638-4b0f-a325-695180172705" xsi:nil="true"/>
    <PrimaryImageGen xmlns="4fc403f3-6638-4b0f-a325-695180172705">false</PrimaryImageGen>
    <IntlLangReview xmlns="4fc403f3-6638-4b0f-a325-695180172705">false</IntlLangReview>
    <OOCacheId xmlns="4fc403f3-6638-4b0f-a325-695180172705" xsi:nil="true"/>
    <PolicheckWords xmlns="4fc403f3-6638-4b0f-a325-695180172705" xsi:nil="true"/>
    <CSXSubmissionMarket xmlns="4fc403f3-6638-4b0f-a325-695180172705" xsi:nil="true"/>
    <BugNumber xmlns="4fc403f3-6638-4b0f-a325-695180172705" xsi:nil="true"/>
    <FriendlyTitle xmlns="4fc403f3-6638-4b0f-a325-695180172705" xsi:nil="true"/>
    <MarketSpecific xmlns="4fc403f3-6638-4b0f-a325-695180172705">false</MarketSpecific>
    <LastHandOff xmlns="4fc403f3-6638-4b0f-a325-695180172705" xsi:nil="true"/>
    <RecommendationsModifier xmlns="4fc403f3-6638-4b0f-a325-695180172705" xsi:nil="true"/>
    <CSXSubmissionDate xmlns="4fc403f3-6638-4b0f-a325-695180172705" xsi:nil="true"/>
    <CampaignTagsTaxHTField0 xmlns="4fc403f3-6638-4b0f-a325-695180172705">
      <Terms xmlns="http://schemas.microsoft.com/office/infopath/2007/PartnerControls"/>
    </CampaignTagsTaxHTField0>
    <DSATActionTaken xmlns="4fc403f3-6638-4b0f-a325-695180172705" xsi:nil="true"/>
    <NumericId xmlns="4fc403f3-6638-4b0f-a325-695180172705" xsi:nil="true"/>
    <ContentItem xmlns="4fc403f3-6638-4b0f-a325-695180172705" xsi:nil="true"/>
    <AssetStart xmlns="4fc403f3-6638-4b0f-a325-695180172705">2012-01-19T09:15:01+00:00</AssetStart>
    <LastModifiedDateTime xmlns="4fc403f3-6638-4b0f-a325-695180172705" xsi:nil="true"/>
    <LegacyData xmlns="4fc403f3-6638-4b0f-a325-695180172705" xsi:nil="true"/>
    <LocManualTestRequired xmlns="4fc403f3-6638-4b0f-a325-695180172705">false</LocManualTestRequired>
    <CSXUpdate xmlns="4fc403f3-6638-4b0f-a325-695180172705">false</CSXUpdate>
    <FeatureTagsTaxHTField0 xmlns="4fc403f3-6638-4b0f-a325-695180172705">
      <Terms xmlns="http://schemas.microsoft.com/office/infopath/2007/PartnerControls"/>
    </FeatureTagsTaxHTField0>
    <IntlLangReviewer xmlns="4fc403f3-6638-4b0f-a325-695180172705" xsi:nil="true"/>
    <UACurrentWords xmlns="4fc403f3-6638-4b0f-a325-695180172705" xsi:nil="true"/>
    <MachineTranslated xmlns="4fc403f3-6638-4b0f-a325-695180172705">false</MachineTranslated>
    <OutputCachingOn xmlns="4fc403f3-6638-4b0f-a325-695180172705">false</OutputCachingOn>
    <ParentAssetId xmlns="4fc403f3-6638-4b0f-a325-695180172705" xsi:nil="true"/>
    <AcquiredFrom xmlns="4fc403f3-6638-4b0f-a325-695180172705">Internal MS</AcquiredFrom>
    <IsSearchable xmlns="4fc403f3-6638-4b0f-a325-695180172705">false</IsSearchable>
    <HandoffToMSDN xmlns="4fc403f3-6638-4b0f-a325-695180172705" xsi:nil="true"/>
    <ArtSampleDocs xmlns="4fc403f3-6638-4b0f-a325-695180172705" xsi:nil="true"/>
    <UALocRecommendation xmlns="4fc403f3-6638-4b0f-a325-695180172705">Localize</UALocRecommendation>
    <ApprovalLog xmlns="4fc403f3-6638-4b0f-a325-695180172705" xsi:nil="true"/>
    <InternalTagsTaxHTField0 xmlns="4fc403f3-6638-4b0f-a325-695180172705">
      <Terms xmlns="http://schemas.microsoft.com/office/infopath/2007/PartnerControls"/>
    </InternalTagsTaxHTField0>
    <LocComments xmlns="4fc403f3-6638-4b0f-a325-695180172705" xsi:nil="true"/>
    <LocRecommendedHandoff xmlns="4fc403f3-6638-4b0f-a325-695180172705" xsi:nil="true"/>
    <LocalizationTagsTaxHTField0 xmlns="4fc403f3-6638-4b0f-a325-695180172705">
      <Terms xmlns="http://schemas.microsoft.com/office/infopath/2007/PartnerControls"/>
    </LocalizationTagsTaxHTField0>
    <APDescription xmlns="4fc403f3-6638-4b0f-a325-695180172705" xsi:nil="true"/>
    <UAProjectedTotalWords xmlns="4fc403f3-6638-4b0f-a325-695180172705" xsi:nil="true"/>
    <TaxCatchAll xmlns="4fc403f3-6638-4b0f-a325-695180172705"/>
    <Manager xmlns="4fc403f3-6638-4b0f-a325-695180172705" xsi:nil="true"/>
    <LocMarketGroupTiers2 xmlns="4fc403f3-6638-4b0f-a325-69518017270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77D6477B49DEA6468EC6760640DBD86104009BBABD6BD604BA4782DF6C0D22726446" ma:contentTypeVersion="54" ma:contentTypeDescription="Create a new document." ma:contentTypeScope="" ma:versionID="e2d17356e20a5b5635d33d1ca04c794a">
  <xsd:schema xmlns:xsd="http://www.w3.org/2001/XMLSchema" xmlns:xs="http://www.w3.org/2001/XMLSchema" xmlns:p="http://schemas.microsoft.com/office/2006/metadata/properties" xmlns:ns2="4fc403f3-6638-4b0f-a325-695180172705" targetNamespace="http://schemas.microsoft.com/office/2006/metadata/properties" ma:root="true" ma:fieldsID="6d7861a4f07ba3bfa3453dc56d1033e3" ns2:_="">
    <xsd:import namespace="4fc403f3-6638-4b0f-a325-695180172705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403f3-6638-4b0f-a325-69518017270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b1141eab-62a4-458d-b3e2-4220f0510a7b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2A809D4C-E113-45E3-A30F-59662AD1ACC6}" ma:internalName="CSXSubmissionMarket" ma:readOnly="false" ma:showField="MarketName" ma:web="4fc403f3-6638-4b0f-a325-695180172705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072fbcc7-27c9-4dfd-95d0-36fee2cb2bc6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FB7CD6ED-136B-4B22-8611-46FB7C175F80}" ma:internalName="InProjectListLookup" ma:readOnly="true" ma:showField="InProjectList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74d55b9e-4785-4771-b41e-78e5a6ee800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FB7CD6ED-136B-4B22-8611-46FB7C175F80}" ma:internalName="LastCompleteVersionLookup" ma:readOnly="true" ma:showField="LastCompleteVersion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FB7CD6ED-136B-4B22-8611-46FB7C175F80}" ma:internalName="LastPreviewErrorLookup" ma:readOnly="true" ma:showField="LastPreviewError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FB7CD6ED-136B-4B22-8611-46FB7C175F80}" ma:internalName="LastPreviewResultLookup" ma:readOnly="true" ma:showField="LastPreviewResult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FB7CD6ED-136B-4B22-8611-46FB7C175F80}" ma:internalName="LastPreviewAttemptDateLookup" ma:readOnly="true" ma:showField="LastPreviewAttemptDate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FB7CD6ED-136B-4B22-8611-46FB7C175F80}" ma:internalName="LastPreviewedByLookup" ma:readOnly="true" ma:showField="LastPreviewedBy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FB7CD6ED-136B-4B22-8611-46FB7C175F80}" ma:internalName="LastPreviewTimeLookup" ma:readOnly="true" ma:showField="LastPreviewTime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FB7CD6ED-136B-4B22-8611-46FB7C175F80}" ma:internalName="LastPreviewVersionLookup" ma:readOnly="true" ma:showField="LastPreviewVersion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FB7CD6ED-136B-4B22-8611-46FB7C175F80}" ma:internalName="LastPublishErrorLookup" ma:readOnly="true" ma:showField="LastPublishError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FB7CD6ED-136B-4B22-8611-46FB7C175F80}" ma:internalName="LastPublishResultLookup" ma:readOnly="true" ma:showField="LastPublishResult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FB7CD6ED-136B-4B22-8611-46FB7C175F80}" ma:internalName="LastPublishAttemptDateLookup" ma:readOnly="true" ma:showField="LastPublishAttemptDate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FB7CD6ED-136B-4B22-8611-46FB7C175F80}" ma:internalName="LastPublishedByLookup" ma:readOnly="true" ma:showField="LastPublishedBy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FB7CD6ED-136B-4B22-8611-46FB7C175F80}" ma:internalName="LastPublishTimeLookup" ma:readOnly="true" ma:showField="LastPublishTime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FB7CD6ED-136B-4B22-8611-46FB7C175F80}" ma:internalName="LastPublishVersionLookup" ma:readOnly="true" ma:showField="LastPublishVersion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6BD027B8-295A-49F3-BE8D-F40F7DC7D6D1}" ma:internalName="LocLastLocAttemptVersionLookup" ma:readOnly="false" ma:showField="LastLocAttemptVersion" ma:web="4fc403f3-6638-4b0f-a325-695180172705">
      <xsd:simpleType>
        <xsd:restriction base="dms:Lookup"/>
      </xsd:simpleType>
    </xsd:element>
    <xsd:element name="LocLastLocAttemptVersionTypeLookup" ma:index="71" nillable="true" ma:displayName="Loc Last Loc Attempt Version Type" ma:default="" ma:list="{6BD027B8-295A-49F3-BE8D-F40F7DC7D6D1}" ma:internalName="LocLastLocAttemptVersionTypeLookup" ma:readOnly="true" ma:showField="LastLocAttemptVersionType" ma:web="4fc403f3-6638-4b0f-a325-695180172705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6BD027B8-295A-49F3-BE8D-F40F7DC7D6D1}" ma:internalName="LocNewPublishedVersionLookup" ma:readOnly="true" ma:showField="NewPublishedVersion" ma:web="4fc403f3-6638-4b0f-a325-695180172705">
      <xsd:simpleType>
        <xsd:restriction base="dms:Lookup"/>
      </xsd:simpleType>
    </xsd:element>
    <xsd:element name="LocOverallHandbackStatusLookup" ma:index="75" nillable="true" ma:displayName="Loc Overall Handback Status" ma:default="" ma:list="{6BD027B8-295A-49F3-BE8D-F40F7DC7D6D1}" ma:internalName="LocOverallHandbackStatusLookup" ma:readOnly="true" ma:showField="OverallHandbackStatus" ma:web="4fc403f3-6638-4b0f-a325-695180172705">
      <xsd:simpleType>
        <xsd:restriction base="dms:Lookup"/>
      </xsd:simpleType>
    </xsd:element>
    <xsd:element name="LocOverallLocStatusLookup" ma:index="76" nillable="true" ma:displayName="Loc Overall Localize Status" ma:default="" ma:list="{6BD027B8-295A-49F3-BE8D-F40F7DC7D6D1}" ma:internalName="LocOverallLocStatusLookup" ma:readOnly="true" ma:showField="OverallLocStatus" ma:web="4fc403f3-6638-4b0f-a325-695180172705">
      <xsd:simpleType>
        <xsd:restriction base="dms:Lookup"/>
      </xsd:simpleType>
    </xsd:element>
    <xsd:element name="LocOverallPreviewStatusLookup" ma:index="77" nillable="true" ma:displayName="Loc Overall Preview Status" ma:default="" ma:list="{6BD027B8-295A-49F3-BE8D-F40F7DC7D6D1}" ma:internalName="LocOverallPreviewStatusLookup" ma:readOnly="true" ma:showField="OverallPreviewStatus" ma:web="4fc403f3-6638-4b0f-a325-695180172705">
      <xsd:simpleType>
        <xsd:restriction base="dms:Lookup"/>
      </xsd:simpleType>
    </xsd:element>
    <xsd:element name="LocOverallPublishStatusLookup" ma:index="78" nillable="true" ma:displayName="Loc Overall Publish Status" ma:default="" ma:list="{6BD027B8-295A-49F3-BE8D-F40F7DC7D6D1}" ma:internalName="LocOverallPublishStatusLookup" ma:readOnly="true" ma:showField="OverallPublishStatus" ma:web="4fc403f3-6638-4b0f-a325-695180172705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6BD027B8-295A-49F3-BE8D-F40F7DC7D6D1}" ma:internalName="LocProcessedForHandoffsLookup" ma:readOnly="true" ma:showField="ProcessedForHandoffs" ma:web="4fc403f3-6638-4b0f-a325-695180172705">
      <xsd:simpleType>
        <xsd:restriction base="dms:Lookup"/>
      </xsd:simpleType>
    </xsd:element>
    <xsd:element name="LocProcessedForMarketsLookup" ma:index="81" nillable="true" ma:displayName="Loc Processed For Markets" ma:default="" ma:list="{6BD027B8-295A-49F3-BE8D-F40F7DC7D6D1}" ma:internalName="LocProcessedForMarketsLookup" ma:readOnly="true" ma:showField="ProcessedForMarkets" ma:web="4fc403f3-6638-4b0f-a325-695180172705">
      <xsd:simpleType>
        <xsd:restriction base="dms:Lookup"/>
      </xsd:simpleType>
    </xsd:element>
    <xsd:element name="LocPublishedDependentAssetsLookup" ma:index="82" nillable="true" ma:displayName="Loc Published Dependent Assets" ma:default="" ma:list="{6BD027B8-295A-49F3-BE8D-F40F7DC7D6D1}" ma:internalName="LocPublishedDependentAssetsLookup" ma:readOnly="true" ma:showField="PublishedDependentAssets" ma:web="4fc403f3-6638-4b0f-a325-695180172705">
      <xsd:simpleType>
        <xsd:restriction base="dms:Lookup"/>
      </xsd:simpleType>
    </xsd:element>
    <xsd:element name="LocPublishedLinkedAssetsLookup" ma:index="83" nillable="true" ma:displayName="Loc Published Linked Assets" ma:default="" ma:list="{6BD027B8-295A-49F3-BE8D-F40F7DC7D6D1}" ma:internalName="LocPublishedLinkedAssetsLookup" ma:readOnly="true" ma:showField="PublishedLinkedAssets" ma:web="4fc403f3-6638-4b0f-a325-695180172705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41bda365-df73-488a-a307-416d42b3cbcc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2A809D4C-E113-45E3-A30F-59662AD1ACC6}" ma:internalName="Markets" ma:readOnly="false" ma:showField="MarketName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FB7CD6ED-136B-4B22-8611-46FB7C175F80}" ma:internalName="NumOfRatingsLookup" ma:readOnly="true" ma:showField="NumOfRatings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FB7CD6ED-136B-4B22-8611-46FB7C175F80}" ma:internalName="PublishStatusLookup" ma:readOnly="false" ma:showField="PublishStatus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0e25a913-6218-4661-ad8b-e405a624bb22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c5dcac47-b73b-4f9b-afe1-c36f15434834}" ma:internalName="TaxCatchAll" ma:showField="CatchAllData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c5dcac47-b73b-4f9b-afe1-c36f15434834}" ma:internalName="TaxCatchAllLabel" ma:readOnly="true" ma:showField="CatchAllDataLabel" ma:web="4fc403f3-6638-4b0f-a325-695180172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DF65CF-9A37-4766-B7B1-AD555EBFE60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fc403f3-6638-4b0f-a325-69518017270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B9B235F-1092-42A0-8A4C-E920AB8649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43FC6A-6E19-4498-9147-FCB39B2D17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c403f3-6638-4b0f-a325-6951801727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Анимирана въртяща се картина</Template>
  <TotalTime>947</TotalTime>
  <Words>596</Words>
  <Application>Microsoft Office PowerPoint</Application>
  <PresentationFormat>Презентация на цял екран (4:3)</PresentationFormat>
  <Paragraphs>38</Paragraphs>
  <Slides>11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11</vt:i4>
      </vt:variant>
    </vt:vector>
  </HeadingPairs>
  <TitlesOfParts>
    <vt:vector size="16" baseType="lpstr">
      <vt:lpstr>Arial</vt:lpstr>
      <vt:lpstr>Calibri</vt:lpstr>
      <vt:lpstr>HeliosWinNight</vt:lpstr>
      <vt:lpstr>Verdana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User</cp:lastModifiedBy>
  <cp:revision>55</cp:revision>
  <dcterms:created xsi:type="dcterms:W3CDTF">2024-06-24T16:49:20Z</dcterms:created>
  <dcterms:modified xsi:type="dcterms:W3CDTF">2024-06-28T15:12:28Z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0x01010077D6477B49DEA6468EC6760640DBD86104009BBABD6BD604BA4782DF6C0D22726446</vt:lpwstr>
  </property>
</Properties>
</file>