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2" r:id="rId14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Теодор Т. Трифонов" initials="ТТТ" lastIdx="1" clrIdx="0">
    <p:extLst>
      <p:ext uri="{19B8F6BF-5375-455C-9EA6-DF929625EA0E}">
        <p15:presenceInfo xmlns:p15="http://schemas.microsoft.com/office/powerpoint/2012/main" userId="Теодор Т. Трифонов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44" d="100"/>
          <a:sy n="44" d="100"/>
        </p:scale>
        <p:origin x="1164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bg-BG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bg-BG" sz="3200" dirty="0">
                <a:solidFill>
                  <a:schemeClr val="bg1"/>
                </a:solidFill>
              </a:rPr>
              <a:t>Спортуващи и неспортуващи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Спортуващи и неспортуващи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hade val="7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hade val="7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shade val="7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Не спортуват</c:v>
                </c:pt>
                <c:pt idx="1">
                  <c:v>Спортуват ежемесечно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0.45</c:v>
                </c:pt>
                <c:pt idx="1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45-44F6-A6E1-412089302D6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1204803666211759E-4"/>
          <c:y val="0.79528676856452241"/>
          <c:w val="0.99977574763633581"/>
          <c:h val="0.203281494577763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bg-BG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02T13:30:38.110" idx="1">
    <p:pos x="8855" y="98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488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comments" Target="../comments/commen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1620" y="0"/>
            <a:ext cx="5486400" cy="8229600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199" y="1035243"/>
            <a:ext cx="6643060" cy="2614494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833199" y="4654391"/>
            <a:ext cx="7477601" cy="158675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  <a:ea typeface="Raleway" pitchFamily="34" charset="-122"/>
                <a:cs typeface="Raleway" pitchFamily="34" charset="-120"/>
              </a:rPr>
              <a:t>Постигнете фитнес целите си докато се забавлявате и печелите отстъпки за топ-качествени спортни продукти.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514785" y="406400"/>
            <a:ext cx="57631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6600" dirty="0" smtClean="0">
                <a:solidFill>
                  <a:srgbClr val="FFC000"/>
                </a:solidFill>
                <a:latin typeface="Consolas" panose="020B0609020204030204" pitchFamily="49" charset="0"/>
              </a:rPr>
              <a:t>Бизнес модел</a:t>
            </a:r>
            <a:endParaRPr lang="bg-BG" sz="6600" dirty="0">
              <a:solidFill>
                <a:srgbClr val="FFC000"/>
              </a:solidFill>
              <a:latin typeface="Consolas" panose="020B0609020204030204" pitchFamily="49" charset="0"/>
            </a:endParaRPr>
          </a:p>
        </p:txBody>
      </p:sp>
      <p:sp>
        <p:nvSpPr>
          <p:cNvPr id="4" name="Текстово поле 3"/>
          <p:cNvSpPr txBox="1"/>
          <p:nvPr/>
        </p:nvSpPr>
        <p:spPr>
          <a:xfrm>
            <a:off x="514785" y="1920796"/>
            <a:ext cx="7590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dirty="0" smtClean="0">
                <a:solidFill>
                  <a:schemeClr val="bg1"/>
                </a:solidFill>
              </a:rPr>
              <a:t>Вземаме 5% - 20% комисионна след всяка транзакция от спортен бранд.</a:t>
            </a:r>
          </a:p>
        </p:txBody>
      </p:sp>
      <p:sp>
        <p:nvSpPr>
          <p:cNvPr id="7" name="Овал 6"/>
          <p:cNvSpPr/>
          <p:nvPr/>
        </p:nvSpPr>
        <p:spPr>
          <a:xfrm>
            <a:off x="1653050" y="3130456"/>
            <a:ext cx="3486586" cy="34865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3200" b="1" dirty="0" smtClean="0"/>
              <a:t>30.000 </a:t>
            </a:r>
            <a:r>
              <a:rPr lang="bg-BG" sz="3200" b="1" dirty="0" err="1" smtClean="0"/>
              <a:t>лв</a:t>
            </a:r>
            <a:endParaRPr lang="bg-BG" sz="3200" b="1" dirty="0" smtClean="0"/>
          </a:p>
        </p:txBody>
      </p:sp>
      <p:sp>
        <p:nvSpPr>
          <p:cNvPr id="8" name="Текстово поле 7"/>
          <p:cNvSpPr txBox="1"/>
          <p:nvPr/>
        </p:nvSpPr>
        <p:spPr>
          <a:xfrm>
            <a:off x="1653050" y="6749484"/>
            <a:ext cx="3700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2800" dirty="0" smtClean="0">
                <a:solidFill>
                  <a:schemeClr val="bg1"/>
                </a:solidFill>
              </a:rPr>
              <a:t>Разходи за реализация</a:t>
            </a:r>
            <a:endParaRPr lang="bg-BG" sz="2800" dirty="0">
              <a:solidFill>
                <a:schemeClr val="bg1"/>
              </a:solidFill>
            </a:endParaRPr>
          </a:p>
        </p:txBody>
      </p:sp>
      <p:sp>
        <p:nvSpPr>
          <p:cNvPr id="9" name="Текстово поле 8"/>
          <p:cNvSpPr txBox="1"/>
          <p:nvPr/>
        </p:nvSpPr>
        <p:spPr>
          <a:xfrm>
            <a:off x="9013372" y="6749484"/>
            <a:ext cx="34494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2800" dirty="0" smtClean="0">
                <a:solidFill>
                  <a:schemeClr val="bg1"/>
                </a:solidFill>
              </a:rPr>
              <a:t>Време за реализация</a:t>
            </a:r>
          </a:p>
        </p:txBody>
      </p:sp>
      <p:sp>
        <p:nvSpPr>
          <p:cNvPr id="10" name="Овал 9"/>
          <p:cNvSpPr/>
          <p:nvPr/>
        </p:nvSpPr>
        <p:spPr>
          <a:xfrm>
            <a:off x="8859393" y="2998014"/>
            <a:ext cx="3486586" cy="34865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3200" b="1" dirty="0" smtClean="0"/>
              <a:t>3 месеца</a:t>
            </a:r>
          </a:p>
        </p:txBody>
      </p:sp>
    </p:spTree>
    <p:extLst>
      <p:ext uri="{BB962C8B-B14F-4D97-AF65-F5344CB8AC3E}">
        <p14:creationId xmlns:p14="http://schemas.microsoft.com/office/powerpoint/2010/main" val="82111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754743" y="483328"/>
            <a:ext cx="57743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7200" dirty="0" smtClean="0">
                <a:solidFill>
                  <a:srgbClr val="FFC000"/>
                </a:solidFill>
                <a:latin typeface="Consolas" panose="020B0609020204030204" pitchFamily="49" charset="0"/>
              </a:rPr>
              <a:t>Конкуренция</a:t>
            </a:r>
            <a:endParaRPr lang="bg-BG" sz="7200" dirty="0">
              <a:solidFill>
                <a:srgbClr val="FFC000"/>
              </a:solidFill>
              <a:latin typeface="Consolas" panose="020B0609020204030204" pitchFamily="49" charset="0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43" y="5128272"/>
            <a:ext cx="6643060" cy="2614494"/>
          </a:xfrm>
          <a:prstGeom prst="rect">
            <a:avLst/>
          </a:prstGeom>
        </p:spPr>
      </p:pic>
      <p:sp>
        <p:nvSpPr>
          <p:cNvPr id="6" name="Текстово поле 5"/>
          <p:cNvSpPr txBox="1"/>
          <p:nvPr/>
        </p:nvSpPr>
        <p:spPr>
          <a:xfrm>
            <a:off x="754743" y="2510972"/>
            <a:ext cx="741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000" dirty="0" smtClean="0">
                <a:solidFill>
                  <a:schemeClr val="bg1"/>
                </a:solidFill>
              </a:rPr>
              <a:t>Нашето приложение работи бързо и е лесно за използване в сравнение с подобни услуги.</a:t>
            </a:r>
            <a:endParaRPr lang="bg-BG" sz="4000" dirty="0">
              <a:solidFill>
                <a:schemeClr val="bg1"/>
              </a:solidFill>
            </a:endParaRPr>
          </a:p>
        </p:txBody>
      </p:sp>
      <p:sp>
        <p:nvSpPr>
          <p:cNvPr id="8" name="Текстово поле 7"/>
          <p:cNvSpPr txBox="1"/>
          <p:nvPr/>
        </p:nvSpPr>
        <p:spPr>
          <a:xfrm>
            <a:off x="8360230" y="2510972"/>
            <a:ext cx="60089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000" dirty="0" smtClean="0">
                <a:solidFill>
                  <a:schemeClr val="bg1"/>
                </a:solidFill>
              </a:rPr>
              <a:t>Открихме само индиректна конкуренция на идеята.</a:t>
            </a:r>
            <a:endParaRPr lang="bg-BG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17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3502297" y="261257"/>
            <a:ext cx="76258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9600" dirty="0" smtClean="0">
                <a:solidFill>
                  <a:srgbClr val="FFC000"/>
                </a:solidFill>
                <a:latin typeface="Consolas" panose="020B0609020204030204" pitchFamily="49" charset="0"/>
              </a:rPr>
              <a:t>Нашият екип</a:t>
            </a:r>
            <a:endParaRPr lang="bg-BG" sz="9600" dirty="0">
              <a:solidFill>
                <a:srgbClr val="FFC000"/>
              </a:solidFill>
              <a:latin typeface="Consolas" panose="020B0609020204030204" pitchFamily="49" charset="0"/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13" y="2414278"/>
            <a:ext cx="2672628" cy="3563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0" y="2323984"/>
            <a:ext cx="2727888" cy="3637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Текстово поле 6"/>
          <p:cNvSpPr txBox="1"/>
          <p:nvPr/>
        </p:nvSpPr>
        <p:spPr>
          <a:xfrm>
            <a:off x="562883" y="6031638"/>
            <a:ext cx="26757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200" dirty="0" smtClean="0">
                <a:solidFill>
                  <a:schemeClr val="bg1"/>
                </a:solidFill>
              </a:rPr>
              <a:t>Цветан Желев</a:t>
            </a:r>
          </a:p>
          <a:p>
            <a:pPr algn="ctr"/>
            <a:r>
              <a:rPr lang="bg-BG" sz="3200" dirty="0" smtClean="0">
                <a:solidFill>
                  <a:schemeClr val="bg1"/>
                </a:solidFill>
              </a:rPr>
              <a:t>Ръководител</a:t>
            </a:r>
            <a:endParaRPr lang="bg-BG" sz="3200" dirty="0">
              <a:solidFill>
                <a:schemeClr val="bg1"/>
              </a:solidFill>
            </a:endParaRPr>
          </a:p>
        </p:txBody>
      </p:sp>
      <p:sp>
        <p:nvSpPr>
          <p:cNvPr id="9" name="Текстово поле 8"/>
          <p:cNvSpPr txBox="1"/>
          <p:nvPr/>
        </p:nvSpPr>
        <p:spPr>
          <a:xfrm>
            <a:off x="3749995" y="5977784"/>
            <a:ext cx="32223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200" dirty="0" smtClean="0">
                <a:solidFill>
                  <a:schemeClr val="bg1"/>
                </a:solidFill>
              </a:rPr>
              <a:t>Теодор Трифонов</a:t>
            </a:r>
          </a:p>
          <a:p>
            <a:pPr algn="ctr"/>
            <a:r>
              <a:rPr lang="bg-BG" sz="3200" dirty="0" smtClean="0">
                <a:solidFill>
                  <a:schemeClr val="bg1"/>
                </a:solidFill>
              </a:rPr>
              <a:t>Разработчик</a:t>
            </a:r>
            <a:endParaRPr lang="bg-BG" sz="3200" dirty="0">
              <a:solidFill>
                <a:schemeClr val="bg1"/>
              </a:solidFill>
            </a:endParaRPr>
          </a:p>
        </p:txBody>
      </p:sp>
      <p:sp>
        <p:nvSpPr>
          <p:cNvPr id="11" name="Текстово поле 10"/>
          <p:cNvSpPr txBox="1"/>
          <p:nvPr/>
        </p:nvSpPr>
        <p:spPr>
          <a:xfrm>
            <a:off x="6835146" y="5961168"/>
            <a:ext cx="38759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3200" dirty="0" smtClean="0">
                <a:solidFill>
                  <a:schemeClr val="bg1"/>
                </a:solidFill>
              </a:rPr>
              <a:t>Теодор Иванов</a:t>
            </a:r>
          </a:p>
          <a:p>
            <a:pPr algn="ctr"/>
            <a:r>
              <a:rPr lang="bg-BG" sz="3200" dirty="0" smtClean="0">
                <a:solidFill>
                  <a:schemeClr val="bg1"/>
                </a:solidFill>
              </a:rPr>
              <a:t>Финансов мениджър</a:t>
            </a:r>
            <a:endParaRPr lang="bg-BG" sz="3200" dirty="0">
              <a:solidFill>
                <a:schemeClr val="bg1"/>
              </a:solidFill>
            </a:endParaRPr>
          </a:p>
        </p:txBody>
      </p:sp>
      <p:pic>
        <p:nvPicPr>
          <p:cNvPr id="12" name="Картина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3715" y="2354071"/>
            <a:ext cx="2452826" cy="3607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Текстово поле 12"/>
          <p:cNvSpPr txBox="1"/>
          <p:nvPr/>
        </p:nvSpPr>
        <p:spPr>
          <a:xfrm>
            <a:off x="10925112" y="6031638"/>
            <a:ext cx="33900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3200" dirty="0" smtClean="0">
                <a:solidFill>
                  <a:schemeClr val="bg1"/>
                </a:solidFill>
              </a:rPr>
              <a:t>Николай Миланов</a:t>
            </a:r>
          </a:p>
          <a:p>
            <a:pPr algn="ctr"/>
            <a:r>
              <a:rPr lang="bg-BG" sz="3200" dirty="0" err="1" smtClean="0">
                <a:solidFill>
                  <a:schemeClr val="bg1"/>
                </a:solidFill>
              </a:rPr>
              <a:t>Презентатор</a:t>
            </a:r>
            <a:endParaRPr lang="bg-BG" sz="3200" dirty="0">
              <a:solidFill>
                <a:schemeClr val="bg1"/>
              </a:solidFill>
            </a:endParaRPr>
          </a:p>
        </p:txBody>
      </p:sp>
      <p:pic>
        <p:nvPicPr>
          <p:cNvPr id="15" name="Картина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0890" y="2414278"/>
            <a:ext cx="2598767" cy="3465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Текстово поле 16"/>
          <p:cNvSpPr txBox="1"/>
          <p:nvPr/>
        </p:nvSpPr>
        <p:spPr>
          <a:xfrm>
            <a:off x="3778719" y="7411468"/>
            <a:ext cx="7072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dirty="0" smtClean="0">
                <a:solidFill>
                  <a:schemeClr val="bg1"/>
                </a:solidFill>
              </a:rPr>
              <a:t>Ученици от ПГКМКС Акад. „Благовест Сендов“ Варна</a:t>
            </a:r>
            <a:endParaRPr lang="bg-BG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78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sp>
        <p:nvSpPr>
          <p:cNvPr id="4" name="Text 1"/>
          <p:cNvSpPr/>
          <p:nvPr/>
        </p:nvSpPr>
        <p:spPr>
          <a:xfrm>
            <a:off x="3203396" y="804266"/>
            <a:ext cx="8223607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bg-BG" sz="6600" dirty="0" smtClean="0">
                <a:solidFill>
                  <a:srgbClr val="AE8625"/>
                </a:solidFill>
                <a:latin typeface="Consolas" panose="020B0609020204030204" pitchFamily="49" charset="0"/>
                <a:ea typeface="Prata" pitchFamily="34" charset="-122"/>
              </a:rPr>
              <a:t>Свържете се с нас</a:t>
            </a:r>
            <a:endParaRPr lang="en-US" sz="6600" dirty="0">
              <a:latin typeface="Consolas" panose="020B0609020204030204" pitchFamily="49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2260163" y="4187904"/>
            <a:ext cx="4841677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40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Phone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: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553801" y="4187904"/>
            <a:ext cx="4816316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8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0899807181</a:t>
            </a:r>
            <a:endParaRPr lang="en-US" sz="2800" dirty="0"/>
          </a:p>
        </p:txBody>
      </p:sp>
      <p:sp>
        <p:nvSpPr>
          <p:cNvPr id="7" name="Shape 4"/>
          <p:cNvSpPr/>
          <p:nvPr/>
        </p:nvSpPr>
        <p:spPr>
          <a:xfrm>
            <a:off x="870857" y="4684157"/>
            <a:ext cx="11721550" cy="1426357"/>
          </a:xfrm>
          <a:prstGeom prst="rect">
            <a:avLst/>
          </a:prstGeom>
          <a:solidFill>
            <a:srgbClr val="2D3033"/>
          </a:solidFill>
          <a:ln/>
        </p:spPr>
      </p:sp>
      <p:sp>
        <p:nvSpPr>
          <p:cNvPr id="8" name="Text 5"/>
          <p:cNvSpPr/>
          <p:nvPr/>
        </p:nvSpPr>
        <p:spPr>
          <a:xfrm>
            <a:off x="2260163" y="4825008"/>
            <a:ext cx="4841677" cy="79974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4000" dirty="0">
                <a:solidFill>
                  <a:srgbClr val="CFCBBF"/>
                </a:solidFill>
                <a:latin typeface="Arial Black" panose="020B0A04020102020204" pitchFamily="34" charset="0"/>
                <a:ea typeface="Raleway" pitchFamily="34" charset="-122"/>
                <a:cs typeface="Raleway" pitchFamily="34" charset="-120"/>
              </a:rPr>
              <a:t>Email: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553801" y="4825008"/>
            <a:ext cx="4816316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800" dirty="0" smtClean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gamefitvarna@gmail.com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746221" y="1204488"/>
            <a:ext cx="12606922" cy="12774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en-US" sz="11500" dirty="0">
                <a:solidFill>
                  <a:srgbClr val="FFC000"/>
                </a:solidFill>
                <a:latin typeface="Consolas" panose="020B0609020204030204" pitchFamily="49" charset="0"/>
                <a:ea typeface="Prata" pitchFamily="34" charset="-122"/>
                <a:cs typeface="Times New Roman" panose="02020603050405020304" pitchFamily="18" charset="0"/>
              </a:rPr>
              <a:t>Проблем</a:t>
            </a:r>
            <a:endParaRPr lang="en-US" sz="11500" dirty="0">
              <a:solidFill>
                <a:srgbClr val="FFC000"/>
              </a:solidFill>
              <a:latin typeface="Consolas" panose="020B0609020204030204" pitchFamily="49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110342" y="2481944"/>
            <a:ext cx="4891315" cy="4891315"/>
          </a:xfrm>
          <a:prstGeom prst="ellipse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2799"/>
              </a:lnSpc>
            </a:pPr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  <a:ea typeface="Raleway" pitchFamily="34" charset="-122"/>
                <a:cs typeface="Raleway" pitchFamily="34" charset="-120"/>
              </a:rPr>
              <a:t>Голяма част от българите, особено младежи, не спортуват</a:t>
            </a:r>
          </a:p>
          <a:p>
            <a:pPr lvl="0">
              <a:lnSpc>
                <a:spcPts val="2799"/>
              </a:lnSpc>
            </a:pPr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  <a:ea typeface="Raleway" pitchFamily="34" charset="-122"/>
                <a:cs typeface="Raleway" pitchFamily="34" charset="-120"/>
              </a:rPr>
              <a:t>достатъчно </a:t>
            </a:r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  <a:ea typeface="Raleway" pitchFamily="34" charset="-122"/>
                <a:cs typeface="Raleway" pitchFamily="34" charset="-120"/>
              </a:rPr>
              <a:t>често.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endParaRPr lang="bg-BG" dirty="0"/>
          </a:p>
        </p:txBody>
      </p:sp>
      <p:sp>
        <p:nvSpPr>
          <p:cNvPr id="15" name="Овал 14"/>
          <p:cNvSpPr/>
          <p:nvPr/>
        </p:nvSpPr>
        <p:spPr>
          <a:xfrm>
            <a:off x="8461828" y="2481944"/>
            <a:ext cx="4891315" cy="4891315"/>
          </a:xfrm>
          <a:prstGeom prst="ellipse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latin typeface="Arial Black" panose="020B0A04020102020204" pitchFamily="34" charset="0"/>
              </a:rPr>
              <a:t>Не полагат усилия да водят здравословен начин на живот.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4393567" y="748250"/>
            <a:ext cx="5843264" cy="105514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en-US" sz="11500" dirty="0">
                <a:solidFill>
                  <a:srgbClr val="FFC000"/>
                </a:solidFill>
                <a:latin typeface="Consolas" panose="020B0609020204030204" pitchFamily="49" charset="0"/>
                <a:ea typeface="Prata" pitchFamily="34" charset="-122"/>
                <a:cs typeface="Prata" pitchFamily="34" charset="-120"/>
              </a:rPr>
              <a:t>Решение</a:t>
            </a:r>
            <a:endParaRPr lang="en-US" sz="11500" dirty="0">
              <a:solidFill>
                <a:srgbClr val="FFC000"/>
              </a:solidFill>
              <a:latin typeface="Consolas" panose="020B0609020204030204" pitchFamily="49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455885" y="1803394"/>
            <a:ext cx="5718629" cy="5718629"/>
          </a:xfrm>
          <a:prstGeom prst="ellipse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Платформа, която насърчава </a:t>
            </a:r>
            <a:r>
              <a:rPr lang="en-US" sz="2800" dirty="0" smtClean="0">
                <a:latin typeface="Arial Black" panose="020B0A04020102020204" pitchFamily="34" charset="0"/>
              </a:rPr>
              <a:t>хората</a:t>
            </a:r>
            <a:r>
              <a:rPr lang="bg-BG" sz="2800" dirty="0" smtClean="0">
                <a:latin typeface="Arial Black" panose="020B0A04020102020204" pitchFamily="34" charset="0"/>
              </a:rPr>
              <a:t> да</a:t>
            </a:r>
            <a:r>
              <a:rPr lang="en-US" sz="2800" dirty="0" smtClean="0">
                <a:latin typeface="Arial Black" panose="020B0A04020102020204" pitchFamily="34" charset="0"/>
              </a:rPr>
              <a:t> </a:t>
            </a:r>
            <a:r>
              <a:rPr lang="en-US" sz="2800" dirty="0">
                <a:latin typeface="Arial Black" panose="020B0A04020102020204" pitchFamily="34" charset="0"/>
              </a:rPr>
              <a:t>бъдат </a:t>
            </a:r>
            <a:r>
              <a:rPr lang="en-US" sz="2800" dirty="0" smtClean="0">
                <a:latin typeface="Arial Black" panose="020B0A04020102020204" pitchFamily="34" charset="0"/>
              </a:rPr>
              <a:t>по-активни </a:t>
            </a:r>
            <a:r>
              <a:rPr lang="en-US" sz="2800" dirty="0">
                <a:latin typeface="Arial Black" panose="020B0A04020102020204" pitchFamily="34" charset="0"/>
              </a:rPr>
              <a:t>в замяна на награда.</a:t>
            </a:r>
            <a:endParaRPr lang="bg-BG" sz="2800" dirty="0"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903053" y="994229"/>
            <a:ext cx="2824293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bg-BG" sz="11500" dirty="0" smtClean="0">
                <a:solidFill>
                  <a:srgbClr val="FFC000"/>
                </a:solidFill>
                <a:latin typeface="Consolas" panose="020B0609020204030204" pitchFamily="49" charset="0"/>
              </a:rPr>
              <a:t>Защо сега?</a:t>
            </a:r>
            <a:endParaRPr lang="en-US" sz="11500" dirty="0">
              <a:solidFill>
                <a:srgbClr val="FFC000"/>
              </a:solidFill>
              <a:latin typeface="Consolas" panose="020B0609020204030204" pitchFamily="49" charset="0"/>
            </a:endParaRPr>
          </a:p>
        </p:txBody>
      </p:sp>
      <p:graphicFrame>
        <p:nvGraphicFramePr>
          <p:cNvPr id="10" name="Диаграма 9"/>
          <p:cNvGraphicFramePr/>
          <p:nvPr>
            <p:extLst>
              <p:ext uri="{D42A27DB-BD31-4B8C-83A1-F6EECF244321}">
                <p14:modId xmlns:p14="http://schemas.microsoft.com/office/powerpoint/2010/main" val="1375028624"/>
              </p:ext>
            </p:extLst>
          </p:nvPr>
        </p:nvGraphicFramePr>
        <p:xfrm>
          <a:off x="-493484" y="2561772"/>
          <a:ext cx="8389259" cy="5377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авоъгълник 11"/>
          <p:cNvSpPr/>
          <p:nvPr/>
        </p:nvSpPr>
        <p:spPr>
          <a:xfrm>
            <a:off x="384629" y="1959429"/>
            <a:ext cx="6691086" cy="75474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800" dirty="0" smtClean="0">
                <a:latin typeface="Arial Black" panose="020B0A04020102020204" pitchFamily="34" charset="0"/>
              </a:rPr>
              <a:t> Причина 1</a:t>
            </a:r>
            <a:endParaRPr lang="bg-BG" sz="2800" dirty="0">
              <a:latin typeface="Arial Black" panose="020B0A04020102020204" pitchFamily="34" charset="0"/>
            </a:endParaRPr>
          </a:p>
        </p:txBody>
      </p:sp>
      <p:sp>
        <p:nvSpPr>
          <p:cNvPr id="13" name="Правоъгълник 12"/>
          <p:cNvSpPr/>
          <p:nvPr/>
        </p:nvSpPr>
        <p:spPr>
          <a:xfrm>
            <a:off x="7460343" y="1959429"/>
            <a:ext cx="6691086" cy="75474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800" dirty="0" smtClean="0">
                <a:latin typeface="Arial Black" panose="020B0A04020102020204" pitchFamily="34" charset="0"/>
              </a:rPr>
              <a:t> Причина </a:t>
            </a:r>
            <a:r>
              <a:rPr lang="en-US" sz="2800" dirty="0" smtClean="0">
                <a:latin typeface="Arial Black" panose="020B0A04020102020204" pitchFamily="34" charset="0"/>
              </a:rPr>
              <a:t>2</a:t>
            </a:r>
            <a:endParaRPr lang="bg-BG" sz="2800" dirty="0">
              <a:latin typeface="Arial Black" panose="020B0A04020102020204" pitchFamily="34" charset="0"/>
            </a:endParaRPr>
          </a:p>
        </p:txBody>
      </p:sp>
      <p:sp>
        <p:nvSpPr>
          <p:cNvPr id="14" name="Правоъгълник 13"/>
          <p:cNvSpPr/>
          <p:nvPr/>
        </p:nvSpPr>
        <p:spPr>
          <a:xfrm>
            <a:off x="7460343" y="2561773"/>
            <a:ext cx="6691086" cy="514531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4000" dirty="0" smtClean="0">
                <a:latin typeface="Arial Black" panose="020B0A04020102020204" pitchFamily="34" charset="0"/>
              </a:rPr>
              <a:t>Като пораснахме, осъзнахме, че връстниците ни се застояват и не се мотивират да спортуват</a:t>
            </a:r>
            <a:endParaRPr lang="bg-BG" sz="40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2" name="Текстово поле 21"/>
          <p:cNvSpPr txBox="1"/>
          <p:nvPr/>
        </p:nvSpPr>
        <p:spPr>
          <a:xfrm>
            <a:off x="709343" y="101600"/>
            <a:ext cx="130375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9600" dirty="0" smtClean="0">
                <a:solidFill>
                  <a:srgbClr val="FFC000"/>
                </a:solidFill>
                <a:latin typeface="Consolas" panose="020B0609020204030204" pitchFamily="49" charset="0"/>
              </a:rPr>
              <a:t>Потенциал на пазара</a:t>
            </a:r>
            <a:endParaRPr lang="bg-BG" sz="9600" dirty="0">
              <a:solidFill>
                <a:srgbClr val="FFC000"/>
              </a:solidFill>
              <a:latin typeface="Consolas" panose="020B0609020204030204" pitchFamily="49" charset="0"/>
            </a:endParaRPr>
          </a:p>
        </p:txBody>
      </p:sp>
      <p:pic>
        <p:nvPicPr>
          <p:cNvPr id="25" name="Картина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628" y="2065248"/>
            <a:ext cx="2343257" cy="2332581"/>
          </a:xfrm>
          <a:prstGeom prst="rect">
            <a:avLst/>
          </a:prstGeom>
        </p:spPr>
      </p:pic>
      <p:sp>
        <p:nvSpPr>
          <p:cNvPr id="26" name="Текстово поле 25"/>
          <p:cNvSpPr txBox="1"/>
          <p:nvPr/>
        </p:nvSpPr>
        <p:spPr>
          <a:xfrm>
            <a:off x="1451429" y="2481943"/>
            <a:ext cx="4586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Профил</a:t>
            </a:r>
            <a:r>
              <a:rPr lang="bg-BG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на клиента:</a:t>
            </a:r>
            <a:endParaRPr lang="bg-BG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Текстово поле 26"/>
          <p:cNvSpPr txBox="1"/>
          <p:nvPr/>
        </p:nvSpPr>
        <p:spPr>
          <a:xfrm>
            <a:off x="1899051" y="3066718"/>
            <a:ext cx="72014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800" dirty="0" smtClean="0">
                <a:solidFill>
                  <a:schemeClr val="bg1"/>
                </a:solidFill>
              </a:rPr>
              <a:t>По-голямата част от аудиторията е между 14 и 40 годишни.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800" dirty="0" smtClean="0">
                <a:solidFill>
                  <a:schemeClr val="bg1"/>
                </a:solidFill>
              </a:rPr>
              <a:t>Не спортуват, застояват се у дома си.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800" dirty="0" smtClean="0">
                <a:solidFill>
                  <a:schemeClr val="bg1"/>
                </a:solidFill>
              </a:rPr>
              <a:t>Нямат мотивация да спортуват.</a:t>
            </a:r>
            <a:endParaRPr lang="bg-BG" sz="2800" dirty="0">
              <a:solidFill>
                <a:schemeClr val="bg1"/>
              </a:solidFill>
            </a:endParaRPr>
          </a:p>
        </p:txBody>
      </p:sp>
      <p:sp>
        <p:nvSpPr>
          <p:cNvPr id="28" name="Текстово поле 27"/>
          <p:cNvSpPr txBox="1"/>
          <p:nvPr/>
        </p:nvSpPr>
        <p:spPr>
          <a:xfrm>
            <a:off x="1451429" y="5511241"/>
            <a:ext cx="32896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Пазарен дял:</a:t>
            </a:r>
          </a:p>
        </p:txBody>
      </p:sp>
      <p:sp>
        <p:nvSpPr>
          <p:cNvPr id="29" name="Текстово поле 28"/>
          <p:cNvSpPr txBox="1"/>
          <p:nvPr/>
        </p:nvSpPr>
        <p:spPr>
          <a:xfrm>
            <a:off x="1899051" y="6215951"/>
            <a:ext cx="34192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800" dirty="0" smtClean="0">
                <a:solidFill>
                  <a:schemeClr val="bg1"/>
                </a:solidFill>
              </a:rPr>
              <a:t>Варна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800" dirty="0" smtClean="0">
                <a:solidFill>
                  <a:schemeClr val="bg1"/>
                </a:solidFill>
              </a:rPr>
              <a:t>България в бъдеще</a:t>
            </a:r>
            <a:endParaRPr lang="bg-BG" sz="2800" dirty="0">
              <a:solidFill>
                <a:schemeClr val="bg1"/>
              </a:solidFill>
            </a:endParaRPr>
          </a:p>
        </p:txBody>
      </p:sp>
      <p:pic>
        <p:nvPicPr>
          <p:cNvPr id="33" name="Картина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109" y="4778642"/>
            <a:ext cx="2962470" cy="2962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18" name="Текстово поле 17"/>
          <p:cNvSpPr txBox="1"/>
          <p:nvPr/>
        </p:nvSpPr>
        <p:spPr>
          <a:xfrm>
            <a:off x="1876852" y="2498973"/>
            <a:ext cx="10876696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13800" dirty="0" smtClean="0">
                <a:solidFill>
                  <a:srgbClr val="FFC000"/>
                </a:solidFill>
                <a:latin typeface="Consolas" panose="020B0609020204030204" pitchFamily="49" charset="0"/>
              </a:rPr>
              <a:t>Продукт</a:t>
            </a:r>
            <a:endParaRPr lang="en-US" sz="13800" dirty="0" smtClean="0">
              <a:solidFill>
                <a:srgbClr val="FFC000"/>
              </a:solidFill>
              <a:latin typeface="Consolas" panose="020B0609020204030204" pitchFamily="49" charset="0"/>
            </a:endParaRPr>
          </a:p>
          <a:p>
            <a:pPr algn="ctr"/>
            <a:r>
              <a:rPr lang="bg-BG" sz="6600" dirty="0" smtClean="0">
                <a:solidFill>
                  <a:schemeClr val="bg1"/>
                </a:solidFill>
                <a:latin typeface="Consolas" panose="020B0609020204030204" pitchFamily="49" charset="0"/>
              </a:rPr>
              <a:t>Какво е нашето решение?</a:t>
            </a:r>
            <a:endParaRPr lang="bg-BG" sz="6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020457" cy="8200504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457" y="5347815"/>
            <a:ext cx="10609943" cy="2867238"/>
          </a:xfrm>
          <a:prstGeom prst="rect">
            <a:avLst/>
          </a:prstGeom>
        </p:spPr>
      </p:pic>
      <p:sp>
        <p:nvSpPr>
          <p:cNvPr id="6" name="Текстово поле 5"/>
          <p:cNvSpPr txBox="1"/>
          <p:nvPr/>
        </p:nvSpPr>
        <p:spPr>
          <a:xfrm>
            <a:off x="4528456" y="2162292"/>
            <a:ext cx="9593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Тренирай с мисия!</a:t>
            </a:r>
            <a:endParaRPr lang="bg-BG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98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303" y="1811355"/>
            <a:ext cx="3833822" cy="585511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463" y="3474396"/>
            <a:ext cx="2143424" cy="2143424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624" y="2004161"/>
            <a:ext cx="3972151" cy="5469506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638" y="3563583"/>
            <a:ext cx="2143424" cy="2143424"/>
          </a:xfrm>
          <a:prstGeom prst="rect">
            <a:avLst/>
          </a:prstGeom>
        </p:spPr>
      </p:pic>
      <p:sp>
        <p:nvSpPr>
          <p:cNvPr id="7" name="Текстово поле 6"/>
          <p:cNvSpPr txBox="1"/>
          <p:nvPr/>
        </p:nvSpPr>
        <p:spPr>
          <a:xfrm>
            <a:off x="596901" y="444013"/>
            <a:ext cx="74334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5400" dirty="0" smtClean="0">
                <a:solidFill>
                  <a:srgbClr val="FFC000"/>
                </a:solidFill>
                <a:latin typeface="Consolas" panose="020B0609020204030204" pitchFamily="49" charset="0"/>
              </a:rPr>
              <a:t>Как работят мисиите</a:t>
            </a:r>
            <a:endParaRPr lang="bg-BG" sz="5400" dirty="0">
              <a:solidFill>
                <a:srgbClr val="FFC000"/>
              </a:solidFill>
              <a:latin typeface="Consolas" panose="020B0609020204030204" pitchFamily="49" charset="0"/>
            </a:endParaRPr>
          </a:p>
        </p:txBody>
      </p:sp>
      <p:pic>
        <p:nvPicPr>
          <p:cNvPr id="8" name="Картина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732" y="1555484"/>
            <a:ext cx="3916408" cy="5981247"/>
          </a:xfrm>
          <a:prstGeom prst="rect">
            <a:avLst/>
          </a:prstGeom>
        </p:spPr>
      </p:pic>
      <p:sp>
        <p:nvSpPr>
          <p:cNvPr id="11" name="Закръглен правоъгълник 10"/>
          <p:cNvSpPr/>
          <p:nvPr/>
        </p:nvSpPr>
        <p:spPr>
          <a:xfrm>
            <a:off x="11082936" y="5617820"/>
            <a:ext cx="2032000" cy="75395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b="1" dirty="0" smtClean="0"/>
              <a:t>10% отстъпка</a:t>
            </a:r>
            <a:endParaRPr lang="bg-BG" sz="2400" b="1" dirty="0"/>
          </a:p>
        </p:txBody>
      </p:sp>
    </p:spTree>
    <p:extLst>
      <p:ext uri="{BB962C8B-B14F-4D97-AF65-F5344CB8AC3E}">
        <p14:creationId xmlns:p14="http://schemas.microsoft.com/office/powerpoint/2010/main" val="323139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666" y="5013627"/>
            <a:ext cx="2737067" cy="2902117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34740">
            <a:off x="3945941" y="3970247"/>
            <a:ext cx="2143424" cy="2143424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4178763" y="-7946"/>
            <a:ext cx="7625806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9600" dirty="0" smtClean="0">
                <a:solidFill>
                  <a:srgbClr val="FFC000"/>
                </a:solidFill>
                <a:latin typeface="Consolas" panose="020B0609020204030204" pitchFamily="49" charset="0"/>
              </a:rPr>
              <a:t>Колаборации</a:t>
            </a:r>
            <a:endParaRPr lang="en-US" sz="9600" dirty="0" smtClean="0">
              <a:solidFill>
                <a:srgbClr val="FFC000"/>
              </a:solidFill>
              <a:latin typeface="Consolas" panose="020B0609020204030204" pitchFamily="49" charset="0"/>
            </a:endParaRPr>
          </a:p>
          <a:p>
            <a:pPr algn="ctr"/>
            <a:r>
              <a:rPr lang="bg-BG" sz="5400" dirty="0" smtClean="0">
                <a:solidFill>
                  <a:srgbClr val="FFC000"/>
                </a:solidFill>
                <a:latin typeface="Consolas" panose="020B0609020204030204" pitchFamily="49" charset="0"/>
              </a:rPr>
              <a:t>(потенциални)</a:t>
            </a:r>
            <a:endParaRPr lang="bg-BG" sz="4800" dirty="0">
              <a:solidFill>
                <a:srgbClr val="FFC000"/>
              </a:solidFill>
              <a:latin typeface="Consolas" panose="020B0609020204030204" pitchFamily="49" charset="0"/>
            </a:endParaRPr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53" y="2860633"/>
            <a:ext cx="4305300" cy="1057275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19" y="1852778"/>
            <a:ext cx="3072984" cy="3072984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7377">
            <a:off x="8913654" y="4128149"/>
            <a:ext cx="2143424" cy="214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8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231</Words>
  <Application>Microsoft Office PowerPoint</Application>
  <PresentationFormat>По избор</PresentationFormat>
  <Paragraphs>58</Paragraphs>
  <Slides>13</Slides>
  <Notes>7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13</vt:i4>
      </vt:variant>
    </vt:vector>
  </HeadingPairs>
  <TitlesOfParts>
    <vt:vector size="21" baseType="lpstr">
      <vt:lpstr>Arial</vt:lpstr>
      <vt:lpstr>Arial Black</vt:lpstr>
      <vt:lpstr>Calibri</vt:lpstr>
      <vt:lpstr>Consolas</vt:lpstr>
      <vt:lpstr>Prata</vt:lpstr>
      <vt:lpstr>Raleway</vt:lpstr>
      <vt:lpstr>Times New Roman</vt:lpstr>
      <vt:lpstr>Office Theme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Теодор Т. Трифонов</cp:lastModifiedBy>
  <cp:revision>24</cp:revision>
  <dcterms:created xsi:type="dcterms:W3CDTF">2024-06-02T07:40:24Z</dcterms:created>
  <dcterms:modified xsi:type="dcterms:W3CDTF">2024-06-02T11:45:22Z</dcterms:modified>
</cp:coreProperties>
</file>