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69" r:id="rId13"/>
  </p:sldIdLst>
  <p:sldSz cx="18288000" cy="10287000"/>
  <p:notesSz cx="6858000" cy="9144000"/>
  <p:embeddedFontLst>
    <p:embeddedFont>
      <p:font typeface="Monterchi Serif" panose="020B0604020202020204" charset="0"/>
      <p:regular r:id="rId15"/>
    </p:embeddedFont>
    <p:embeddedFont>
      <p:font typeface="Montserrat" panose="00000500000000000000" pitchFamily="2" charset="-52"/>
      <p:regular r:id="rId16"/>
      <p:bold r:id="rId17"/>
      <p:italic r:id="rId18"/>
      <p:boldItalic r:id="rId19"/>
    </p:embeddedFont>
    <p:embeddedFont>
      <p:font typeface="Montserrat Bold" panose="00000800000000000000" charset="-52"/>
      <p:regular r:id="rId20"/>
    </p:embeddedFont>
    <p:embeddedFont>
      <p:font typeface="Montserrat Light" panose="00000400000000000000" pitchFamily="2" charset="-52"/>
      <p:regular r:id="rId21"/>
      <p:italic r:id="rId22"/>
    </p:embeddedFont>
    <p:embeddedFont>
      <p:font typeface="Open Sauce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93792" autoAdjust="0"/>
  </p:normalViewPr>
  <p:slideViewPr>
    <p:cSldViewPr>
      <p:cViewPr varScale="1">
        <p:scale>
          <a:sx n="40" d="100"/>
          <a:sy n="40" d="100"/>
        </p:scale>
        <p:origin x="82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20300-5278-4136-9F93-781E0135C042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B21C3-C94D-4B63-8E0F-5030B83ECB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40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B21C3-C94D-4B63-8E0F-5030B83ECB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97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24500"/>
              </a:srgbClr>
            </a:gs>
            <a:gs pos="44000">
              <a:srgbClr val="FF914D">
                <a:alpha val="395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229977" y="-113502"/>
            <a:ext cx="10073263" cy="10400502"/>
          </a:xfrm>
          <a:custGeom>
            <a:avLst/>
            <a:gdLst/>
            <a:ahLst/>
            <a:cxnLst/>
            <a:rect l="l" t="t" r="r" b="b"/>
            <a:pathLst>
              <a:path w="8606155" h="10286874">
                <a:moveTo>
                  <a:pt x="8606155" y="10251441"/>
                </a:moveTo>
                <a:cubicBezTo>
                  <a:pt x="8606155" y="10284588"/>
                  <a:pt x="8595487" y="10286874"/>
                  <a:pt x="8567674" y="10286874"/>
                </a:cubicBezTo>
                <a:cubicBezTo>
                  <a:pt x="5713094" y="10286239"/>
                  <a:pt x="2858643" y="10286239"/>
                  <a:pt x="4064" y="10286239"/>
                </a:cubicBezTo>
                <a:cubicBezTo>
                  <a:pt x="0" y="10272396"/>
                  <a:pt x="6350" y="10259823"/>
                  <a:pt x="9271" y="10246996"/>
                </a:cubicBezTo>
                <a:cubicBezTo>
                  <a:pt x="134747" y="9685402"/>
                  <a:pt x="260350" y="9123935"/>
                  <a:pt x="386207" y="8562467"/>
                </a:cubicBezTo>
                <a:cubicBezTo>
                  <a:pt x="565658" y="7761986"/>
                  <a:pt x="745490" y="6961633"/>
                  <a:pt x="924814" y="6161151"/>
                </a:cubicBezTo>
                <a:cubicBezTo>
                  <a:pt x="1146302" y="5172583"/>
                  <a:pt x="1367282" y="4184015"/>
                  <a:pt x="1588643" y="3195574"/>
                </a:cubicBezTo>
                <a:cubicBezTo>
                  <a:pt x="1813560" y="2191385"/>
                  <a:pt x="2038604" y="1187323"/>
                  <a:pt x="2264156" y="183261"/>
                </a:cubicBezTo>
                <a:cubicBezTo>
                  <a:pt x="2277872" y="122174"/>
                  <a:pt x="2286635" y="59690"/>
                  <a:pt x="2308860" y="635"/>
                </a:cubicBezTo>
                <a:cubicBezTo>
                  <a:pt x="4395216" y="635"/>
                  <a:pt x="6481572" y="635"/>
                  <a:pt x="8567928" y="0"/>
                </a:cubicBezTo>
                <a:cubicBezTo>
                  <a:pt x="8596249" y="0"/>
                  <a:pt x="8605901" y="3429"/>
                  <a:pt x="8605901" y="35814"/>
                </a:cubicBezTo>
                <a:cubicBezTo>
                  <a:pt x="8605139" y="3441066"/>
                  <a:pt x="8605139" y="6846317"/>
                  <a:pt x="8606155" y="10251441"/>
                </a:cubicBezTo>
                <a:close/>
              </a:path>
            </a:pathLst>
          </a:custGeom>
          <a:blipFill>
            <a:blip r:embed="rId2"/>
            <a:stretch>
              <a:fillRect l="-39675" r="-396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2099770" y="6940306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9" y="0"/>
                </a:lnTo>
                <a:lnTo>
                  <a:pt x="9904959" y="680751"/>
                </a:lnTo>
                <a:lnTo>
                  <a:pt x="0" y="680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73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130250" y="6121137"/>
            <a:ext cx="9339806" cy="765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500" spc="79" dirty="0">
                <a:solidFill>
                  <a:srgbClr val="363636"/>
                </a:solidFill>
                <a:latin typeface="Montserrat Bold"/>
              </a:rPr>
              <a:t>ДОЦ. Д-Р ИРИНА ТОДОРОВА </a:t>
            </a:r>
            <a:r>
              <a:rPr lang="en-US" sz="1500" spc="79" dirty="0" err="1">
                <a:solidFill>
                  <a:srgbClr val="363636"/>
                </a:solidFill>
                <a:latin typeface="Montserrat Bold"/>
              </a:rPr>
              <a:t>ТОДОРОВА</a:t>
            </a:r>
            <a:endParaRPr lang="en-US" sz="1500" spc="79" dirty="0">
              <a:solidFill>
                <a:srgbClr val="363636"/>
              </a:solidFill>
              <a:latin typeface="Montserrat Bold"/>
            </a:endParaRPr>
          </a:p>
          <a:p>
            <a:pPr algn="ctr">
              <a:lnSpc>
                <a:spcPts val="2070"/>
              </a:lnSpc>
            </a:pPr>
            <a:r>
              <a:rPr lang="en-US" sz="1500" spc="79" dirty="0">
                <a:solidFill>
                  <a:srgbClr val="363636"/>
                </a:solidFill>
                <a:latin typeface="Montserrat Bold"/>
              </a:rPr>
              <a:t>СИРМА СТАНИМИРОВА КАЗАКОВА</a:t>
            </a:r>
          </a:p>
          <a:p>
            <a:pPr algn="ctr">
              <a:lnSpc>
                <a:spcPts val="2070"/>
              </a:lnSpc>
            </a:pPr>
            <a:endParaRPr lang="en-US" sz="1500" spc="79" dirty="0">
              <a:solidFill>
                <a:srgbClr val="363636"/>
              </a:solidFill>
              <a:latin typeface="Montserrat Bold"/>
            </a:endParaRP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48C2D92D-543C-5511-A594-83FFB3189D59}"/>
              </a:ext>
            </a:extLst>
          </p:cNvPr>
          <p:cNvSpPr txBox="1"/>
          <p:nvPr/>
        </p:nvSpPr>
        <p:spPr>
          <a:xfrm>
            <a:off x="577516" y="871787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Montserrat Bold" panose="00000800000000000000" charset="-52"/>
                <a:ea typeface="Verdana" panose="020B0604030504040204" pitchFamily="34" charset="0"/>
              </a:rPr>
              <a:t>ЧЕТВЪРТИ МЕЖДУНАРОДЕН ОБРАЗОВАТЕЛЕН ФОРУМ“ОБРАЗОВАНИЕТО ПРЕЗ ПАРАДИГМАТА НА ХУМАНИЗМА И ИЗКУСТВЕНИЯ ИНТЕЛЕКТ”, 02 - 03.09.2024 г.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Montserrat Bold" panose="00000800000000000000" charset="-52"/>
              <a:ea typeface="Verdana" panose="020B0604030504040204" pitchFamily="34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4177E385-E5B8-0E17-53CA-ABCB303C5B84}"/>
              </a:ext>
            </a:extLst>
          </p:cNvPr>
          <p:cNvGrpSpPr/>
          <p:nvPr/>
        </p:nvGrpSpPr>
        <p:grpSpPr>
          <a:xfrm>
            <a:off x="609600" y="4083467"/>
            <a:ext cx="12212670" cy="4579211"/>
            <a:chOff x="0" y="0"/>
            <a:chExt cx="3216506" cy="1206047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3225BE4-9526-F40D-B1E8-A7828E26AE4E}"/>
                </a:ext>
              </a:extLst>
            </p:cNvPr>
            <p:cNvSpPr/>
            <p:nvPr/>
          </p:nvSpPr>
          <p:spPr>
            <a:xfrm>
              <a:off x="0" y="0"/>
              <a:ext cx="3216506" cy="1206047"/>
            </a:xfrm>
            <a:custGeom>
              <a:avLst/>
              <a:gdLst/>
              <a:ahLst/>
              <a:cxnLst/>
              <a:rect l="l" t="t" r="r" b="b"/>
              <a:pathLst>
                <a:path w="3216506" h="1206047">
                  <a:moveTo>
                    <a:pt x="0" y="0"/>
                  </a:moveTo>
                  <a:lnTo>
                    <a:pt x="3216506" y="0"/>
                  </a:lnTo>
                  <a:lnTo>
                    <a:pt x="3216506" y="1206047"/>
                  </a:lnTo>
                  <a:lnTo>
                    <a:pt x="0" y="1206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AA6A1A89-1FF6-AB9B-B195-C772C394ADF2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Freeform 7">
            <a:extLst>
              <a:ext uri="{FF2B5EF4-FFF2-40B4-BE49-F238E27FC236}">
                <a16:creationId xmlns:a16="http://schemas.microsoft.com/office/drawing/2014/main" id="{C01A0866-338B-227F-B647-CCC4EE8A2527}"/>
              </a:ext>
            </a:extLst>
          </p:cNvPr>
          <p:cNvSpPr/>
          <p:nvPr/>
        </p:nvSpPr>
        <p:spPr>
          <a:xfrm>
            <a:off x="2152650" y="8226630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9" y="0"/>
                </a:lnTo>
                <a:lnTo>
                  <a:pt x="9904959" y="680751"/>
                </a:lnTo>
                <a:lnTo>
                  <a:pt x="0" y="680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73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4C5E49B-F57A-5E82-FB27-C86DD7F47574}"/>
              </a:ext>
            </a:extLst>
          </p:cNvPr>
          <p:cNvSpPr txBox="1"/>
          <p:nvPr/>
        </p:nvSpPr>
        <p:spPr>
          <a:xfrm>
            <a:off x="2183130" y="7407461"/>
            <a:ext cx="9339806" cy="51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500" spc="79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Bold"/>
              </a:rPr>
              <a:t>СИРМА СТАНИМИРОВА КАЗАКОВА,</a:t>
            </a:r>
          </a:p>
          <a:p>
            <a:pPr algn="ctr">
              <a:lnSpc>
                <a:spcPts val="2070"/>
              </a:lnSpc>
            </a:pPr>
            <a:r>
              <a:rPr lang="bg-BG" sz="1500" spc="79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Bold"/>
              </a:rPr>
              <a:t>Технически университет – Варна, България</a:t>
            </a:r>
            <a:endParaRPr lang="en-US" sz="1500" spc="79" dirty="0">
              <a:solidFill>
                <a:schemeClr val="tx1">
                  <a:lumMod val="50000"/>
                  <a:lumOff val="50000"/>
                </a:schemeClr>
              </a:solidFill>
              <a:latin typeface="Montserrat Bold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E4DD2BB-35AD-D377-9D55-9BB10207D1F1}"/>
              </a:ext>
            </a:extLst>
          </p:cNvPr>
          <p:cNvSpPr txBox="1"/>
          <p:nvPr/>
        </p:nvSpPr>
        <p:spPr>
          <a:xfrm>
            <a:off x="1518774" y="5048042"/>
            <a:ext cx="10394322" cy="116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222" spc="31" dirty="0">
                <a:solidFill>
                  <a:srgbClr val="363636"/>
                </a:solidFill>
                <a:latin typeface="Montserrat Bold"/>
              </a:rPr>
              <a:t>БЪЛГАРСКИТЕ ОРГАНИЗАЦИИ В ЧУЖБИНА - ИНСТРУМЕНТИ ЗА ИЗГРАЖДАНЕ И ПОДДЪРЖАНЕ НА НАЦИОНАЛНАТА ИДЕНТИЧНОСТ НА БЪЛГАРИТЕ В УСЛОВИЯТА НА ЕМИГРАЦИЯ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8A3C8">
                <a:alpha val="30500"/>
              </a:srgbClr>
            </a:gs>
            <a:gs pos="100000">
              <a:srgbClr val="F5CDE6">
                <a:alpha val="215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5614" y="0"/>
            <a:ext cx="12610016" cy="3568277"/>
          </a:xfrm>
          <a:custGeom>
            <a:avLst/>
            <a:gdLst/>
            <a:ahLst/>
            <a:cxnLst/>
            <a:rect l="l" t="t" r="r" b="b"/>
            <a:pathLst>
              <a:path w="12610016" h="3568277">
                <a:moveTo>
                  <a:pt x="0" y="0"/>
                </a:moveTo>
                <a:lnTo>
                  <a:pt x="12610016" y="0"/>
                </a:lnTo>
                <a:lnTo>
                  <a:pt x="12610016" y="3568277"/>
                </a:lnTo>
                <a:lnTo>
                  <a:pt x="0" y="3568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t="-9259" b="-925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82335" y="4465320"/>
            <a:ext cx="12315148" cy="445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endParaRPr dirty="0"/>
          </a:p>
          <a:p>
            <a:pPr marL="453390" lvl="1" indent="-226695">
              <a:lnSpc>
                <a:spcPts val="273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Попитани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как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чувстват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след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събора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една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голяма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група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от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около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56%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споделят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силно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въодушевление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удовлетворение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от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своето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представяне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множество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нови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запознанства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вдъхновение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вълнение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щастие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радост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гордост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Montserrat"/>
            </a:endParaRPr>
          </a:p>
          <a:p>
            <a:pPr marL="453390" lvl="1" indent="-226695">
              <a:lnSpc>
                <a:spcPts val="273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Montserrat"/>
              </a:rPr>
              <a:t> 39%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от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участниците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след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събитието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били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изпълнени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с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тага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че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всичко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е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свършило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надежда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че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скоро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ще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случи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отново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носталгия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към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България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благодарност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към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хората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организирали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събора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. </a:t>
            </a:r>
          </a:p>
          <a:p>
            <a:pPr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Montserrat"/>
            </a:endParaRPr>
          </a:p>
          <a:p>
            <a:pPr marL="453390" lvl="1" indent="-226695">
              <a:lnSpc>
                <a:spcPts val="273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Отговорите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една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много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малка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група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от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участници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–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около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5%,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споделят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че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разбират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за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пореден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път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че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не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случайно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българите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пръснати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целия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свят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че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„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имат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мисия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тя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е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свещена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“ и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че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трябва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„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да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разнасят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дух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Montserrat"/>
              </a:rPr>
              <a:t>съзнание</a:t>
            </a:r>
            <a:r>
              <a:rPr lang="en-US" sz="2100" dirty="0">
                <a:solidFill>
                  <a:srgbClr val="000000"/>
                </a:solidFill>
                <a:latin typeface="Montserrat"/>
              </a:rPr>
              <a:t>.“</a:t>
            </a:r>
          </a:p>
          <a:p>
            <a:pPr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8A3C8">
                <a:alpha val="30500"/>
              </a:srgbClr>
            </a:gs>
            <a:gs pos="100000">
              <a:srgbClr val="F5CDE6">
                <a:alpha val="215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599744" y="-4717334"/>
            <a:ext cx="1088513" cy="18288000"/>
            <a:chOff x="0" y="0"/>
            <a:chExt cx="286687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900" y="0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t="-114570" b="-1145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559819" y="1510144"/>
            <a:ext cx="9168362" cy="151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19"/>
              </a:lnSpc>
            </a:pPr>
            <a:r>
              <a:rPr lang="en-US" sz="9000" spc="72">
                <a:solidFill>
                  <a:srgbClr val="000000"/>
                </a:solidFill>
                <a:latin typeface="Montserrat Bold"/>
              </a:rPr>
              <a:t>ИЗВОДИ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0200" y="4951873"/>
            <a:ext cx="14688726" cy="497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9432" lvl="1" indent="-214716">
              <a:lnSpc>
                <a:spcPts val="2585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Нашето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редица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предхождащи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го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изследвания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показват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че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българската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емиграция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Италия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има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дълга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история</a:t>
            </a:r>
            <a:endParaRPr lang="en-US" sz="24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>
              <a:lnSpc>
                <a:spcPts val="2585"/>
              </a:lnSpc>
            </a:pPr>
            <a:endParaRPr lang="en-US" sz="24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429432" lvl="1" indent="-214716">
              <a:lnSpc>
                <a:spcPts val="2585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Трудно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можем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кажем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какви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причините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затова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дали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мотивите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поради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които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го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правят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българите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днес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същите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като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тези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техните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предшественици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как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чувствали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съгражданите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италианските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земи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.</a:t>
            </a:r>
          </a:p>
          <a:p>
            <a:pPr>
              <a:lnSpc>
                <a:spcPts val="2585"/>
              </a:lnSpc>
            </a:pPr>
            <a:endParaRPr lang="en-US" sz="24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429432" lvl="1" indent="-214716">
              <a:lnSpc>
                <a:spcPts val="258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В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определен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момент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от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пребиваването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bg-BG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им 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в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чужбина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потребността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върнат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към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корените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кара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емигрантите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използват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различни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начини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за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организиране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развитие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дейности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за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задоволяване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„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глада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за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българското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“ и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за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докосване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онова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което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оставили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преди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години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. </a:t>
            </a:r>
          </a:p>
          <a:p>
            <a:pPr>
              <a:lnSpc>
                <a:spcPts val="2585"/>
              </a:lnSpc>
            </a:pPr>
            <a:endParaRPr lang="en-US" sz="24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429432" lvl="1" indent="-214716">
              <a:lnSpc>
                <a:spcPts val="2585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Ролята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която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и</a:t>
            </a:r>
            <a:r>
              <a:rPr lang="bg-BG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граят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тези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организации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техните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инициативи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помагат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тези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хора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продължават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бъдат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себе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си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територията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друга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чужда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страна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-52"/>
              </a:rPr>
              <a:t>. </a:t>
            </a:r>
          </a:p>
          <a:p>
            <a:pPr>
              <a:lnSpc>
                <a:spcPts val="2585"/>
              </a:lnSpc>
            </a:pPr>
            <a:endParaRPr lang="en-US" sz="1989" dirty="0">
              <a:solidFill>
                <a:srgbClr val="000000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1000">
              <a:srgbClr val="FFDE59">
                <a:alpha val="24500"/>
              </a:srgbClr>
            </a:gs>
            <a:gs pos="72000">
              <a:srgbClr val="FF914D">
                <a:alpha val="395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589607" y="0"/>
            <a:ext cx="8698393" cy="10400373"/>
            <a:chOff x="0" y="0"/>
            <a:chExt cx="8603361" cy="10286746"/>
          </a:xfrm>
        </p:grpSpPr>
        <p:sp>
          <p:nvSpPr>
            <p:cNvPr id="3" name="Freeform 3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39675" r="-3967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154619" y="2952198"/>
            <a:ext cx="12212670" cy="4579211"/>
            <a:chOff x="0" y="0"/>
            <a:chExt cx="3216506" cy="12060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16506" cy="1206047"/>
            </a:xfrm>
            <a:custGeom>
              <a:avLst/>
              <a:gdLst/>
              <a:ahLst/>
              <a:cxnLst/>
              <a:rect l="l" t="t" r="r" b="b"/>
              <a:pathLst>
                <a:path w="3216506" h="1206047">
                  <a:moveTo>
                    <a:pt x="0" y="0"/>
                  </a:moveTo>
                  <a:lnTo>
                    <a:pt x="3216506" y="0"/>
                  </a:lnTo>
                  <a:lnTo>
                    <a:pt x="3216506" y="1206047"/>
                  </a:lnTo>
                  <a:lnTo>
                    <a:pt x="0" y="1206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646526" y="719103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9" y="0"/>
                </a:lnTo>
                <a:lnTo>
                  <a:pt x="9904959" y="680751"/>
                </a:lnTo>
                <a:lnTo>
                  <a:pt x="0" y="680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73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919703" y="6514704"/>
            <a:ext cx="9339806" cy="21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4"/>
              </a:lnSpc>
            </a:pPr>
            <a:r>
              <a:rPr lang="en-US" sz="1400" spc="68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</a:rPr>
              <a:t>СИРМА СТАНИМИРОВА КАЗАКОВА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62521" y="5114925"/>
            <a:ext cx="11396866" cy="90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1736" spc="24" dirty="0">
                <a:solidFill>
                  <a:srgbClr val="363636"/>
                </a:solidFill>
                <a:latin typeface="Montserrat"/>
              </a:rPr>
              <a:t>БЪЛГАРСКИТЕ ОРГАНИЗАЦИИ В ЧУЖБИНА - ИНСТРУМЕНТИ ЗА ИЗГРАЖДАНЕ И ПОДДЪРЖАНЕ НА НАЦИОНАЛНАТА ИДЕНТИЧНОСТ НА БЪЛГАРИТЕ В УСЛОВИЯТА НА, ЕМИГРАЦИЯ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62521" y="3719880"/>
            <a:ext cx="11396866" cy="66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2"/>
              </a:lnSpc>
            </a:pPr>
            <a:r>
              <a:rPr lang="en-US" sz="3936" spc="55">
                <a:solidFill>
                  <a:srgbClr val="363636"/>
                </a:solidFill>
                <a:latin typeface="Montserrat Bold"/>
              </a:rPr>
              <a:t>БЛАГОДАРЯ ЗА ВНИМАНИЕТО!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24500"/>
              </a:srgbClr>
            </a:gs>
            <a:gs pos="100000">
              <a:srgbClr val="FF914D">
                <a:alpha val="395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44104">
            <a:off x="6380559" y="2491180"/>
            <a:ext cx="13471756" cy="1426670"/>
          </a:xfrm>
          <a:custGeom>
            <a:avLst/>
            <a:gdLst/>
            <a:ahLst/>
            <a:cxnLst/>
            <a:rect l="l" t="t" r="r" b="b"/>
            <a:pathLst>
              <a:path w="13471756" h="1426670">
                <a:moveTo>
                  <a:pt x="0" y="0"/>
                </a:moveTo>
                <a:lnTo>
                  <a:pt x="13471756" y="0"/>
                </a:lnTo>
                <a:lnTo>
                  <a:pt x="13471756" y="1426671"/>
                </a:lnTo>
                <a:lnTo>
                  <a:pt x="0" y="142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613275" y="-525724"/>
            <a:ext cx="10674725" cy="6004533"/>
            <a:chOff x="0" y="0"/>
            <a:chExt cx="6089457" cy="34253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3"/>
              <a:stretch>
                <a:fillRect t="-1071" b="-11917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38200" y="2810857"/>
            <a:ext cx="7888277" cy="1563793"/>
            <a:chOff x="0" y="0"/>
            <a:chExt cx="2161091" cy="5337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61091" cy="533778"/>
            </a:xfrm>
            <a:custGeom>
              <a:avLst/>
              <a:gdLst/>
              <a:ahLst/>
              <a:cxnLst/>
              <a:rect l="l" t="t" r="r" b="b"/>
              <a:pathLst>
                <a:path w="2161091" h="533778">
                  <a:moveTo>
                    <a:pt x="13451" y="0"/>
                  </a:moveTo>
                  <a:lnTo>
                    <a:pt x="2147640" y="0"/>
                  </a:lnTo>
                  <a:cubicBezTo>
                    <a:pt x="2151207" y="0"/>
                    <a:pt x="2154629" y="1417"/>
                    <a:pt x="2157151" y="3940"/>
                  </a:cubicBezTo>
                  <a:cubicBezTo>
                    <a:pt x="2159674" y="6462"/>
                    <a:pt x="2161091" y="9883"/>
                    <a:pt x="2161091" y="13451"/>
                  </a:cubicBezTo>
                  <a:lnTo>
                    <a:pt x="2161091" y="520327"/>
                  </a:lnTo>
                  <a:cubicBezTo>
                    <a:pt x="2161091" y="527756"/>
                    <a:pt x="2155069" y="533778"/>
                    <a:pt x="2147640" y="533778"/>
                  </a:cubicBezTo>
                  <a:lnTo>
                    <a:pt x="13451" y="533778"/>
                  </a:lnTo>
                  <a:cubicBezTo>
                    <a:pt x="6022" y="533778"/>
                    <a:pt x="0" y="527756"/>
                    <a:pt x="0" y="520327"/>
                  </a:cubicBezTo>
                  <a:lnTo>
                    <a:pt x="0" y="13451"/>
                  </a:lnTo>
                  <a:cubicBezTo>
                    <a:pt x="0" y="6022"/>
                    <a:pt x="6022" y="0"/>
                    <a:pt x="13451" y="0"/>
                  </a:cubicBezTo>
                  <a:close/>
                </a:path>
              </a:pathLst>
            </a:custGeom>
            <a:solidFill>
              <a:srgbClr val="2782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24734" y="733752"/>
            <a:ext cx="694983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bg-BG" sz="3200" u="sng" spc="147" dirty="0">
                <a:solidFill>
                  <a:srgbClr val="01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/>
              </a:rPr>
              <a:t>Проведените изследвания имаха за цел:</a:t>
            </a:r>
            <a:endParaRPr lang="en-US" sz="3200" u="sng" spc="147" dirty="0">
              <a:solidFill>
                <a:srgbClr val="01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7535860" y="2519103"/>
            <a:ext cx="2381235" cy="2046374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000000"/>
                  </a:solidFill>
                  <a:latin typeface="Open Sauce"/>
                </a:rPr>
                <a:t>2022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91171" y="5105222"/>
            <a:ext cx="7667829" cy="1563793"/>
            <a:chOff x="0" y="0"/>
            <a:chExt cx="2578569" cy="5337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78569" cy="533778"/>
            </a:xfrm>
            <a:custGeom>
              <a:avLst/>
              <a:gdLst/>
              <a:ahLst/>
              <a:cxnLst/>
              <a:rect l="l" t="t" r="r" b="b"/>
              <a:pathLst>
                <a:path w="2578569" h="533778">
                  <a:moveTo>
                    <a:pt x="11273" y="0"/>
                  </a:moveTo>
                  <a:lnTo>
                    <a:pt x="2567296" y="0"/>
                  </a:lnTo>
                  <a:cubicBezTo>
                    <a:pt x="2570286" y="0"/>
                    <a:pt x="2573153" y="1188"/>
                    <a:pt x="2575268" y="3302"/>
                  </a:cubicBezTo>
                  <a:cubicBezTo>
                    <a:pt x="2577382" y="5416"/>
                    <a:pt x="2578569" y="8283"/>
                    <a:pt x="2578569" y="11273"/>
                  </a:cubicBezTo>
                  <a:lnTo>
                    <a:pt x="2578569" y="522505"/>
                  </a:lnTo>
                  <a:cubicBezTo>
                    <a:pt x="2578569" y="525495"/>
                    <a:pt x="2577382" y="528362"/>
                    <a:pt x="2575268" y="530476"/>
                  </a:cubicBezTo>
                  <a:cubicBezTo>
                    <a:pt x="2573153" y="532590"/>
                    <a:pt x="2570286" y="533778"/>
                    <a:pt x="2567296" y="533778"/>
                  </a:cubicBezTo>
                  <a:lnTo>
                    <a:pt x="11273" y="533778"/>
                  </a:lnTo>
                  <a:cubicBezTo>
                    <a:pt x="8283" y="533778"/>
                    <a:pt x="5416" y="532590"/>
                    <a:pt x="3302" y="530476"/>
                  </a:cubicBezTo>
                  <a:cubicBezTo>
                    <a:pt x="1188" y="528362"/>
                    <a:pt x="0" y="525495"/>
                    <a:pt x="0" y="522505"/>
                  </a:cubicBezTo>
                  <a:lnTo>
                    <a:pt x="0" y="11273"/>
                  </a:lnTo>
                  <a:cubicBezTo>
                    <a:pt x="0" y="8283"/>
                    <a:pt x="1188" y="5416"/>
                    <a:pt x="3302" y="3302"/>
                  </a:cubicBezTo>
                  <a:cubicBezTo>
                    <a:pt x="5416" y="1188"/>
                    <a:pt x="8283" y="0"/>
                    <a:pt x="112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33010" y="4852295"/>
            <a:ext cx="2381235" cy="2046374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000000"/>
                  </a:solidFill>
                  <a:latin typeface="Open Sauce"/>
                </a:rPr>
                <a:t>Април - Май 2023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75346" y="7265816"/>
            <a:ext cx="7752791" cy="1683819"/>
            <a:chOff x="0" y="0"/>
            <a:chExt cx="2913713" cy="6328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3713" cy="632826"/>
            </a:xfrm>
            <a:custGeom>
              <a:avLst/>
              <a:gdLst/>
              <a:ahLst/>
              <a:cxnLst/>
              <a:rect l="l" t="t" r="r" b="b"/>
              <a:pathLst>
                <a:path w="2913713" h="632826">
                  <a:moveTo>
                    <a:pt x="10985" y="0"/>
                  </a:moveTo>
                  <a:lnTo>
                    <a:pt x="2902729" y="0"/>
                  </a:lnTo>
                  <a:cubicBezTo>
                    <a:pt x="2908795" y="0"/>
                    <a:pt x="2913713" y="4918"/>
                    <a:pt x="2913713" y="10985"/>
                  </a:cubicBezTo>
                  <a:lnTo>
                    <a:pt x="2913713" y="621841"/>
                  </a:lnTo>
                  <a:cubicBezTo>
                    <a:pt x="2913713" y="624755"/>
                    <a:pt x="2912556" y="627549"/>
                    <a:pt x="2910496" y="629609"/>
                  </a:cubicBezTo>
                  <a:cubicBezTo>
                    <a:pt x="2908436" y="631669"/>
                    <a:pt x="2905642" y="632826"/>
                    <a:pt x="2902729" y="632826"/>
                  </a:cubicBezTo>
                  <a:lnTo>
                    <a:pt x="10985" y="632826"/>
                  </a:lnTo>
                  <a:cubicBezTo>
                    <a:pt x="4918" y="632826"/>
                    <a:pt x="0" y="627908"/>
                    <a:pt x="0" y="621841"/>
                  </a:cubicBezTo>
                  <a:lnTo>
                    <a:pt x="0" y="10985"/>
                  </a:lnTo>
                  <a:cubicBezTo>
                    <a:pt x="0" y="4918"/>
                    <a:pt x="4918" y="0"/>
                    <a:pt x="10985" y="0"/>
                  </a:cubicBezTo>
                  <a:close/>
                </a:path>
              </a:pathLst>
            </a:custGeom>
            <a:solidFill>
              <a:srgbClr val="99232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414245" y="7146388"/>
            <a:ext cx="2381235" cy="2046374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619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4300" y="-19050"/>
              <a:ext cx="5842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000000"/>
                  </a:solidFill>
                  <a:latin typeface="Open Sauce"/>
                </a:rPr>
                <a:t>Август</a:t>
              </a:r>
            </a:p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000000"/>
                  </a:solidFill>
                  <a:latin typeface="Open Sauce"/>
                </a:rPr>
                <a:t>2023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70942" y="2986230"/>
            <a:ext cx="6331281" cy="1095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bg-BG" sz="2199" dirty="0">
                <a:solidFill>
                  <a:srgbClr val="FFFFFF"/>
                </a:solidFill>
                <a:latin typeface="Open Sauce"/>
              </a:rPr>
              <a:t>Да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проучи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историческите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корени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на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българската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емиграция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в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Италия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и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влиянието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на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тези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корени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върху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съвременните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Open Sauce"/>
              </a:rPr>
              <a:t>емигранти</a:t>
            </a:r>
            <a:r>
              <a:rPr lang="en-US" sz="2199" dirty="0">
                <a:solidFill>
                  <a:srgbClr val="FFFFFF"/>
                </a:solidFill>
                <a:latin typeface="Open Sauce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414245" y="5230105"/>
            <a:ext cx="6331281" cy="1095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bg-BG" sz="2199" dirty="0">
                <a:solidFill>
                  <a:srgbClr val="000000"/>
                </a:solidFill>
                <a:latin typeface="Open Sauce"/>
              </a:rPr>
              <a:t>Да п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роследи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мотивите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на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съвременните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емигранти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и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преживяванията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които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съпътстват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приспособяването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им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в 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чуждата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Open Sauce"/>
              </a:rPr>
              <a:t>държава</a:t>
            </a:r>
            <a:r>
              <a:rPr lang="en-US" sz="2199" dirty="0">
                <a:solidFill>
                  <a:srgbClr val="000000"/>
                </a:solidFill>
                <a:latin typeface="Open Sauce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40778" y="7382604"/>
            <a:ext cx="6741848" cy="1316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7"/>
              </a:lnSpc>
              <a:spcBef>
                <a:spcPct val="0"/>
              </a:spcBef>
            </a:pPr>
            <a:r>
              <a:rPr lang="bg-BG" sz="1998" dirty="0">
                <a:solidFill>
                  <a:srgbClr val="FFFFFF"/>
                </a:solidFill>
                <a:latin typeface="Open Sauce"/>
              </a:rPr>
              <a:t>Да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проучи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нуждата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на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българските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емигранти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в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Италия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от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създаване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на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български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организации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на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територията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на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Италия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,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които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реализират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дейности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,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свързани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със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съхраняването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на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българската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национална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 </a:t>
            </a:r>
            <a:r>
              <a:rPr lang="en-US" sz="1998" dirty="0" err="1">
                <a:solidFill>
                  <a:srgbClr val="FFFFFF"/>
                </a:solidFill>
                <a:latin typeface="Open Sauce"/>
              </a:rPr>
              <a:t>идентичност</a:t>
            </a:r>
            <a:r>
              <a:rPr lang="en-US" sz="1998" dirty="0">
                <a:solidFill>
                  <a:srgbClr val="FFFFFF"/>
                </a:solidFill>
                <a:latin typeface="Open Sauce"/>
              </a:rPr>
              <a:t>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24500"/>
              </a:srgbClr>
            </a:gs>
            <a:gs pos="100000">
              <a:srgbClr val="FF914D">
                <a:alpha val="395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028700" y="6624542"/>
            <a:ext cx="461745" cy="46174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6745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367035" y="853156"/>
            <a:ext cx="15859325" cy="2258023"/>
            <a:chOff x="0" y="0"/>
            <a:chExt cx="1537211" cy="2188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86745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09528" y="3890923"/>
            <a:ext cx="7132181" cy="191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0"/>
              </a:lnSpc>
              <a:spcBef>
                <a:spcPct val="0"/>
              </a:spcBef>
            </a:pPr>
            <a:r>
              <a:rPr lang="en-US" sz="2210" spc="216">
                <a:solidFill>
                  <a:srgbClr val="231F20"/>
                </a:solidFill>
                <a:latin typeface="Montserrat Light"/>
              </a:rPr>
              <a:t>По данни Националния център за парламентарни изследвания, през последните 15 години, относителния дял на хората у нас, склонни да напуснат страната нараства с 10%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09528" y="6586442"/>
            <a:ext cx="9963975" cy="307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0"/>
              </a:lnSpc>
            </a:pPr>
            <a:r>
              <a:rPr lang="en-US" sz="2210" spc="216">
                <a:solidFill>
                  <a:srgbClr val="231F20"/>
                </a:solidFill>
                <a:latin typeface="Montserrat Light"/>
              </a:rPr>
              <a:t>Основните мотиви за българските граждани да потърсят възможност да живеят в чужбина са свързани с ниския жизнен стандарт, липсата на перспектива за младите, липсата на законност и ред, невъзможност да се реализират професионално, желание да отидат при свои приятели или роднини в чужбина и на последно място, за да учат в чужбина. </a:t>
            </a:r>
          </a:p>
          <a:p>
            <a:pPr marL="0" lvl="0" indent="0" algn="l">
              <a:lnSpc>
                <a:spcPts val="3050"/>
              </a:lnSpc>
              <a:spcBef>
                <a:spcPct val="0"/>
              </a:spcBef>
            </a:pPr>
            <a:endParaRPr lang="en-US" sz="2210" spc="216">
              <a:solidFill>
                <a:srgbClr val="231F20"/>
              </a:solidFill>
              <a:latin typeface="Montserrat Ligh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05229" y="1168201"/>
            <a:ext cx="9186813" cy="189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30"/>
              </a:lnSpc>
              <a:spcBef>
                <a:spcPct val="0"/>
              </a:spcBef>
            </a:pPr>
            <a:r>
              <a:rPr lang="en-US" sz="5529" spc="44" dirty="0">
                <a:solidFill>
                  <a:srgbClr val="000000"/>
                </a:solidFill>
                <a:latin typeface="Monterchi Serif"/>
              </a:rPr>
              <a:t>ДАННИ ЗА ЕМИГРАЦИЯТА В БЪЛГАРИЯ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3929023"/>
            <a:ext cx="461745" cy="46174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6745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t="-9226" b="-922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1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629" b="-2762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3698885" y="6263825"/>
            <a:ext cx="4250339" cy="3938270"/>
            <a:chOff x="0" y="0"/>
            <a:chExt cx="1119431" cy="25605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9431" cy="2560557"/>
            </a:xfrm>
            <a:custGeom>
              <a:avLst/>
              <a:gdLst/>
              <a:ahLst/>
              <a:cxnLst/>
              <a:rect l="l" t="t" r="r" b="b"/>
              <a:pathLst>
                <a:path w="1119431" h="2560557">
                  <a:moveTo>
                    <a:pt x="45537" y="0"/>
                  </a:moveTo>
                  <a:lnTo>
                    <a:pt x="1073894" y="0"/>
                  </a:lnTo>
                  <a:cubicBezTo>
                    <a:pt x="1099043" y="0"/>
                    <a:pt x="1119431" y="20388"/>
                    <a:pt x="1119431" y="45537"/>
                  </a:cubicBezTo>
                  <a:lnTo>
                    <a:pt x="1119431" y="2515020"/>
                  </a:lnTo>
                  <a:cubicBezTo>
                    <a:pt x="1119431" y="2540169"/>
                    <a:pt x="1099043" y="2560557"/>
                    <a:pt x="1073894" y="2560557"/>
                  </a:cubicBezTo>
                  <a:lnTo>
                    <a:pt x="45537" y="2560557"/>
                  </a:lnTo>
                  <a:cubicBezTo>
                    <a:pt x="20388" y="2560557"/>
                    <a:pt x="0" y="2540169"/>
                    <a:pt x="0" y="2515020"/>
                  </a:cubicBezTo>
                  <a:lnTo>
                    <a:pt x="0" y="45537"/>
                  </a:lnTo>
                  <a:cubicBezTo>
                    <a:pt x="0" y="20388"/>
                    <a:pt x="20388" y="0"/>
                    <a:pt x="4553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667116" y="6730550"/>
            <a:ext cx="4196204" cy="3471545"/>
            <a:chOff x="0" y="0"/>
            <a:chExt cx="1105173" cy="10460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5173" cy="1046032"/>
            </a:xfrm>
            <a:custGeom>
              <a:avLst/>
              <a:gdLst/>
              <a:ahLst/>
              <a:cxnLst/>
              <a:rect l="l" t="t" r="r" b="b"/>
              <a:pathLst>
                <a:path w="1105173" h="1046032">
                  <a:moveTo>
                    <a:pt x="46125" y="0"/>
                  </a:moveTo>
                  <a:lnTo>
                    <a:pt x="1059049" y="0"/>
                  </a:lnTo>
                  <a:cubicBezTo>
                    <a:pt x="1084522" y="0"/>
                    <a:pt x="1105173" y="20651"/>
                    <a:pt x="1105173" y="46125"/>
                  </a:cubicBezTo>
                  <a:lnTo>
                    <a:pt x="1105173" y="999908"/>
                  </a:lnTo>
                  <a:cubicBezTo>
                    <a:pt x="1105173" y="1025381"/>
                    <a:pt x="1084522" y="1046032"/>
                    <a:pt x="1059049" y="1046032"/>
                  </a:cubicBezTo>
                  <a:lnTo>
                    <a:pt x="46125" y="1046032"/>
                  </a:lnTo>
                  <a:cubicBezTo>
                    <a:pt x="20651" y="1046032"/>
                    <a:pt x="0" y="1025381"/>
                    <a:pt x="0" y="999908"/>
                  </a:cubicBezTo>
                  <a:lnTo>
                    <a:pt x="0" y="46125"/>
                  </a:lnTo>
                  <a:cubicBezTo>
                    <a:pt x="0" y="20651"/>
                    <a:pt x="20651" y="0"/>
                    <a:pt x="46125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463394" y="5295900"/>
            <a:ext cx="4439495" cy="4906195"/>
            <a:chOff x="0" y="0"/>
            <a:chExt cx="1169250" cy="18888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9250" cy="1888894"/>
            </a:xfrm>
            <a:custGeom>
              <a:avLst/>
              <a:gdLst/>
              <a:ahLst/>
              <a:cxnLst/>
              <a:rect l="l" t="t" r="r" b="b"/>
              <a:pathLst>
                <a:path w="1169250" h="1888894">
                  <a:moveTo>
                    <a:pt x="43597" y="0"/>
                  </a:moveTo>
                  <a:lnTo>
                    <a:pt x="1125653" y="0"/>
                  </a:lnTo>
                  <a:cubicBezTo>
                    <a:pt x="1149731" y="0"/>
                    <a:pt x="1169250" y="19519"/>
                    <a:pt x="1169250" y="43597"/>
                  </a:cubicBezTo>
                  <a:lnTo>
                    <a:pt x="1169250" y="1845298"/>
                  </a:lnTo>
                  <a:cubicBezTo>
                    <a:pt x="1169250" y="1869375"/>
                    <a:pt x="1149731" y="1888894"/>
                    <a:pt x="1125653" y="1888894"/>
                  </a:cubicBezTo>
                  <a:lnTo>
                    <a:pt x="43597" y="1888894"/>
                  </a:lnTo>
                  <a:cubicBezTo>
                    <a:pt x="32034" y="1888894"/>
                    <a:pt x="20945" y="1884301"/>
                    <a:pt x="12769" y="1876125"/>
                  </a:cubicBezTo>
                  <a:cubicBezTo>
                    <a:pt x="4593" y="1867949"/>
                    <a:pt x="0" y="1856860"/>
                    <a:pt x="0" y="1845298"/>
                  </a:cubicBezTo>
                  <a:lnTo>
                    <a:pt x="0" y="43597"/>
                  </a:lnTo>
                  <a:cubicBezTo>
                    <a:pt x="0" y="19519"/>
                    <a:pt x="19519" y="0"/>
                    <a:pt x="43597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5726" y="897110"/>
            <a:ext cx="8616655" cy="3155365"/>
            <a:chOff x="0" y="0"/>
            <a:chExt cx="2269407" cy="831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69407" cy="831043"/>
            </a:xfrm>
            <a:custGeom>
              <a:avLst/>
              <a:gdLst/>
              <a:ahLst/>
              <a:cxnLst/>
              <a:rect l="l" t="t" r="r" b="b"/>
              <a:pathLst>
                <a:path w="2269407" h="831043">
                  <a:moveTo>
                    <a:pt x="22462" y="0"/>
                  </a:moveTo>
                  <a:lnTo>
                    <a:pt x="2246945" y="0"/>
                  </a:lnTo>
                  <a:cubicBezTo>
                    <a:pt x="2259350" y="0"/>
                    <a:pt x="2269407" y="10057"/>
                    <a:pt x="2269407" y="22462"/>
                  </a:cubicBezTo>
                  <a:lnTo>
                    <a:pt x="2269407" y="808580"/>
                  </a:lnTo>
                  <a:cubicBezTo>
                    <a:pt x="2269407" y="820986"/>
                    <a:pt x="2259350" y="831043"/>
                    <a:pt x="2246945" y="831043"/>
                  </a:cubicBezTo>
                  <a:lnTo>
                    <a:pt x="22462" y="831043"/>
                  </a:lnTo>
                  <a:cubicBezTo>
                    <a:pt x="10057" y="831043"/>
                    <a:pt x="0" y="820986"/>
                    <a:pt x="0" y="808580"/>
                  </a:cubicBezTo>
                  <a:lnTo>
                    <a:pt x="0" y="22462"/>
                  </a:lnTo>
                  <a:cubicBezTo>
                    <a:pt x="0" y="10057"/>
                    <a:pt x="10057" y="0"/>
                    <a:pt x="22462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75075" y="1592584"/>
            <a:ext cx="7497955" cy="171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97"/>
              </a:lnSpc>
              <a:spcBef>
                <a:spcPct val="0"/>
              </a:spcBef>
            </a:pPr>
            <a:r>
              <a:rPr lang="en-US" sz="3331" spc="116" dirty="0">
                <a:solidFill>
                  <a:srgbClr val="010101"/>
                </a:solidFill>
                <a:latin typeface="Montserrat"/>
              </a:rPr>
              <a:t>ЕМИГРАЦИЯТА В ИТАЛИЯ КАТО ИЗБОР НА БЪЛГАРИНА ПРЕЗ XXI В..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9934" y="6607137"/>
            <a:ext cx="3589431" cy="323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  <a:spcBef>
                <a:spcPct val="0"/>
              </a:spcBef>
            </a:pPr>
            <a:r>
              <a:rPr lang="en-US" sz="1964">
                <a:solidFill>
                  <a:srgbClr val="000000"/>
                </a:solidFill>
                <a:latin typeface="Montserrat"/>
              </a:rPr>
              <a:t>Трудно могат да бъдат намерени данни за динамиката на емиграционния поток на българите към Италия през последните години и за водещите мотиви страната да бъде сред избора на българските граждани.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94205" y="5660286"/>
            <a:ext cx="3777871" cy="395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0"/>
              </a:lnSpc>
              <a:spcBef>
                <a:spcPct val="0"/>
              </a:spcBef>
            </a:pP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През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2022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година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проведохме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изследване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сред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85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български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емигранти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Италия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две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от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целите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бяха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:</a:t>
            </a:r>
          </a:p>
          <a:p>
            <a:pPr algn="ctr">
              <a:lnSpc>
                <a:spcPts val="2470"/>
              </a:lnSpc>
              <a:spcBef>
                <a:spcPct val="0"/>
              </a:spcBef>
            </a:pPr>
            <a:endParaRPr lang="en-US" sz="1900" dirty="0">
              <a:solidFill>
                <a:srgbClr val="000000"/>
              </a:solidFill>
              <a:latin typeface="Montserrat"/>
            </a:endParaRPr>
          </a:p>
          <a:p>
            <a:pPr marL="410211" lvl="1" indent="-205106" algn="ctr">
              <a:lnSpc>
                <a:spcPts val="2470"/>
              </a:lnSpc>
              <a:spcBef>
                <a:spcPct val="0"/>
              </a:spcBef>
              <a:buFont typeface="Arial"/>
              <a:buChar char="•"/>
            </a:pP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да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установи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какви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са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причини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за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техния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избор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Италия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като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място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за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емиграция</a:t>
            </a:r>
            <a:endParaRPr lang="en-US" sz="1900" dirty="0">
              <a:solidFill>
                <a:srgbClr val="000000"/>
              </a:solidFill>
              <a:latin typeface="Montserrat"/>
            </a:endParaRPr>
          </a:p>
          <a:p>
            <a:pPr marL="410211" lvl="1" indent="-205106" algn="ctr">
              <a:lnSpc>
                <a:spcPts val="2470"/>
              </a:lnSpc>
              <a:spcBef>
                <a:spcPct val="0"/>
              </a:spcBef>
              <a:buFont typeface="Arial"/>
              <a:buChar char="•"/>
            </a:pP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как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се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чувстват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след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като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са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взели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това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решение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продължават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живота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си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Montserrat"/>
              </a:rPr>
              <a:t>там</a:t>
            </a:r>
            <a:r>
              <a:rPr lang="en-US" sz="1900" dirty="0">
                <a:solidFill>
                  <a:srgbClr val="000000"/>
                </a:solidFill>
                <a:latin typeface="Montserrat"/>
              </a:rPr>
              <a:t>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86817" y="7159175"/>
            <a:ext cx="3956802" cy="243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Montserrat"/>
              </a:rPr>
              <a:t>Броят на българските граждани, които днес живеят в Италия са противоречиви. Различни, неофициални източници свидетелстват за техния брой но какъв е в действителност, за съжаление не можем да кажем.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000" b="-7000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57312" y="1028700"/>
            <a:ext cx="15591759" cy="8229600"/>
            <a:chOff x="0" y="0"/>
            <a:chExt cx="4106471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471" cy="2167467"/>
            </a:xfrm>
            <a:custGeom>
              <a:avLst/>
              <a:gdLst/>
              <a:ahLst/>
              <a:cxnLst/>
              <a:rect l="l" t="t" r="r" b="b"/>
              <a:pathLst>
                <a:path w="4106471" h="2167467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155053"/>
                  </a:lnTo>
                  <a:cubicBezTo>
                    <a:pt x="4106471" y="2158346"/>
                    <a:pt x="4105164" y="2161503"/>
                    <a:pt x="4102836" y="2163831"/>
                  </a:cubicBezTo>
                  <a:cubicBezTo>
                    <a:pt x="4100507" y="2166159"/>
                    <a:pt x="4097350" y="2167467"/>
                    <a:pt x="4094058" y="2167467"/>
                  </a:cubicBezTo>
                  <a:lnTo>
                    <a:pt x="12413" y="2167467"/>
                  </a:lnTo>
                  <a:cubicBezTo>
                    <a:pt x="9121" y="2167467"/>
                    <a:pt x="5964" y="2166159"/>
                    <a:pt x="3636" y="2163831"/>
                  </a:cubicBezTo>
                  <a:cubicBezTo>
                    <a:pt x="1308" y="2161503"/>
                    <a:pt x="0" y="2158346"/>
                    <a:pt x="0" y="2155053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95914" y="3471727"/>
            <a:ext cx="3086100" cy="5020001"/>
            <a:chOff x="0" y="0"/>
            <a:chExt cx="812800" cy="13221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322140"/>
            </a:xfrm>
            <a:custGeom>
              <a:avLst/>
              <a:gdLst/>
              <a:ahLst/>
              <a:cxnLst/>
              <a:rect l="l" t="t" r="r" b="b"/>
              <a:pathLst>
                <a:path w="812800" h="132214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71967"/>
                  </a:lnTo>
                  <a:cubicBezTo>
                    <a:pt x="812800" y="1285274"/>
                    <a:pt x="807514" y="1298036"/>
                    <a:pt x="798105" y="1307445"/>
                  </a:cubicBezTo>
                  <a:cubicBezTo>
                    <a:pt x="788695" y="1316854"/>
                    <a:pt x="775934" y="1322140"/>
                    <a:pt x="762627" y="1322140"/>
                  </a:cubicBezTo>
                  <a:lnTo>
                    <a:pt x="50173" y="1322140"/>
                  </a:lnTo>
                  <a:cubicBezTo>
                    <a:pt x="36866" y="1322140"/>
                    <a:pt x="24105" y="1316854"/>
                    <a:pt x="14695" y="1307445"/>
                  </a:cubicBezTo>
                  <a:cubicBezTo>
                    <a:pt x="5286" y="1298036"/>
                    <a:pt x="0" y="1285274"/>
                    <a:pt x="0" y="1271967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900738" y="3471727"/>
            <a:ext cx="3086100" cy="5020001"/>
            <a:chOff x="0" y="0"/>
            <a:chExt cx="812800" cy="13221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322140"/>
            </a:xfrm>
            <a:custGeom>
              <a:avLst/>
              <a:gdLst/>
              <a:ahLst/>
              <a:cxnLst/>
              <a:rect l="l" t="t" r="r" b="b"/>
              <a:pathLst>
                <a:path w="812800" h="132214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71967"/>
                  </a:lnTo>
                  <a:cubicBezTo>
                    <a:pt x="812800" y="1285274"/>
                    <a:pt x="807514" y="1298036"/>
                    <a:pt x="798105" y="1307445"/>
                  </a:cubicBezTo>
                  <a:cubicBezTo>
                    <a:pt x="788695" y="1316854"/>
                    <a:pt x="775934" y="1322140"/>
                    <a:pt x="762627" y="1322140"/>
                  </a:cubicBezTo>
                  <a:lnTo>
                    <a:pt x="50173" y="1322140"/>
                  </a:lnTo>
                  <a:cubicBezTo>
                    <a:pt x="36866" y="1322140"/>
                    <a:pt x="24105" y="1316854"/>
                    <a:pt x="14695" y="1307445"/>
                  </a:cubicBezTo>
                  <a:cubicBezTo>
                    <a:pt x="5286" y="1298036"/>
                    <a:pt x="0" y="1285274"/>
                    <a:pt x="0" y="1271967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01162" y="3471727"/>
            <a:ext cx="3086100" cy="5020001"/>
            <a:chOff x="0" y="0"/>
            <a:chExt cx="812800" cy="13221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322140"/>
            </a:xfrm>
            <a:custGeom>
              <a:avLst/>
              <a:gdLst/>
              <a:ahLst/>
              <a:cxnLst/>
              <a:rect l="l" t="t" r="r" b="b"/>
              <a:pathLst>
                <a:path w="812800" h="132214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71967"/>
                  </a:lnTo>
                  <a:cubicBezTo>
                    <a:pt x="812800" y="1285274"/>
                    <a:pt x="807514" y="1298036"/>
                    <a:pt x="798105" y="1307445"/>
                  </a:cubicBezTo>
                  <a:cubicBezTo>
                    <a:pt x="788695" y="1316854"/>
                    <a:pt x="775934" y="1322140"/>
                    <a:pt x="762627" y="1322140"/>
                  </a:cubicBezTo>
                  <a:lnTo>
                    <a:pt x="50173" y="1322140"/>
                  </a:lnTo>
                  <a:cubicBezTo>
                    <a:pt x="36866" y="1322140"/>
                    <a:pt x="24105" y="1316854"/>
                    <a:pt x="14695" y="1307445"/>
                  </a:cubicBezTo>
                  <a:cubicBezTo>
                    <a:pt x="5286" y="1298036"/>
                    <a:pt x="0" y="1285274"/>
                    <a:pt x="0" y="1271967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05986" y="3471727"/>
            <a:ext cx="3279177" cy="5020001"/>
            <a:chOff x="0" y="0"/>
            <a:chExt cx="863652" cy="13221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3652" cy="1322140"/>
            </a:xfrm>
            <a:custGeom>
              <a:avLst/>
              <a:gdLst/>
              <a:ahLst/>
              <a:cxnLst/>
              <a:rect l="l" t="t" r="r" b="b"/>
              <a:pathLst>
                <a:path w="863652" h="1322140">
                  <a:moveTo>
                    <a:pt x="47219" y="0"/>
                  </a:moveTo>
                  <a:lnTo>
                    <a:pt x="816433" y="0"/>
                  </a:lnTo>
                  <a:cubicBezTo>
                    <a:pt x="842511" y="0"/>
                    <a:pt x="863652" y="21141"/>
                    <a:pt x="863652" y="47219"/>
                  </a:cubicBezTo>
                  <a:lnTo>
                    <a:pt x="863652" y="1274922"/>
                  </a:lnTo>
                  <a:cubicBezTo>
                    <a:pt x="863652" y="1287445"/>
                    <a:pt x="858677" y="1299455"/>
                    <a:pt x="849821" y="1308310"/>
                  </a:cubicBezTo>
                  <a:cubicBezTo>
                    <a:pt x="840966" y="1317165"/>
                    <a:pt x="828956" y="1322140"/>
                    <a:pt x="816433" y="1322140"/>
                  </a:cubicBezTo>
                  <a:lnTo>
                    <a:pt x="47219" y="1322140"/>
                  </a:lnTo>
                  <a:cubicBezTo>
                    <a:pt x="21141" y="1322140"/>
                    <a:pt x="0" y="1301000"/>
                    <a:pt x="0" y="1274922"/>
                  </a:cubicBezTo>
                  <a:lnTo>
                    <a:pt x="0" y="47219"/>
                  </a:lnTo>
                  <a:cubicBezTo>
                    <a:pt x="0" y="21141"/>
                    <a:pt x="21141" y="0"/>
                    <a:pt x="472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00172" y="1798907"/>
            <a:ext cx="10906040" cy="736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34"/>
              </a:lnSpc>
              <a:spcBef>
                <a:spcPct val="0"/>
              </a:spcBef>
            </a:pPr>
            <a:r>
              <a:rPr lang="en-US" sz="4445" spc="35">
                <a:solidFill>
                  <a:srgbClr val="010101"/>
                </a:solidFill>
                <a:latin typeface="Montserrat Bold"/>
              </a:rPr>
              <a:t>ИЗСЛЕДВАНЕ 2022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06053" y="3844623"/>
            <a:ext cx="2671235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Montserrat"/>
              </a:rPr>
              <a:t>Много изследвани лица споделят въодушевлението си при срещата с италианската история, култура, изкуство, храна, език, манталитет на хората, музика и желание да станат част от всички тях.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52695" y="3844623"/>
            <a:ext cx="2690843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Montserrat"/>
              </a:rPr>
              <a:t>Най-много, 24% от българските емигранти са избрали Италия съвсем случайно или по стечение на обстоятелства, без техния избор да е бил предварително предопределен от конкретни причини.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44038" y="3844623"/>
            <a:ext cx="2765736" cy="386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На второ място са избралите Италия заради чувства, които тя е породила в тях след като са се „докоснали“ до нея.</a:t>
            </a:r>
          </a:p>
          <a:p>
            <a:pPr algn="ctr">
              <a:lnSpc>
                <a:spcPts val="221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Montserrat"/>
              </a:rPr>
              <a:t>Около 10% от българите избират Италия заради възможности за по-добра работа и стабилизиране на икономическото състояние на семейството.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11138" y="3822716"/>
            <a:ext cx="2811907" cy="442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Montserrat"/>
              </a:rPr>
              <a:t>На пето място са българите, които емигрират в Италия с цел обучение, а след това избират да продължат живота си там. На последно място, около 7% от българите продължават живота си в Италия, защото такъв е бил избора на член на тяхното семейство, който те са последвали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24500"/>
              </a:srgbClr>
            </a:gs>
            <a:gs pos="100000">
              <a:srgbClr val="FF914D">
                <a:alpha val="395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599743" y="-3261333"/>
            <a:ext cx="1088513" cy="18288000"/>
            <a:chOff x="0" y="0"/>
            <a:chExt cx="286687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00000">
                <a:alpha val="5686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900" y="4987542"/>
            <a:ext cx="18270100" cy="8715494"/>
          </a:xfrm>
          <a:custGeom>
            <a:avLst/>
            <a:gdLst/>
            <a:ahLst/>
            <a:cxnLst/>
            <a:rect l="l" t="t" r="r" b="b"/>
            <a:pathLst>
              <a:path w="18270100" h="8715494">
                <a:moveTo>
                  <a:pt x="0" y="0"/>
                </a:moveTo>
                <a:lnTo>
                  <a:pt x="18270100" y="0"/>
                </a:lnTo>
                <a:lnTo>
                  <a:pt x="18270100" y="8715494"/>
                </a:lnTo>
                <a:lnTo>
                  <a:pt x="0" y="871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18" b="-270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739474" y="3191762"/>
            <a:ext cx="4595005" cy="5793875"/>
            <a:chOff x="0" y="0"/>
            <a:chExt cx="1210207" cy="15259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0207" cy="1525959"/>
            </a:xfrm>
            <a:custGeom>
              <a:avLst/>
              <a:gdLst/>
              <a:ahLst/>
              <a:cxnLst/>
              <a:rect l="l" t="t" r="r" b="b"/>
              <a:pathLst>
                <a:path w="1210207" h="1525959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1492262"/>
                  </a:lnTo>
                  <a:cubicBezTo>
                    <a:pt x="1210207" y="1501199"/>
                    <a:pt x="1206657" y="1509770"/>
                    <a:pt x="1200337" y="1516089"/>
                  </a:cubicBezTo>
                  <a:cubicBezTo>
                    <a:pt x="1194018" y="1522409"/>
                    <a:pt x="1185447" y="1525959"/>
                    <a:pt x="1176510" y="1525959"/>
                  </a:cubicBezTo>
                  <a:lnTo>
                    <a:pt x="33697" y="1525959"/>
                  </a:lnTo>
                  <a:cubicBezTo>
                    <a:pt x="15087" y="1525959"/>
                    <a:pt x="0" y="1510872"/>
                    <a:pt x="0" y="1492262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44166" y="3886384"/>
            <a:ext cx="4595005" cy="5793875"/>
            <a:chOff x="0" y="0"/>
            <a:chExt cx="1210207" cy="15259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0207" cy="1525959"/>
            </a:xfrm>
            <a:custGeom>
              <a:avLst/>
              <a:gdLst/>
              <a:ahLst/>
              <a:cxnLst/>
              <a:rect l="l" t="t" r="r" b="b"/>
              <a:pathLst>
                <a:path w="1210207" h="1525959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1492262"/>
                  </a:lnTo>
                  <a:cubicBezTo>
                    <a:pt x="1210207" y="1501199"/>
                    <a:pt x="1206657" y="1509770"/>
                    <a:pt x="1200337" y="1516089"/>
                  </a:cubicBezTo>
                  <a:cubicBezTo>
                    <a:pt x="1194018" y="1522409"/>
                    <a:pt x="1185447" y="1525959"/>
                    <a:pt x="1176510" y="1525959"/>
                  </a:cubicBezTo>
                  <a:lnTo>
                    <a:pt x="33697" y="1525959"/>
                  </a:lnTo>
                  <a:cubicBezTo>
                    <a:pt x="15087" y="1525959"/>
                    <a:pt x="0" y="1510872"/>
                    <a:pt x="0" y="1492262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53521" y="2775287"/>
            <a:ext cx="4788082" cy="6560828"/>
            <a:chOff x="0" y="-109689"/>
            <a:chExt cx="1261059" cy="17279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1059" cy="1525959"/>
            </a:xfrm>
            <a:custGeom>
              <a:avLst/>
              <a:gdLst/>
              <a:ahLst/>
              <a:cxnLst/>
              <a:rect l="l" t="t" r="r" b="b"/>
              <a:pathLst>
                <a:path w="1261059" h="1525959">
                  <a:moveTo>
                    <a:pt x="32338" y="0"/>
                  </a:moveTo>
                  <a:lnTo>
                    <a:pt x="1228720" y="0"/>
                  </a:lnTo>
                  <a:cubicBezTo>
                    <a:pt x="1246580" y="0"/>
                    <a:pt x="1261059" y="14478"/>
                    <a:pt x="1261059" y="32338"/>
                  </a:cubicBezTo>
                  <a:lnTo>
                    <a:pt x="1261059" y="1493621"/>
                  </a:lnTo>
                  <a:cubicBezTo>
                    <a:pt x="1261059" y="1502197"/>
                    <a:pt x="1257652" y="1510423"/>
                    <a:pt x="1251587" y="1516487"/>
                  </a:cubicBezTo>
                  <a:cubicBezTo>
                    <a:pt x="1245522" y="1522552"/>
                    <a:pt x="1237297" y="1525959"/>
                    <a:pt x="1228720" y="1525959"/>
                  </a:cubicBezTo>
                  <a:lnTo>
                    <a:pt x="32338" y="1525959"/>
                  </a:lnTo>
                  <a:cubicBezTo>
                    <a:pt x="14478" y="1525959"/>
                    <a:pt x="0" y="1511481"/>
                    <a:pt x="0" y="1493621"/>
                  </a:cubicBezTo>
                  <a:lnTo>
                    <a:pt x="0" y="32338"/>
                  </a:lnTo>
                  <a:cubicBezTo>
                    <a:pt x="0" y="14478"/>
                    <a:pt x="14478" y="0"/>
                    <a:pt x="323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903" y="-109689"/>
              <a:ext cx="1210207" cy="1727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Те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изпитват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нуждата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да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предават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българските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традиции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на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децата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си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,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но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и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да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ги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представят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пред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италианската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общност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.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Те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споделят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,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че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обичат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да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сред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българи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,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че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сред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тях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чувстват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като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у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дома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си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.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Вярват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,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че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по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този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начин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те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няма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да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забравят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,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че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българи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.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Асоциират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българите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от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асоциацията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със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семейство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, а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самата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асоциация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с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будител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на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българската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2100" dirty="0" err="1">
                  <a:solidFill>
                    <a:srgbClr val="000000"/>
                  </a:solidFill>
                  <a:latin typeface="Montserrat"/>
                </a:rPr>
                <a:t>общност</a:t>
              </a:r>
              <a:r>
                <a:rPr lang="en-US" sz="2100" dirty="0">
                  <a:solidFill>
                    <a:srgbClr val="000000"/>
                  </a:solidFill>
                  <a:latin typeface="Montserrat"/>
                </a:rPr>
                <a:t>.  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993624" y="728098"/>
            <a:ext cx="14296089" cy="1464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През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пролетта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на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2023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година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проведохме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още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едно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изследване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сред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българските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емигранти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в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Италия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.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Неговата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цел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беше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да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се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установ</a:t>
            </a:r>
            <a:r>
              <a:rPr lang="bg-BG" sz="2199" dirty="0">
                <a:solidFill>
                  <a:srgbClr val="000000"/>
                </a:solidFill>
                <a:latin typeface="Montserrat Bold"/>
              </a:rPr>
              <a:t>и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какво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стимулира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българите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да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изграждат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организации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в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чужбина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да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реализират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дейности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свързани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с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българските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традиции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фолклор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199" dirty="0" err="1">
                <a:solidFill>
                  <a:srgbClr val="000000"/>
                </a:solidFill>
                <a:latin typeface="Montserrat Bold"/>
              </a:rPr>
              <a:t>култура</a:t>
            </a:r>
            <a:r>
              <a:rPr lang="en-US" sz="2199" dirty="0">
                <a:solidFill>
                  <a:srgbClr val="000000"/>
                </a:solidFill>
                <a:latin typeface="Montserrat Bold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23462" y="3867334"/>
            <a:ext cx="3627029" cy="361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Montserrat"/>
              </a:rPr>
              <a:t>В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това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изследване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се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включиха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малко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хора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– 9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участници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събития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организирани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от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български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организации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, 6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организатори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събития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и 4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родители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включили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децата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си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дейностите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Montserrat"/>
              </a:rPr>
              <a:t>организациите</a:t>
            </a:r>
            <a:r>
              <a:rPr lang="en-US" sz="2199" dirty="0">
                <a:solidFill>
                  <a:srgbClr val="000000"/>
                </a:solidFill>
                <a:latin typeface="Montserrat"/>
              </a:rPr>
              <a:t>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62448" y="4651127"/>
            <a:ext cx="3981004" cy="433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Montserrat"/>
              </a:rPr>
              <a:t>Нуждата на българските емигрантите от включване в дейностите на българските организации е свързана с любовта им към техния народ и нуждата да поддържат българските идеи, да участват в дейности, които в тяхното ежедневие поддържат „българското живо“.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8A3C8">
                <a:alpha val="30500"/>
              </a:srgbClr>
            </a:gs>
            <a:gs pos="100000">
              <a:srgbClr val="F5CDE6">
                <a:alpha val="215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1211"/>
            <a:ext cx="18288000" cy="4324123"/>
          </a:xfrm>
          <a:custGeom>
            <a:avLst/>
            <a:gdLst/>
            <a:ahLst/>
            <a:cxnLst/>
            <a:rect l="l" t="t" r="r" b="b"/>
            <a:pathLst>
              <a:path w="18288000" h="4324123">
                <a:moveTo>
                  <a:pt x="0" y="0"/>
                </a:moveTo>
                <a:lnTo>
                  <a:pt x="18288000" y="0"/>
                </a:lnTo>
                <a:lnTo>
                  <a:pt x="18288000" y="4324124"/>
                </a:lnTo>
                <a:lnTo>
                  <a:pt x="0" y="4324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87" b="-1108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458947" y="5503584"/>
            <a:ext cx="14168621" cy="455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2"/>
              </a:lnSpc>
              <a:spcBef>
                <a:spcPct val="0"/>
              </a:spcBef>
            </a:pP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Третото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изследване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бе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проведено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през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лятото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2023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година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.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То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е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продължение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изследването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насочено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към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дейностите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българските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организации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чужбина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разглежда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мотивите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българските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емигранти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за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създаване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български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организации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реализиране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включване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техните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дейности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чрез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едно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конкретно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голямо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събитие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- „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мегдана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другата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България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“</a:t>
            </a:r>
          </a:p>
          <a:p>
            <a:pPr algn="ctr">
              <a:lnSpc>
                <a:spcPts val="3662"/>
              </a:lnSpc>
              <a:spcBef>
                <a:spcPct val="0"/>
              </a:spcBef>
            </a:pPr>
            <a:endParaRPr lang="en-US" sz="2817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662"/>
              </a:lnSpc>
              <a:spcBef>
                <a:spcPct val="0"/>
              </a:spcBef>
            </a:pPr>
            <a:r>
              <a:rPr lang="en-US" sz="2817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това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изследване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се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включиха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57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българи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емигрирали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различни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държави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17" dirty="0" err="1">
                <a:solidFill>
                  <a:srgbClr val="000000"/>
                </a:solidFill>
                <a:latin typeface="Montserrat"/>
              </a:rPr>
              <a:t>света</a:t>
            </a:r>
            <a:r>
              <a:rPr lang="en-US" sz="2817" dirty="0">
                <a:solidFill>
                  <a:srgbClr val="000000"/>
                </a:solidFill>
                <a:latin typeface="Montserrat"/>
              </a:rPr>
              <a:t>. </a:t>
            </a:r>
          </a:p>
          <a:p>
            <a:pPr algn="ctr">
              <a:lnSpc>
                <a:spcPts val="3662"/>
              </a:lnSpc>
              <a:spcBef>
                <a:spcPct val="0"/>
              </a:spcBef>
            </a:pPr>
            <a:endParaRPr lang="en-US" sz="2817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342402"/>
            <a:ext cx="7049485" cy="4754638"/>
          </a:xfrm>
          <a:custGeom>
            <a:avLst/>
            <a:gdLst/>
            <a:ahLst/>
            <a:cxnLst/>
            <a:rect l="l" t="t" r="r" b="b"/>
            <a:pathLst>
              <a:path w="7049485" h="4754638">
                <a:moveTo>
                  <a:pt x="0" y="0"/>
                </a:moveTo>
                <a:lnTo>
                  <a:pt x="7049485" y="0"/>
                </a:lnTo>
                <a:lnTo>
                  <a:pt x="7049485" y="4754638"/>
                </a:lnTo>
                <a:lnTo>
                  <a:pt x="0" y="475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161576" y="2655571"/>
            <a:ext cx="6404771" cy="4975859"/>
          </a:xfrm>
          <a:custGeom>
            <a:avLst/>
            <a:gdLst/>
            <a:ahLst/>
            <a:cxnLst/>
            <a:rect l="l" t="t" r="r" b="b"/>
            <a:pathLst>
              <a:path w="6404771" h="4975859">
                <a:moveTo>
                  <a:pt x="0" y="0"/>
                </a:moveTo>
                <a:lnTo>
                  <a:pt x="6404772" y="0"/>
                </a:lnTo>
                <a:lnTo>
                  <a:pt x="6404772" y="4975858"/>
                </a:lnTo>
                <a:lnTo>
                  <a:pt x="0" y="4975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8A3C8">
                <a:alpha val="30500"/>
              </a:srgbClr>
            </a:gs>
            <a:gs pos="100000">
              <a:srgbClr val="F5CDE6">
                <a:alpha val="215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5614" y="0"/>
            <a:ext cx="12610016" cy="3568277"/>
          </a:xfrm>
          <a:custGeom>
            <a:avLst/>
            <a:gdLst/>
            <a:ahLst/>
            <a:cxnLst/>
            <a:rect l="l" t="t" r="r" b="b"/>
            <a:pathLst>
              <a:path w="12610016" h="3568277">
                <a:moveTo>
                  <a:pt x="0" y="0"/>
                </a:moveTo>
                <a:lnTo>
                  <a:pt x="12610016" y="0"/>
                </a:lnTo>
                <a:lnTo>
                  <a:pt x="12610016" y="3568277"/>
                </a:lnTo>
                <a:lnTo>
                  <a:pt x="0" y="3568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046979" y="0"/>
            <a:ext cx="9241021" cy="10396149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t="-9259" b="-925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82335" y="5124450"/>
            <a:ext cx="11670508" cy="376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73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</a:rPr>
              <a:t>Чувствата, които изпитват 86% от българските емигранти, участници в събора, по време на двата дни “на мегдана”, са чувство на гордост, радост, умиление и удовлетворение.</a:t>
            </a:r>
          </a:p>
          <a:p>
            <a:pPr>
              <a:lnSpc>
                <a:spcPts val="2730"/>
              </a:lnSpc>
            </a:pPr>
            <a:endParaRPr lang="en-US" sz="2100">
              <a:solidFill>
                <a:srgbClr val="000000"/>
              </a:solidFill>
              <a:latin typeface="Montserrat"/>
            </a:endParaRPr>
          </a:p>
          <a:p>
            <a:pPr marL="453390" lvl="1" indent="-226695">
              <a:lnSpc>
                <a:spcPts val="273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</a:rPr>
              <a:t>12% от всички включили се в изследването акцентират на чувството за  принадлежност към българската общност, усещането за обединение, радостта да говорят на родния си език.</a:t>
            </a:r>
          </a:p>
          <a:p>
            <a:pPr>
              <a:lnSpc>
                <a:spcPts val="2730"/>
              </a:lnSpc>
            </a:pPr>
            <a:endParaRPr lang="en-US" sz="2100">
              <a:solidFill>
                <a:srgbClr val="000000"/>
              </a:solidFill>
              <a:latin typeface="Montserrat"/>
            </a:endParaRPr>
          </a:p>
          <a:p>
            <a:pPr marL="453390" lvl="1" indent="-226695">
              <a:lnSpc>
                <a:spcPts val="273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</a:rPr>
              <a:t>9% от всички участници в изследването в изследването споделят смесени чувства и чувства на мъка, на тъга и болка.</a:t>
            </a:r>
          </a:p>
          <a:p>
            <a:pPr>
              <a:lnSpc>
                <a:spcPts val="2730"/>
              </a:lnSpc>
            </a:pPr>
            <a:endParaRPr lang="en-US" sz="210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1146</Words>
  <Application>Microsoft Office PowerPoint</Application>
  <PresentationFormat>По избор</PresentationFormat>
  <Paragraphs>60</Paragraphs>
  <Slides>12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20" baseType="lpstr">
      <vt:lpstr>Arial</vt:lpstr>
      <vt:lpstr>Calibri</vt:lpstr>
      <vt:lpstr>Open Sauce</vt:lpstr>
      <vt:lpstr>Monterchi Serif</vt:lpstr>
      <vt:lpstr>Montserrat Bold</vt:lpstr>
      <vt:lpstr>Montserrat</vt:lpstr>
      <vt:lpstr>Montserrat Light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Modern Professional Business Project Presentation</dc:title>
  <dc:creator>ACER</dc:creator>
  <cp:lastModifiedBy>СИРМА СТАНИМИРОВА КАЗАКОВА СМ 4к</cp:lastModifiedBy>
  <cp:revision>10</cp:revision>
  <dcterms:created xsi:type="dcterms:W3CDTF">2006-08-16T00:00:00Z</dcterms:created>
  <dcterms:modified xsi:type="dcterms:W3CDTF">2024-08-16T06:44:42Z</dcterms:modified>
  <dc:identifier>DAFwR6BIhDQ</dc:identifier>
</cp:coreProperties>
</file>