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71" r:id="rId4"/>
    <p:sldId id="272" r:id="rId5"/>
    <p:sldId id="269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67019" autoAdjust="0"/>
  </p:normalViewPr>
  <p:slideViewPr>
    <p:cSldViewPr snapToGrid="0" showGuides="1">
      <p:cViewPr varScale="1">
        <p:scale>
          <a:sx n="81" d="100"/>
          <a:sy n="81" d="100"/>
        </p:scale>
        <p:origin x="15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6EB0F-12C3-4817-B6EC-A9D7CF5EB9CA}" type="datetimeFigureOut">
              <a:rPr lang="bg-BG" smtClean="0"/>
              <a:t>3.9.2024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DB165-D94F-4082-BA3C-25C586D9F7F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2745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>
                <a:latin typeface="Candara" panose="020E0502030303020204" pitchFamily="34" charset="0"/>
              </a:rPr>
              <a:t>Нашите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седем</a:t>
            </a:r>
            <a:r>
              <a:rPr lang="ru-RU" dirty="0">
                <a:latin typeface="Candara" panose="020E0502030303020204" pitchFamily="34" charset="0"/>
              </a:rPr>
              <a:t> принципа на обучение </a:t>
            </a:r>
            <a:r>
              <a:rPr lang="ru-RU" dirty="0" err="1">
                <a:latin typeface="Candara" panose="020E0502030303020204" pitchFamily="34" charset="0"/>
              </a:rPr>
              <a:t>идват</a:t>
            </a:r>
            <a:r>
              <a:rPr lang="ru-RU" dirty="0">
                <a:latin typeface="Candara" panose="020E0502030303020204" pitchFamily="34" charset="0"/>
              </a:rPr>
              <a:t> от </a:t>
            </a:r>
            <a:r>
              <a:rPr lang="ru-RU" dirty="0" err="1">
                <a:latin typeface="Candara" panose="020E0502030303020204" pitchFamily="34" charset="0"/>
              </a:rPr>
              <a:t>гледна</a:t>
            </a:r>
            <a:r>
              <a:rPr lang="ru-RU" dirty="0">
                <a:latin typeface="Candara" panose="020E0502030303020204" pitchFamily="34" charset="0"/>
              </a:rPr>
              <a:t> точка, </a:t>
            </a:r>
            <a:r>
              <a:rPr lang="ru-RU" dirty="0" err="1">
                <a:latin typeface="Candara" panose="020E0502030303020204" pitchFamily="34" charset="0"/>
              </a:rPr>
              <a:t>която</a:t>
            </a:r>
            <a:r>
              <a:rPr lang="ru-RU" dirty="0">
                <a:latin typeface="Candara" panose="020E0502030303020204" pitchFamily="34" charset="0"/>
              </a:rPr>
              <a:t> се </a:t>
            </a:r>
            <a:r>
              <a:rPr lang="ru-RU" dirty="0" err="1">
                <a:latin typeface="Candara" panose="020E0502030303020204" pitchFamily="34" charset="0"/>
              </a:rPr>
              <a:t>развива</a:t>
            </a:r>
            <a:r>
              <a:rPr lang="ru-RU" dirty="0">
                <a:latin typeface="Candara" panose="020E0502030303020204" pitchFamily="34" charset="0"/>
              </a:rPr>
              <a:t> и е </a:t>
            </a:r>
            <a:r>
              <a:rPr lang="ru-RU" dirty="0" err="1">
                <a:latin typeface="Candara" panose="020E0502030303020204" pitchFamily="34" charset="0"/>
              </a:rPr>
              <a:t>холистична</a:t>
            </a:r>
            <a:r>
              <a:rPr lang="ru-RU" dirty="0">
                <a:latin typeface="Candara" panose="020E0502030303020204" pitchFamily="34" charset="0"/>
              </a:rPr>
              <a:t>. С </a:t>
            </a:r>
            <a:r>
              <a:rPr lang="ru-RU" dirty="0" err="1">
                <a:latin typeface="Candara" panose="020E0502030303020204" pitchFamily="34" charset="0"/>
              </a:rPr>
              <a:t>други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думи</a:t>
            </a:r>
            <a:r>
              <a:rPr lang="ru-RU" dirty="0">
                <a:latin typeface="Candara" panose="020E0502030303020204" pitchFamily="34" charset="0"/>
              </a:rPr>
              <a:t>, </a:t>
            </a:r>
            <a:r>
              <a:rPr lang="ru-RU" dirty="0" err="1">
                <a:latin typeface="Candara" panose="020E0502030303020204" pitchFamily="34" charset="0"/>
              </a:rPr>
              <a:t>ние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започваме</a:t>
            </a:r>
            <a:r>
              <a:rPr lang="ru-RU" dirty="0">
                <a:latin typeface="Candara" panose="020E0502030303020204" pitchFamily="34" charset="0"/>
              </a:rPr>
              <a:t> с </a:t>
            </a:r>
            <a:r>
              <a:rPr lang="ru-RU" dirty="0" err="1">
                <a:latin typeface="Candara" panose="020E0502030303020204" pitchFamily="34" charset="0"/>
              </a:rPr>
              <a:t>признаването</a:t>
            </a:r>
            <a:r>
              <a:rPr lang="ru-RU" dirty="0">
                <a:latin typeface="Candara" panose="020E0502030303020204" pitchFamily="34" charset="0"/>
              </a:rPr>
              <a:t>, че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err="1">
                <a:latin typeface="Candara" panose="020E0502030303020204" pitchFamily="34" charset="0"/>
              </a:rPr>
              <a:t>ученето</a:t>
            </a:r>
            <a:r>
              <a:rPr lang="ru-RU" dirty="0">
                <a:latin typeface="Candara" panose="020E0502030303020204" pitchFamily="34" charset="0"/>
              </a:rPr>
              <a:t> е </a:t>
            </a:r>
            <a:r>
              <a:rPr lang="ru-RU" dirty="0" err="1">
                <a:latin typeface="Candara" panose="020E0502030303020204" pitchFamily="34" charset="0"/>
              </a:rPr>
              <a:t>процес</a:t>
            </a:r>
            <a:r>
              <a:rPr lang="ru-RU" dirty="0">
                <a:latin typeface="Candara" panose="020E0502030303020204" pitchFamily="34" charset="0"/>
              </a:rPr>
              <a:t> на развитие, </a:t>
            </a:r>
            <a:r>
              <a:rPr lang="ru-RU" dirty="0" err="1">
                <a:latin typeface="Candara" panose="020E0502030303020204" pitchFamily="34" charset="0"/>
              </a:rPr>
              <a:t>който</a:t>
            </a:r>
            <a:r>
              <a:rPr lang="ru-RU" dirty="0">
                <a:latin typeface="Candara" panose="020E0502030303020204" pitchFamily="34" charset="0"/>
              </a:rPr>
              <a:t> се </a:t>
            </a:r>
            <a:r>
              <a:rPr lang="ru-RU" dirty="0" err="1">
                <a:latin typeface="Candara" panose="020E0502030303020204" pitchFamily="34" charset="0"/>
              </a:rPr>
              <a:t>пресича</a:t>
            </a:r>
            <a:r>
              <a:rPr lang="ru-RU" dirty="0">
                <a:latin typeface="Candara" panose="020E0502030303020204" pitchFamily="34" charset="0"/>
              </a:rPr>
              <a:t> с </a:t>
            </a:r>
            <a:r>
              <a:rPr lang="ru-RU" dirty="0" err="1">
                <a:latin typeface="Candara" panose="020E0502030303020204" pitchFamily="34" charset="0"/>
              </a:rPr>
              <a:t>други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процеси</a:t>
            </a:r>
            <a:r>
              <a:rPr lang="ru-RU" dirty="0">
                <a:latin typeface="Candara" panose="020E0502030303020204" pitchFamily="34" charset="0"/>
              </a:rPr>
              <a:t> на развитие в живота на студента, 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err="1">
                <a:latin typeface="Candara" panose="020E0502030303020204" pitchFamily="34" charset="0"/>
              </a:rPr>
              <a:t>студентите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влизат</a:t>
            </a:r>
            <a:r>
              <a:rPr lang="ru-RU" dirty="0">
                <a:latin typeface="Candara" panose="020E0502030303020204" pitchFamily="34" charset="0"/>
              </a:rPr>
              <a:t> в </a:t>
            </a:r>
            <a:r>
              <a:rPr lang="ru-RU" dirty="0" err="1">
                <a:latin typeface="Candara" panose="020E0502030303020204" pitchFamily="34" charset="0"/>
              </a:rPr>
              <a:t>нашите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класни</a:t>
            </a:r>
            <a:r>
              <a:rPr lang="ru-RU" dirty="0">
                <a:latin typeface="Candara" panose="020E0502030303020204" pitchFamily="34" charset="0"/>
              </a:rPr>
              <a:t> стаи не само с умения, знания и способности, но </a:t>
            </a:r>
            <a:r>
              <a:rPr lang="ru-RU" dirty="0" err="1">
                <a:latin typeface="Candara" panose="020E0502030303020204" pitchFamily="34" charset="0"/>
              </a:rPr>
              <a:t>също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със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социални</a:t>
            </a:r>
            <a:r>
              <a:rPr lang="ru-RU" dirty="0">
                <a:latin typeface="Candara" panose="020E0502030303020204" pitchFamily="34" charset="0"/>
              </a:rPr>
              <a:t> и </a:t>
            </a:r>
            <a:r>
              <a:rPr lang="ru-RU" dirty="0" err="1">
                <a:latin typeface="Candara" panose="020E0502030303020204" pitchFamily="34" charset="0"/>
              </a:rPr>
              <a:t>емоционални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преживявания</a:t>
            </a:r>
            <a:r>
              <a:rPr lang="ru-RU" dirty="0">
                <a:latin typeface="Candara" panose="020E0502030303020204" pitchFamily="34" charset="0"/>
              </a:rPr>
              <a:t>, </a:t>
            </a:r>
            <a:r>
              <a:rPr lang="ru-RU" dirty="0" err="1">
                <a:latin typeface="Candara" panose="020E0502030303020204" pitchFamily="34" charset="0"/>
              </a:rPr>
              <a:t>които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влияят</a:t>
            </a:r>
            <a:r>
              <a:rPr lang="ru-RU" dirty="0">
                <a:latin typeface="Candara" panose="020E0502030303020204" pitchFamily="34" charset="0"/>
              </a:rPr>
              <a:t> на </a:t>
            </a:r>
            <a:r>
              <a:rPr lang="ru-RU" dirty="0" err="1">
                <a:latin typeface="Candara" panose="020E0502030303020204" pitchFamily="34" charset="0"/>
              </a:rPr>
              <a:t>това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какво</a:t>
            </a:r>
            <a:r>
              <a:rPr lang="ru-RU" dirty="0">
                <a:latin typeface="Candara" panose="020E0502030303020204" pitchFamily="34" charset="0"/>
              </a:rPr>
              <a:t> ценят, как </a:t>
            </a:r>
            <a:r>
              <a:rPr lang="ru-RU" dirty="0" err="1">
                <a:latin typeface="Candara" panose="020E0502030303020204" pitchFamily="34" charset="0"/>
              </a:rPr>
              <a:t>възприемат</a:t>
            </a:r>
            <a:r>
              <a:rPr lang="ru-RU" dirty="0">
                <a:latin typeface="Candara" panose="020E0502030303020204" pitchFamily="34" charset="0"/>
              </a:rPr>
              <a:t> себе си и </a:t>
            </a:r>
            <a:r>
              <a:rPr lang="ru-RU" dirty="0" err="1">
                <a:latin typeface="Candara" panose="020E0502030303020204" pitchFamily="34" charset="0"/>
              </a:rPr>
              <a:t>другите</a:t>
            </a:r>
            <a:r>
              <a:rPr lang="ru-RU" dirty="0">
                <a:latin typeface="Candara" panose="020E0502030303020204" pitchFamily="34" charset="0"/>
              </a:rPr>
              <a:t> и как </a:t>
            </a:r>
            <a:r>
              <a:rPr lang="ru-RU" dirty="0" err="1">
                <a:latin typeface="Candara" panose="020E0502030303020204" pitchFamily="34" charset="0"/>
              </a:rPr>
              <a:t>ще</a:t>
            </a:r>
            <a:r>
              <a:rPr lang="ru-RU" dirty="0">
                <a:latin typeface="Candara" panose="020E0502030303020204" pitchFamily="34" charset="0"/>
              </a:rPr>
              <a:t> се включат в </a:t>
            </a:r>
            <a:r>
              <a:rPr lang="ru-RU" dirty="0" err="1">
                <a:latin typeface="Candara" panose="020E0502030303020204" pitchFamily="34" charset="0"/>
              </a:rPr>
              <a:t>учебния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процес</a:t>
            </a:r>
            <a:r>
              <a:rPr lang="ru-RU" dirty="0">
                <a:latin typeface="Candara" panose="020E0502030303020204" pitchFamily="34" charset="0"/>
              </a:rPr>
              <a:t>. </a:t>
            </a:r>
          </a:p>
          <a:p>
            <a:pPr marL="342900" lvl="0" indent="-342900">
              <a:lnSpc>
                <a:spcPct val="107000"/>
              </a:lnSpc>
              <a:buFont typeface="Candara" panose="020E0502030303020204" pitchFamily="34" charset="0"/>
              <a:buChar char="•"/>
            </a:pPr>
            <a:r>
              <a:rPr lang="bg-BG" sz="12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Независими от областта/домейна</a:t>
            </a:r>
            <a:r>
              <a:rPr lang="bg-BG" sz="12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Те се прилагат еднакво добре във всички предметни области, от биология през дизайн до история до роботика; фундаменталните фактори, които влияят върху начина, по който студентите учат, надхвърлят дисциплинарните различия.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ndara" panose="020E0502030303020204" pitchFamily="34" charset="0"/>
              <a:buChar char="•"/>
            </a:pPr>
            <a:r>
              <a:rPr lang="bg-BG" sz="12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Независими от опита</a:t>
            </a:r>
            <a:r>
              <a:rPr lang="bg-BG" sz="12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Принципите се прилагат за всички образователни нива и педагогически ситуации. С други думи, въпреки, че педагогическите последици от даден принцип ще бъдат малко по-различни за студенти първа година в лабораторна среда, за разлика от студенти в студийна среда, принципът все още е приложим.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ndara" panose="020E0502030303020204" pitchFamily="34" charset="0"/>
              <a:buChar char="•"/>
            </a:pPr>
            <a:r>
              <a:rPr lang="bg-BG" sz="12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Имат междукултурно значение</a:t>
            </a:r>
            <a:r>
              <a:rPr lang="bg-BG" sz="12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Важно е да се има предвид, че културата може и оказва влияние върху начина, по който трябва да се прилагат принципите, когато инструкторите проектират и преподават своите курсове.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  <a:p>
            <a:pPr algn="just">
              <a:lnSpc>
                <a:spcPct val="107000"/>
              </a:lnSpc>
              <a:spcBef>
                <a:spcPts val="1200"/>
              </a:spcBef>
            </a:pPr>
            <a:r>
              <a:rPr lang="bg-BG" sz="1800" b="1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Предварителните знания на студентите могат да помогнат или да попречат на ученето.</a:t>
            </a:r>
            <a:endParaRPr lang="en-US" sz="1800" b="1" kern="0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Студентите идват в нашите курсове със знания, вярвания и нагласи, придобити в други курсове и през ежедневния живот. Тъй като студентите носят това знание в нашите класни стаи, това влияе върху начина, по който те филтрират и интерпретират това, което учат. Ако предварителните знания на студентите са стабилни и точни и се активират в подходящия момент, те осигуряват здрава основа за изграждане на нови знания. Въпреки това, когато знанието е инертно, недостатъчно за задачата, активирано неподходящо или неточно, то може да попречи на новото обучение.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</a:pPr>
            <a:r>
              <a:rPr lang="bg-BG" sz="1800" b="1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Начинът, по който студентите организират знанията, влияе върху начина, по който учат и прилагат това, което знаят.</a:t>
            </a:r>
            <a:endParaRPr lang="en-US" sz="1800" b="1" kern="0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Студентите естествено правят връзки между части от знания. Когато тези връзки образуват структури от знания, които са точно и смислено организирани, студентите са по-способни да извличат и прилагат знанията си ефективно и ефикасно. Обратно, когато знанието е свързано по неточни или произволни начини, студентите може да не успеят да го извлекат или приложат по подходящ начин.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</a:pPr>
            <a:r>
              <a:rPr lang="bg-BG" sz="1800" b="1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Мотивацията на студентите определя, насочва и поддържа това, което правят, за да учат.</a:t>
            </a:r>
            <a:endParaRPr lang="en-US" sz="1800" b="1" kern="0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Когато студентите постъпват в колеж и придобиват по-голяма автономия по отношение на това какво, кога и как учат и научават, мотивацията играе критична роля в насочването на посоката, интензивността, постоянството и качеството на учебното поведение, в което се ангажират. Когато </a:t>
            </a:r>
            <a:r>
              <a:rPr lang="bg-BG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студентите </a:t>
            </a:r>
            <a:r>
              <a:rPr lang="bg-BG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намерят положителна стойност в учебна цел или дейност, очакват да постигнат успешно желания резултат от обучението и възприемат подкрепа от средата си, те вероятно ще бъдат силно мотивирани да учат.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</a:pPr>
            <a:r>
              <a:rPr lang="bg-BG" sz="1800" b="1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да развият майсторство, студентите трябва да придобият компонентни умения, да практикуват тяхното интегриране и да знаят кога да приложат наученото.</a:t>
            </a:r>
            <a:endParaRPr lang="en-US" sz="1800" b="1" kern="0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Студентите трябва да развият не само компонентните умения и знания, необходими за изпълнение на сложни задачи, те трябва също да практикуват комбинирането и интегрирането им, за да развият по-голяма плавност и автоматичност. И накрая, студентите трябва да научат кога и как да прилагат уменията и знанията, които научават. Като инструктори е важно да развием съзнателно осъзнаване на тези елементи на майсторство, за да помогнем на нашите студенти да учат по-ефективно.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</a:pPr>
            <a:r>
              <a:rPr lang="bg-BG" sz="1800" b="1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Насочената към целта практика, съчетана с целенасочена обратна връзка, подобрява качеството на обучението на студентите.</a:t>
            </a:r>
            <a:endParaRPr lang="en-US" sz="1800" b="1" kern="0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Ученето и представянето се насърчават най-добре, когато студентите участват в практика, която се фокусира върху конкретна цел или критерий, насочена е към подходящо ниво на предизвикателство и е в достатъчно количество и честота, за да отговори на критериите за изпълнение. Практиката трябва да бъде съчетана с </a:t>
            </a:r>
            <a:r>
              <a:rPr lang="bg-BG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 връзка</a:t>
            </a:r>
            <a:r>
              <a:rPr lang="bg-BG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която изрично съобщава за някои аспекти от представянето на </a:t>
            </a:r>
            <a:r>
              <a:rPr lang="bg-BG" sz="1800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стдентите</a:t>
            </a:r>
            <a:r>
              <a:rPr lang="bg-BG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отношение на конкретни целеви критерии, предоставя информация, която да помогне на </a:t>
            </a:r>
            <a:r>
              <a:rPr lang="bg-BG" sz="1800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стдентите</a:t>
            </a:r>
            <a:r>
              <a:rPr lang="bg-BG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да напреднат в изпълнението на тези критерии, и се дава по време и честота, които позволяват да бъде полезен.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</a:pPr>
            <a:r>
              <a:rPr lang="bg-BG" sz="1800" b="1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Настоящото ниво на развитие на студентите взаимодейства със социалния, емоционалния и интелектуалния климат на курса, за да повлияе на ученето.</a:t>
            </a:r>
            <a:endParaRPr lang="en-US" sz="1800" b="1" kern="0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Студентите са не само интелектуални, но и социални и емоционални същества и те все още развиват пълния набор от интелектуални, социални и емоционални умения. Въпреки, че не можем да контролираме процеса на развитие, можем да оформим интелектуалните, социалните, емоционалните и физическите аспекти на климата в класната стая по подходящи за развитието начини. Всъщност много проучвания показват, че климатът, който създаваме, оказва влияние върху нашите студенти. Отрицателният климат може да попречи на ученето и представянето, но положителният климат може да активизира ученето на студентите.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</a:pPr>
            <a:r>
              <a:rPr lang="bg-BG" sz="1800" b="1" kern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да станат самонасочващи се обучаеми, студентите трябва да се научат да наблюдават и коригират своите подходи към ученето.</a:t>
            </a:r>
            <a:endParaRPr lang="en-US" sz="1800" b="1" kern="0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Обучаващите се могат да участват в различни </a:t>
            </a:r>
            <a:r>
              <a:rPr lang="bg-BG" sz="1800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метакогнитивни</a:t>
            </a:r>
            <a:r>
              <a:rPr lang="bg-BG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процеси, за да наблюдават и контролират своето учене - оценяване на поставената задача, оценяване на собствените им силни и слаби страни, планиране на подхода им, прилагане и наблюдение на различни стратегии и отразяване на степента, до която текущият им подход работи. За съжаление студентите не са склонни да участват в тези процеси естествено. Когато студентите развият уменията да участват в тези процеси, те придобиват интелектуални навици, които не само подобряват представянето им, но и тяхната ефективност като обучаеми.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56529-8B3B-451C-BF1E-9F461B25F087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355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andara" panose="020E0502030303020204" pitchFamily="34" charset="0"/>
              <a:buChar char="•"/>
            </a:pPr>
            <a:r>
              <a:rPr lang="ru-RU" sz="1800" dirty="0" err="1"/>
              <a:t>Предварителните</a:t>
            </a:r>
            <a:r>
              <a:rPr lang="ru-RU" sz="1800" dirty="0"/>
              <a:t> знания на </a:t>
            </a:r>
            <a:r>
              <a:rPr lang="ru-RU" sz="1800" dirty="0" err="1"/>
              <a:t>студентите</a:t>
            </a:r>
            <a:r>
              <a:rPr lang="ru-RU" sz="1800" dirty="0"/>
              <a:t> </a:t>
            </a:r>
            <a:r>
              <a:rPr lang="ru-RU" sz="1800" dirty="0" err="1"/>
              <a:t>могат</a:t>
            </a:r>
            <a:r>
              <a:rPr lang="ru-RU" sz="1800" dirty="0"/>
              <a:t> да </a:t>
            </a:r>
            <a:r>
              <a:rPr lang="ru-RU" sz="1800" dirty="0" err="1"/>
              <a:t>помогнат</a:t>
            </a:r>
            <a:r>
              <a:rPr lang="ru-RU" sz="1800" dirty="0"/>
              <a:t> или да </a:t>
            </a:r>
            <a:r>
              <a:rPr lang="ru-RU" sz="1800" dirty="0" err="1"/>
              <a:t>попречат</a:t>
            </a:r>
            <a:r>
              <a:rPr lang="ru-RU" sz="1800" dirty="0"/>
              <a:t> на </a:t>
            </a:r>
            <a:r>
              <a:rPr lang="ru-RU" sz="1800" dirty="0" err="1"/>
              <a:t>обучението</a:t>
            </a:r>
            <a:r>
              <a:rPr lang="ru-RU" sz="1800" dirty="0"/>
              <a:t>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56529-8B3B-451C-BF1E-9F461B25F087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8995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Начинът</a:t>
            </a:r>
            <a:r>
              <a:rPr lang="ru-RU" dirty="0"/>
              <a:t>, по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студентите</a:t>
            </a:r>
            <a:r>
              <a:rPr lang="ru-RU" dirty="0"/>
              <a:t> </a:t>
            </a:r>
            <a:r>
              <a:rPr lang="ru-RU" dirty="0" err="1"/>
              <a:t>организират</a:t>
            </a:r>
            <a:r>
              <a:rPr lang="ru-RU" dirty="0"/>
              <a:t> </a:t>
            </a:r>
            <a:r>
              <a:rPr lang="ru-RU" dirty="0" err="1"/>
              <a:t>знанията</a:t>
            </a:r>
            <a:r>
              <a:rPr lang="ru-RU" dirty="0"/>
              <a:t> си, </a:t>
            </a:r>
            <a:r>
              <a:rPr lang="ru-RU" dirty="0" err="1"/>
              <a:t>влияе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начина, по </a:t>
            </a:r>
            <a:r>
              <a:rPr lang="ru-RU" dirty="0" err="1"/>
              <a:t>който</a:t>
            </a:r>
            <a:r>
              <a:rPr lang="ru-RU" dirty="0"/>
              <a:t> учат и </a:t>
            </a:r>
            <a:r>
              <a:rPr lang="ru-RU" dirty="0" err="1"/>
              <a:t>прилагат</a:t>
            </a:r>
            <a:r>
              <a:rPr lang="ru-RU" dirty="0"/>
              <a:t> </a:t>
            </a:r>
            <a:r>
              <a:rPr lang="ru-RU" dirty="0" err="1"/>
              <a:t>това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знаят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56529-8B3B-451C-BF1E-9F461B25F087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50188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800" b="1" dirty="0">
                <a:solidFill>
                  <a:srgbClr val="000000"/>
                </a:solidFill>
                <a:effectLst/>
                <a:highlight>
                  <a:srgbClr val="FFF2CC"/>
                </a:highlight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Мотивацията на студентите определя, насочва и поддържа това, което правят, за да учат.</a:t>
            </a:r>
            <a:endParaRPr lang="en-US" sz="1800" dirty="0">
              <a:effectLst/>
              <a:highlight>
                <a:srgbClr val="FFF2CC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56529-8B3B-451C-BF1E-9F461B25F087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4939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800" b="1" dirty="0">
                <a:solidFill>
                  <a:srgbClr val="000000"/>
                </a:solidFill>
                <a:effectLst/>
                <a:highlight>
                  <a:srgbClr val="FFF2CC"/>
                </a:highlight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да развият майсторство, студентите трябва да придобият основни умения, да практикуват тяхното интегриране и да знаят кога да приложат наученото.</a:t>
            </a:r>
            <a:endParaRPr lang="en-US" sz="1800" dirty="0">
              <a:effectLst/>
              <a:highlight>
                <a:srgbClr val="FFF2CC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56529-8B3B-451C-BF1E-9F461B25F087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53171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800" b="1" dirty="0">
                <a:solidFill>
                  <a:srgbClr val="000000"/>
                </a:solidFill>
                <a:effectLst/>
                <a:highlight>
                  <a:srgbClr val="FFF2CC"/>
                </a:highlight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Целенасочената практика, съчетана с целенасочена обратна връзка, повишава качеството на обучението на студентите.</a:t>
            </a:r>
            <a:endParaRPr lang="en-US" sz="1800" dirty="0">
              <a:effectLst/>
              <a:highlight>
                <a:srgbClr val="FFF2CC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56529-8B3B-451C-BF1E-9F461B25F087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54210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800" b="1" dirty="0">
                <a:solidFill>
                  <a:srgbClr val="000000"/>
                </a:solidFill>
                <a:effectLst/>
                <a:highlight>
                  <a:srgbClr val="FFF2CC"/>
                </a:highlight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Текущото ниво на развитие на студентите взаимодейства със социалния, емоционалния и интелектуалния климат на курса, за да повлияе на ученето.</a:t>
            </a:r>
            <a:endParaRPr lang="en-US" sz="1800" dirty="0">
              <a:effectLst/>
              <a:highlight>
                <a:srgbClr val="FFF2CC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56529-8B3B-451C-BF1E-9F461B25F087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8888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800" b="1" dirty="0">
                <a:solidFill>
                  <a:srgbClr val="000000"/>
                </a:solidFill>
                <a:effectLst/>
                <a:highlight>
                  <a:srgbClr val="FFF2CC"/>
                </a:highlight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 да станат самонасочващи се обучаеми, студентите трябва да се научат да наблюдават и коригират своите подходи към ученето.</a:t>
            </a:r>
            <a:endParaRPr lang="en-US" sz="1800" dirty="0">
              <a:effectLst/>
              <a:highlight>
                <a:srgbClr val="FFF2CC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56529-8B3B-451C-BF1E-9F461B25F087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7968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800" i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Рубриката е инструмент за оценяване</a:t>
            </a:r>
            <a:r>
              <a:rPr lang="bg-BG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който изрично </a:t>
            </a:r>
            <a:r>
              <a:rPr lang="bg-BG" sz="1800" i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представя очакванията на преподавателя за изпълнението за задание или част от работата</a:t>
            </a:r>
            <a:r>
              <a:rPr lang="bg-BG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Рубриката разделя възложената работа на съставни части и предоставя ясни описания на различните нива на качество, свързани с всеки компонент. Рубриките могат да се използват за широк спектър от задачи: документи, проекти, устни презентации, артистични изпълнения, групови проекти и т.н. Рубриките могат да се използват като ръководства за точкуване или оценяване и за предоставяне на формираща обратна връзка в подкрепа и насочване на текущите усилия за обучение. Използването на рубрика осигурява няколко предимства както за преподавателите, така и за студентите. Оценяването според ясен и описателен набор от критерии (предназначени да отразяват претеглената важност на целите на заданието) помага да се гарантира, че стандартите за оценяване на инструктора остават последователни в дадено задание. Освен това, въпреки, че първоначално им е необходимо време за разработване, рубриките могат да намалят времето, прекарано в оценяване, като намалят несигурността и като позволят на преподавателите да се позовават на описанието на рубриката, вместо да се налага да пишат дълги коментари. И накрая, рубриките за оценяване са безценни в големи курсове, които имат множество оценяващи (други инструктори, асистенти в преподаването и т.н.), защото могат да помогнат за осигуряване на последователност между оценяващите.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56529-8B3B-451C-BF1E-9F461B25F087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3482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15228-E369-71F0-78C3-50830FD51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AD2E0-6B66-CD63-E46B-A8EA3D9B6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5ED86-D65C-093C-157B-1B53DA125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62F-C113-443C-A322-9F1885AE6A11}" type="datetimeFigureOut">
              <a:rPr lang="bg-BG" smtClean="0"/>
              <a:t>2.9.2024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0EB31-672F-29F2-A432-A123352A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D7DB4-27FC-295B-2765-7C63F6D01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BC6B-D3E3-41A9-B64E-8BF0E2CFEBF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99981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F7CC9-15CE-5B62-F61F-07B5E9C55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71DBA9-6F02-CF91-B7B9-56CFEB6AB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944B-A899-7992-29B4-25A70C6C4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62F-C113-443C-A322-9F1885AE6A11}" type="datetimeFigureOut">
              <a:rPr lang="bg-BG" smtClean="0"/>
              <a:t>2.9.2024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B7374-1910-8D57-766A-A4D090A2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A5649-C6C3-D710-64E2-D5E0688E6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BC6B-D3E3-41A9-B64E-8BF0E2CFEBF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246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D02ED7-5903-6F3D-1D87-5172EB2F11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11B89-1A5E-6CDC-E197-DD7E283A3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5B6F4-C129-A34B-19E4-C97C48675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62F-C113-443C-A322-9F1885AE6A11}" type="datetimeFigureOut">
              <a:rPr lang="bg-BG" smtClean="0"/>
              <a:t>2.9.2024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9F4DB-EE77-3DAC-2401-1A55C1F49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08CE3-A1B6-3B4B-AC0B-4073EB70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BC6B-D3E3-41A9-B64E-8BF0E2CFEBF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4478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C9588-5056-1D8E-191E-B9810B1D2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319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0EE15-D318-06C5-AB68-81076B76C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326C4-0684-5893-0049-2EBEBF42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62F-C113-443C-A322-9F1885AE6A11}" type="datetimeFigureOut">
              <a:rPr lang="bg-BG" smtClean="0"/>
              <a:t>2.9.2024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D49DF-D9FA-C310-2325-CAE7E6C9B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FE025-BFC5-077F-2300-8D605144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BC6B-D3E3-41A9-B64E-8BF0E2CFEBF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9477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E1141-6519-B3AF-E644-83CD8F9F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32DCE-3CD4-2214-5951-6E1A746A4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D916E-59D6-0E59-0468-8BD6B4F9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62F-C113-443C-A322-9F1885AE6A11}" type="datetimeFigureOut">
              <a:rPr lang="bg-BG" smtClean="0"/>
              <a:t>2.9.2024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D4F6A-401F-96E8-373D-6D4628F4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7454-4B94-32AE-B8A1-8829DCDA1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BC6B-D3E3-41A9-B64E-8BF0E2CFEBF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496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4C7F9-8092-BB36-5798-86817CBA3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0FA73-3C14-57AB-FA52-DD7C165ED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50089-BB47-FAD6-CBCF-ABB083BC7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928BB-3195-F1CD-A823-F9649B86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62F-C113-443C-A322-9F1885AE6A11}" type="datetimeFigureOut">
              <a:rPr lang="bg-BG" smtClean="0"/>
              <a:t>2.9.2024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2BD8D-532E-DAE7-D940-BF1491043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3B8A1-935A-E565-29B2-91BA466F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BC6B-D3E3-41A9-B64E-8BF0E2CFEBF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984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D7977-5CAB-2B6E-A92E-A28C95045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9C261-1E6A-5896-D609-42B01FEF3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8712F-F17D-780C-F39F-F1FBA164E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57B89-918B-E661-7C67-443710F55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DB6A05-A9AA-8B36-0304-09FAA8387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4290DD-5B63-4519-ACD5-B8634C7D7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62F-C113-443C-A322-9F1885AE6A11}" type="datetimeFigureOut">
              <a:rPr lang="bg-BG" smtClean="0"/>
              <a:t>2.9.2024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67B1F-3C48-255A-80CF-CEF574BC6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35FD4-BE8A-B0C0-B3E7-CBCF72445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BC6B-D3E3-41A9-B64E-8BF0E2CFEBF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34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C9BCC-F736-4776-63FE-77B98C344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B64627-9BB9-F8A9-F692-64B1D0BAE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62F-C113-443C-A322-9F1885AE6A11}" type="datetimeFigureOut">
              <a:rPr lang="bg-BG" smtClean="0"/>
              <a:t>2.9.2024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756FE-F261-89FC-77C1-F1EFB6D9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5A449-C1FC-7314-13F7-5EEA7C50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BC6B-D3E3-41A9-B64E-8BF0E2CFEBF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8092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F12E0-7B7B-4F45-DEA6-B3A723514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62F-C113-443C-A322-9F1885AE6A11}" type="datetimeFigureOut">
              <a:rPr lang="bg-BG" smtClean="0"/>
              <a:t>2.9.2024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F2B23B-FDA5-9D64-0104-F63BFF2E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3300C-29FB-EED4-8DB7-EEC00BD9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BC6B-D3E3-41A9-B64E-8BF0E2CFEBF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6079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DC686-52B0-A11E-D47C-6140B99FD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52F9B-ACD1-6451-C663-25AA1041C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5DA28-B903-A4A1-7D03-BCC36E8F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3AE30-5A27-1BA9-32FA-338432FD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62F-C113-443C-A322-9F1885AE6A11}" type="datetimeFigureOut">
              <a:rPr lang="bg-BG" smtClean="0"/>
              <a:t>2.9.2024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A1EBA-DBDE-65D8-32B3-EF1613CC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D0BDC-CCD3-FA98-B9ED-93068F033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BC6B-D3E3-41A9-B64E-8BF0E2CFEBF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150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A8A0-51E3-0FB6-AF5E-BEEAD472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7A3083-D885-0A59-BB49-89090C2D58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72D20-CCCC-F25D-B405-1AF888525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32021-D0A7-59FB-73AF-BCA435F0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62F-C113-443C-A322-9F1885AE6A11}" type="datetimeFigureOut">
              <a:rPr lang="bg-BG" smtClean="0"/>
              <a:t>2.9.2024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230EB-CA32-EAAD-22BC-1D68E3B41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27599-EC87-0BB2-E5B8-1D084847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BC6B-D3E3-41A9-B64E-8BF0E2CFEBF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191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0F5699-D8DF-A770-C547-D6631DC3E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178ED-BF10-997F-2889-AC2B77E91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D0130-419D-81C9-6896-5895B739C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43E6062F-C113-443C-A322-9F1885AE6A11}" type="datetimeFigureOut">
              <a:rPr lang="bg-BG" smtClean="0"/>
              <a:pPr/>
              <a:t>2.9.2024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0AFB6-C243-EB35-12D1-EA29EAA91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C7925-E490-299B-3999-C7F6C1D24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ED02BC6B-D3E3-41A9-B64E-8BF0E2CFEBFD}" type="slidenum">
              <a:rPr lang="bg-BG" smtClean="0"/>
              <a:pPr/>
              <a:t>‹#›</a:t>
            </a:fld>
            <a:endParaRPr lang="bg-BG"/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992D5BE6-8BE8-EE6E-D0A7-1E4D7787DD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33745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825507-F1D3-F3E2-DDF1-5C5340C49F76}"/>
              </a:ext>
            </a:extLst>
          </p:cNvPr>
          <p:cNvSpPr txBox="1"/>
          <p:nvPr userDrawn="1"/>
        </p:nvSpPr>
        <p:spPr>
          <a:xfrm>
            <a:off x="3665692" y="6380265"/>
            <a:ext cx="82977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i="0" cap="none" dirty="0" err="1">
                <a:solidFill>
                  <a:srgbClr val="2F3193"/>
                </a:solidFill>
                <a:effectLst/>
                <a:latin typeface="Candara" panose="020E0502030303020204" pitchFamily="34" charset="0"/>
              </a:rPr>
              <a:t>Образованието</a:t>
            </a:r>
            <a:r>
              <a:rPr lang="ru-RU" sz="1400" b="0" i="0" cap="none" dirty="0">
                <a:solidFill>
                  <a:srgbClr val="2F3193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ru-RU" sz="1400" b="0" i="0" cap="none" dirty="0" err="1">
                <a:solidFill>
                  <a:srgbClr val="2F3193"/>
                </a:solidFill>
                <a:effectLst/>
                <a:latin typeface="Candara" panose="020E0502030303020204" pitchFamily="34" charset="0"/>
              </a:rPr>
              <a:t>през</a:t>
            </a:r>
            <a:r>
              <a:rPr lang="ru-RU" sz="1400" b="0" i="0" cap="none" dirty="0">
                <a:solidFill>
                  <a:srgbClr val="2F3193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ru-RU" sz="1400" b="0" i="0" cap="none" dirty="0" err="1">
                <a:solidFill>
                  <a:srgbClr val="2F3193"/>
                </a:solidFill>
                <a:effectLst/>
                <a:latin typeface="Candara" panose="020E0502030303020204" pitchFamily="34" charset="0"/>
              </a:rPr>
              <a:t>парадигмата</a:t>
            </a:r>
            <a:r>
              <a:rPr lang="ru-RU" sz="1400" b="0" i="0" cap="none" dirty="0">
                <a:solidFill>
                  <a:srgbClr val="2F3193"/>
                </a:solidFill>
                <a:effectLst/>
                <a:latin typeface="Candara" panose="020E0502030303020204" pitchFamily="34" charset="0"/>
              </a:rPr>
              <a:t> на </a:t>
            </a:r>
            <a:r>
              <a:rPr lang="ru-RU" sz="1400" b="0" i="0" cap="none" dirty="0" err="1">
                <a:solidFill>
                  <a:srgbClr val="2F3193"/>
                </a:solidFill>
                <a:effectLst/>
                <a:latin typeface="Candara" panose="020E0502030303020204" pitchFamily="34" charset="0"/>
              </a:rPr>
              <a:t>хуманизма</a:t>
            </a:r>
            <a:r>
              <a:rPr lang="ru-RU" sz="1400" b="0" i="0" cap="none" dirty="0">
                <a:solidFill>
                  <a:srgbClr val="2F3193"/>
                </a:solidFill>
                <a:effectLst/>
                <a:latin typeface="Candara" panose="020E0502030303020204" pitchFamily="34" charset="0"/>
              </a:rPr>
              <a:t> и </a:t>
            </a:r>
            <a:r>
              <a:rPr lang="ru-RU" sz="1400" b="0" i="0" cap="none" dirty="0" err="1">
                <a:solidFill>
                  <a:srgbClr val="2F3193"/>
                </a:solidFill>
                <a:effectLst/>
                <a:latin typeface="Candara" panose="020E0502030303020204" pitchFamily="34" charset="0"/>
              </a:rPr>
              <a:t>изкуствения</a:t>
            </a:r>
            <a:r>
              <a:rPr lang="ru-RU" sz="1400" b="0" i="0" cap="none" dirty="0">
                <a:solidFill>
                  <a:srgbClr val="2F3193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ru-RU" sz="1400" b="0" i="0" cap="none" dirty="0" err="1">
                <a:solidFill>
                  <a:srgbClr val="2F3193"/>
                </a:solidFill>
                <a:effectLst/>
                <a:latin typeface="Candara" panose="020E0502030303020204" pitchFamily="34" charset="0"/>
              </a:rPr>
              <a:t>интелект</a:t>
            </a:r>
            <a:r>
              <a:rPr lang="en-US" sz="1400" b="0" i="0" cap="none" dirty="0">
                <a:solidFill>
                  <a:srgbClr val="2F3193"/>
                </a:solidFill>
                <a:effectLst/>
                <a:latin typeface="Candara" panose="020E0502030303020204" pitchFamily="34" charset="0"/>
              </a:rPr>
              <a:t>, </a:t>
            </a:r>
            <a:r>
              <a:rPr lang="bg-BG" sz="1400" b="0" i="0" cap="none" dirty="0">
                <a:solidFill>
                  <a:srgbClr val="2F3193"/>
                </a:solidFill>
                <a:effectLst/>
                <a:latin typeface="Candara" panose="020E0502030303020204" pitchFamily="34" charset="0"/>
              </a:rPr>
              <a:t>2-</a:t>
            </a:r>
            <a:r>
              <a:rPr lang="en-US" sz="1400" b="0" i="0" cap="none" dirty="0">
                <a:solidFill>
                  <a:srgbClr val="2F3193"/>
                </a:solidFill>
                <a:effectLst/>
                <a:latin typeface="Candara" panose="020E0502030303020204" pitchFamily="34" charset="0"/>
              </a:rPr>
              <a:t>3 </a:t>
            </a:r>
            <a:r>
              <a:rPr lang="bg-BG" sz="1400" b="0" i="0" cap="none" dirty="0">
                <a:solidFill>
                  <a:srgbClr val="2F3193"/>
                </a:solidFill>
                <a:effectLst/>
                <a:latin typeface="Candara" panose="020E0502030303020204" pitchFamily="34" charset="0"/>
              </a:rPr>
              <a:t>септември 2024</a:t>
            </a:r>
            <a:endParaRPr lang="ru-RU" sz="1400" b="0" i="0" cap="none" dirty="0">
              <a:solidFill>
                <a:srgbClr val="2F3193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F3193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F319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319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319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319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319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1E86-28BE-ADC8-7892-6E838A9CC9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2F3193"/>
                </a:solidFill>
              </a:rPr>
              <a:t>Напред</a:t>
            </a:r>
            <a:r>
              <a:rPr lang="ru-RU" dirty="0">
                <a:solidFill>
                  <a:srgbClr val="2F3193"/>
                </a:solidFill>
              </a:rPr>
              <a:t> за </a:t>
            </a:r>
            <a:r>
              <a:rPr lang="ru-RU" dirty="0" err="1">
                <a:solidFill>
                  <a:srgbClr val="2F3193"/>
                </a:solidFill>
              </a:rPr>
              <a:t>промяна</a:t>
            </a:r>
            <a:r>
              <a:rPr lang="ru-RU" dirty="0">
                <a:solidFill>
                  <a:srgbClr val="2F3193"/>
                </a:solidFill>
              </a:rPr>
              <a:t> на </a:t>
            </a:r>
            <a:r>
              <a:rPr lang="ru-RU" dirty="0" err="1">
                <a:solidFill>
                  <a:srgbClr val="2F3193"/>
                </a:solidFill>
              </a:rPr>
              <a:t>образователните</a:t>
            </a:r>
            <a:r>
              <a:rPr lang="ru-RU" dirty="0">
                <a:solidFill>
                  <a:srgbClr val="2F3193"/>
                </a:solidFill>
              </a:rPr>
              <a:t> </a:t>
            </a:r>
            <a:r>
              <a:rPr lang="ru-RU" dirty="0" err="1">
                <a:solidFill>
                  <a:srgbClr val="2F3193"/>
                </a:solidFill>
              </a:rPr>
              <a:t>реалности</a:t>
            </a:r>
            <a:r>
              <a:rPr lang="ru-RU" dirty="0">
                <a:solidFill>
                  <a:srgbClr val="2F3193"/>
                </a:solidFill>
              </a:rPr>
              <a:t> в </a:t>
            </a:r>
            <a:r>
              <a:rPr lang="ru-RU" dirty="0" err="1">
                <a:solidFill>
                  <a:srgbClr val="2F3193"/>
                </a:solidFill>
              </a:rPr>
              <a:t>дигиталната</a:t>
            </a:r>
            <a:r>
              <a:rPr lang="ru-RU" dirty="0">
                <a:solidFill>
                  <a:srgbClr val="2F3193"/>
                </a:solidFill>
              </a:rPr>
              <a:t> ера</a:t>
            </a:r>
            <a:endParaRPr lang="bg-BG" dirty="0">
              <a:solidFill>
                <a:srgbClr val="2F3193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D3F5F-9218-AEC2-AE42-DC65F953BA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57766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3F4F7-584E-77B2-1309-BAC4F936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 </a:t>
            </a:r>
            <a:r>
              <a:rPr lang="ru-RU" dirty="0" err="1"/>
              <a:t>Какви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</a:t>
            </a:r>
            <a:r>
              <a:rPr lang="ru-RU" dirty="0" err="1"/>
              <a:t>мотивират</a:t>
            </a:r>
            <a:r>
              <a:rPr lang="ru-RU" dirty="0"/>
              <a:t> </a:t>
            </a:r>
            <a:r>
              <a:rPr lang="ru-RU" dirty="0" err="1"/>
              <a:t>студентите</a:t>
            </a:r>
            <a:r>
              <a:rPr lang="ru-RU" dirty="0"/>
              <a:t> да учат?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A493D-A28C-74C6-1255-85E51F773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15" descr="A diagram of a diagram&#10;&#10;Description automatically generated">
            <a:extLst>
              <a:ext uri="{FF2B5EF4-FFF2-40B4-BE49-F238E27FC236}">
                <a16:creationId xmlns:a16="http://schemas.microsoft.com/office/drawing/2014/main" id="{3AD65C38-27CA-A55E-8960-DB2A5736D3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78" y="1867127"/>
            <a:ext cx="8596923" cy="4309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0412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03035-BADF-10A1-FA47-E6B684D0B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 Как </a:t>
            </a:r>
            <a:r>
              <a:rPr lang="ru-RU" dirty="0" err="1"/>
              <a:t>студентите</a:t>
            </a:r>
            <a:r>
              <a:rPr lang="ru-RU" dirty="0"/>
              <a:t> </a:t>
            </a:r>
            <a:r>
              <a:rPr lang="ru-RU" dirty="0" err="1"/>
              <a:t>развиват</a:t>
            </a:r>
            <a:r>
              <a:rPr lang="ru-RU" dirty="0"/>
              <a:t> </a:t>
            </a:r>
            <a:r>
              <a:rPr lang="ru-RU" dirty="0" err="1"/>
              <a:t>майсторство</a:t>
            </a:r>
            <a:r>
              <a:rPr lang="ru-RU" dirty="0"/>
              <a:t>?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F2DF1-17EC-A511-688C-94985867B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17" descr="A diagram of a diagram&#10;&#10;Description automatically generated">
            <a:extLst>
              <a:ext uri="{FF2B5EF4-FFF2-40B4-BE49-F238E27FC236}">
                <a16:creationId xmlns:a16="http://schemas.microsoft.com/office/drawing/2014/main" id="{6466ACFD-5009-FBD0-CDEE-0D86407C99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16" y="1825625"/>
            <a:ext cx="5265688" cy="4460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3204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EE89-291F-3B82-C5E6-4AE75571F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  </a:t>
            </a:r>
            <a:r>
              <a:rPr lang="ru-RU" dirty="0" err="1"/>
              <a:t>Какви</a:t>
            </a:r>
            <a:r>
              <a:rPr lang="ru-RU" dirty="0"/>
              <a:t> </a:t>
            </a:r>
            <a:r>
              <a:rPr lang="ru-RU" dirty="0" err="1"/>
              <a:t>видове</a:t>
            </a:r>
            <a:r>
              <a:rPr lang="ru-RU" dirty="0"/>
              <a:t> практика и обратна </a:t>
            </a:r>
            <a:r>
              <a:rPr lang="ru-RU" dirty="0" err="1"/>
              <a:t>връзка</a:t>
            </a:r>
            <a:r>
              <a:rPr lang="ru-RU" dirty="0"/>
              <a:t> </a:t>
            </a:r>
            <a:r>
              <a:rPr lang="ru-RU" dirty="0" err="1"/>
              <a:t>подобряват</a:t>
            </a:r>
            <a:r>
              <a:rPr lang="ru-RU" dirty="0"/>
              <a:t> </a:t>
            </a:r>
            <a:r>
              <a:rPr lang="ru-RU" dirty="0" err="1"/>
              <a:t>обучението</a:t>
            </a:r>
            <a:r>
              <a:rPr lang="ru-RU" dirty="0"/>
              <a:t>?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E430-35F4-D35A-67E8-B0431D7C8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4" descr="A diagram of a diagram&#10;&#10;Description automatically generated">
            <a:extLst>
              <a:ext uri="{FF2B5EF4-FFF2-40B4-BE49-F238E27FC236}">
                <a16:creationId xmlns:a16="http://schemas.microsoft.com/office/drawing/2014/main" id="{85ACBF61-A308-DECB-D38C-B020056780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r="12110"/>
          <a:stretch/>
        </p:blipFill>
        <p:spPr bwMode="auto">
          <a:xfrm>
            <a:off x="3676723" y="1825625"/>
            <a:ext cx="4838553" cy="4839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3850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F8706-E6F8-5D58-C9FA-5B87D8C38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6 </a:t>
            </a:r>
            <a:r>
              <a:rPr lang="ru-RU" dirty="0" err="1"/>
              <a:t>Защо</a:t>
            </a:r>
            <a:r>
              <a:rPr lang="ru-RU" dirty="0"/>
              <a:t> </a:t>
            </a:r>
            <a:r>
              <a:rPr lang="ru-RU" dirty="0" err="1"/>
              <a:t>развитието</a:t>
            </a:r>
            <a:r>
              <a:rPr lang="ru-RU" dirty="0"/>
              <a:t> на </a:t>
            </a:r>
            <a:r>
              <a:rPr lang="ru-RU" dirty="0" err="1"/>
              <a:t>студентите</a:t>
            </a:r>
            <a:r>
              <a:rPr lang="ru-RU" dirty="0"/>
              <a:t> и </a:t>
            </a:r>
            <a:r>
              <a:rPr lang="ru-RU" dirty="0" err="1"/>
              <a:t>климатът</a:t>
            </a:r>
            <a:r>
              <a:rPr lang="ru-RU" dirty="0"/>
              <a:t> на курса </a:t>
            </a:r>
            <a:r>
              <a:rPr lang="ru-RU" dirty="0" err="1"/>
              <a:t>имат</a:t>
            </a:r>
            <a:r>
              <a:rPr lang="ru-RU" dirty="0"/>
              <a:t> значение за </a:t>
            </a:r>
            <a:r>
              <a:rPr lang="ru-RU" dirty="0" err="1"/>
              <a:t>обучението</a:t>
            </a:r>
            <a:r>
              <a:rPr lang="ru-RU" dirty="0"/>
              <a:t> на </a:t>
            </a:r>
            <a:r>
              <a:rPr lang="ru-RU" dirty="0" err="1"/>
              <a:t>студентите</a:t>
            </a:r>
            <a:r>
              <a:rPr lang="ru-RU" dirty="0"/>
              <a:t>?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82B34-EB85-CCFA-262C-0FDD670E1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7" descr="A diagram of a diagram&#10;&#10;Description automatically generated">
            <a:extLst>
              <a:ext uri="{FF2B5EF4-FFF2-40B4-BE49-F238E27FC236}">
                <a16:creationId xmlns:a16="http://schemas.microsoft.com/office/drawing/2014/main" id="{4E9DA087-CDC5-0498-09B2-0252B1ABC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39" y="1896086"/>
            <a:ext cx="4587289" cy="469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8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87E94-97EB-FB32-45EB-8DCCF71F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7 Как </a:t>
            </a:r>
            <a:r>
              <a:rPr lang="ru-RU" dirty="0" err="1"/>
              <a:t>студентите</a:t>
            </a:r>
            <a:r>
              <a:rPr lang="ru-RU" dirty="0"/>
              <a:t> </a:t>
            </a:r>
            <a:r>
              <a:rPr lang="ru-RU" dirty="0" err="1"/>
              <a:t>стават</a:t>
            </a:r>
            <a:r>
              <a:rPr lang="ru-RU" dirty="0"/>
              <a:t> </a:t>
            </a:r>
            <a:r>
              <a:rPr lang="ru-RU" dirty="0" err="1"/>
              <a:t>самонасочващи</a:t>
            </a:r>
            <a:r>
              <a:rPr lang="ru-RU" dirty="0"/>
              <a:t> се </a:t>
            </a:r>
            <a:r>
              <a:rPr lang="ru-RU" dirty="0" err="1"/>
              <a:t>обучаеми</a:t>
            </a:r>
            <a:r>
              <a:rPr lang="ru-RU" dirty="0"/>
              <a:t>?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F7BCA-0A62-E6CA-1CF0-0B1074CDC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Картина 8">
            <a:extLst>
              <a:ext uri="{FF2B5EF4-FFF2-40B4-BE49-F238E27FC236}">
                <a16:creationId xmlns:a16="http://schemas.microsoft.com/office/drawing/2014/main" id="{93C2873B-B562-2E26-B198-188C352A40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08" y="1756142"/>
            <a:ext cx="5920154" cy="489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46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45F5-8D84-53D4-B929-0A97C24A4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Рубрики за оценяване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26D483-59E6-0FBC-E973-4AE2F4C6E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Рубрика за участие в клас</a:t>
            </a:r>
          </a:p>
          <a:p>
            <a:r>
              <a:rPr lang="ru-RU" dirty="0"/>
              <a:t>Рубрика за оценка на </a:t>
            </a:r>
            <a:r>
              <a:rPr lang="ru-RU" dirty="0" err="1"/>
              <a:t>устни</a:t>
            </a:r>
            <a:r>
              <a:rPr lang="ru-RU" dirty="0"/>
              <a:t> </a:t>
            </a:r>
            <a:r>
              <a:rPr lang="ru-RU" dirty="0" err="1"/>
              <a:t>изпити</a:t>
            </a:r>
            <a:endParaRPr lang="ru-RU" dirty="0"/>
          </a:p>
          <a:p>
            <a:r>
              <a:rPr lang="ru-RU" dirty="0"/>
              <a:t>Рубрика за оценка на </a:t>
            </a:r>
            <a:r>
              <a:rPr lang="ru-RU" dirty="0" err="1"/>
              <a:t>доклади</a:t>
            </a:r>
            <a:endParaRPr lang="ru-RU" dirty="0"/>
          </a:p>
          <a:p>
            <a:r>
              <a:rPr lang="ru-RU" dirty="0"/>
              <a:t>Рубрика за оценка на проект за </a:t>
            </a:r>
            <a:r>
              <a:rPr lang="ru-RU" dirty="0" err="1"/>
              <a:t>старши</a:t>
            </a:r>
            <a:r>
              <a:rPr lang="ru-RU" dirty="0"/>
              <a:t> дизайнер</a:t>
            </a:r>
          </a:p>
          <a:p>
            <a:endParaRPr lang="ru-RU" dirty="0"/>
          </a:p>
          <a:p>
            <a:endParaRPr lang="ru-RU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59244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E550D-646D-F08E-4ECF-83776C96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B5EA2-704F-078D-02DD-02CA9A838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900" dirty="0" err="1"/>
              <a:t>Повишаване</a:t>
            </a:r>
            <a:r>
              <a:rPr lang="ru-RU" sz="3900" dirty="0"/>
              <a:t> на </a:t>
            </a:r>
            <a:r>
              <a:rPr lang="ru-RU" sz="3900" dirty="0" err="1"/>
              <a:t>научния</a:t>
            </a:r>
            <a:r>
              <a:rPr lang="ru-RU" sz="3900" dirty="0"/>
              <a:t> и </a:t>
            </a:r>
            <a:r>
              <a:rPr lang="ru-RU" sz="3900" dirty="0" err="1"/>
              <a:t>иновационен</a:t>
            </a:r>
            <a:r>
              <a:rPr lang="ru-RU" sz="3900" dirty="0"/>
              <a:t> </a:t>
            </a:r>
            <a:r>
              <a:rPr lang="ru-RU" sz="3900" dirty="0" err="1"/>
              <a:t>капацитет</a:t>
            </a:r>
            <a:r>
              <a:rPr lang="ru-RU" sz="3900" dirty="0"/>
              <a:t> в </a:t>
            </a:r>
            <a:r>
              <a:rPr lang="ru-RU" sz="3900" dirty="0" err="1"/>
              <a:t>интелигентния</a:t>
            </a:r>
            <a:r>
              <a:rPr lang="ru-RU" sz="3900" dirty="0"/>
              <a:t> град чрез </a:t>
            </a:r>
            <a:r>
              <a:rPr lang="ru-RU" sz="3900" dirty="0" err="1"/>
              <a:t>изграждане</a:t>
            </a:r>
            <a:r>
              <a:rPr lang="ru-RU" sz="3900" dirty="0"/>
              <a:t> на </a:t>
            </a:r>
            <a:r>
              <a:rPr lang="ru-RU" sz="3900" dirty="0" err="1"/>
              <a:t>връзки</a:t>
            </a:r>
            <a:r>
              <a:rPr lang="ru-RU" sz="3900" dirty="0"/>
              <a:t> (</a:t>
            </a:r>
            <a:r>
              <a:rPr lang="ru-RU" sz="3900" dirty="0" err="1"/>
              <a:t>туининг</a:t>
            </a:r>
            <a:r>
              <a:rPr lang="ru-RU" sz="3900" dirty="0"/>
              <a:t>) </a:t>
            </a:r>
            <a:br>
              <a:rPr lang="ru-RU" sz="3900" dirty="0"/>
            </a:br>
            <a:r>
              <a:rPr lang="ru-RU" sz="3900" dirty="0">
                <a:solidFill>
                  <a:srgbClr val="FF0000"/>
                </a:solidFill>
              </a:rPr>
              <a:t>E</a:t>
            </a:r>
            <a:r>
              <a:rPr lang="en-US" sz="3900" dirty="0" err="1">
                <a:solidFill>
                  <a:srgbClr val="FF0000"/>
                </a:solidFill>
              </a:rPr>
              <a:t>xcell</a:t>
            </a:r>
            <a:r>
              <a:rPr lang="ru-RU" sz="3900" dirty="0">
                <a:solidFill>
                  <a:srgbClr val="FF0000"/>
                </a:solidFill>
              </a:rPr>
              <a:t>C</a:t>
            </a:r>
            <a:r>
              <a:rPr lang="en-US" sz="3900" dirty="0" err="1">
                <a:solidFill>
                  <a:srgbClr val="FF0000"/>
                </a:solidFill>
              </a:rPr>
              <a:t>ity</a:t>
            </a:r>
            <a:br>
              <a:rPr lang="ru-RU" sz="3900" dirty="0"/>
            </a:br>
            <a:r>
              <a:rPr lang="en-US" sz="3900" dirty="0"/>
              <a:t>BG-RRP-2.005-0003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dirty="0"/>
              <a:t>Процедура за </a:t>
            </a:r>
            <a:r>
              <a:rPr lang="ru-RU" dirty="0" err="1"/>
              <a:t>предоставяне</a:t>
            </a:r>
            <a:r>
              <a:rPr lang="ru-RU" dirty="0"/>
              <a:t> на средства от механизма за </a:t>
            </a:r>
            <a:r>
              <a:rPr lang="ru-RU" dirty="0" err="1"/>
              <a:t>възстановяване</a:t>
            </a:r>
            <a:r>
              <a:rPr lang="ru-RU" dirty="0"/>
              <a:t> и </a:t>
            </a:r>
            <a:r>
              <a:rPr lang="ru-RU" dirty="0" err="1"/>
              <a:t>устойчивост</a:t>
            </a:r>
            <a:r>
              <a:rPr lang="ru-RU" dirty="0"/>
              <a:t> BG-RRP-2.005</a:t>
            </a:r>
            <a:br>
              <a:rPr lang="en-US" dirty="0"/>
            </a:br>
            <a:r>
              <a:rPr lang="ru-RU" dirty="0"/>
              <a:t>“</a:t>
            </a:r>
            <a:r>
              <a:rPr lang="ru-RU" dirty="0" err="1"/>
              <a:t>изграждане</a:t>
            </a:r>
            <a:r>
              <a:rPr lang="ru-RU" dirty="0"/>
              <a:t> на </a:t>
            </a:r>
            <a:r>
              <a:rPr lang="ru-RU" dirty="0" err="1"/>
              <a:t>връзки</a:t>
            </a:r>
            <a:r>
              <a:rPr lang="ru-RU" dirty="0"/>
              <a:t> (</a:t>
            </a:r>
            <a:r>
              <a:rPr lang="ru-RU" dirty="0" err="1"/>
              <a:t>туининг</a:t>
            </a:r>
            <a:r>
              <a:rPr lang="ru-RU" dirty="0"/>
              <a:t>)“</a:t>
            </a:r>
            <a:endParaRPr lang="bg-BG" dirty="0"/>
          </a:p>
          <a:p>
            <a:pPr marL="0" indent="0" algn="ctr">
              <a:buNone/>
            </a:pPr>
            <a:endParaRPr lang="bg-BG" dirty="0"/>
          </a:p>
        </p:txBody>
      </p:sp>
      <p:pic>
        <p:nvPicPr>
          <p:cNvPr id="4" name="Picture 3" descr="A logo of a building&#10;&#10;Description automatically generated">
            <a:extLst>
              <a:ext uri="{FF2B5EF4-FFF2-40B4-BE49-F238E27FC236}">
                <a16:creationId xmlns:a16="http://schemas.microsoft.com/office/drawing/2014/main" id="{97ABB312-970A-3350-9F64-69FFE7B97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99" y="76556"/>
            <a:ext cx="2197601" cy="15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3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9B999-3EFF-5095-1404-4F0636C5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Някои мисли от 2 септември 2024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059DE1-5FD9-7B90-E48A-D59264AA9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Г-н Попов </a:t>
            </a:r>
            <a:br>
              <a:rPr lang="ru-RU" dirty="0"/>
            </a:br>
            <a:r>
              <a:rPr lang="ru-RU" dirty="0" err="1"/>
              <a:t>Педагозите</a:t>
            </a:r>
            <a:r>
              <a:rPr lang="ru-RU" dirty="0"/>
              <a:t> - </a:t>
            </a:r>
            <a:r>
              <a:rPr lang="ru-RU" dirty="0" err="1"/>
              <a:t>Опазва</a:t>
            </a:r>
            <a:r>
              <a:rPr lang="bg-BG" dirty="0"/>
              <a:t>т</a:t>
            </a:r>
            <a:r>
              <a:rPr lang="ru-RU" dirty="0"/>
              <a:t> </a:t>
            </a:r>
            <a:r>
              <a:rPr lang="ru-RU" dirty="0" err="1"/>
              <a:t>вътрешната</a:t>
            </a:r>
            <a:r>
              <a:rPr lang="ru-RU" dirty="0"/>
              <a:t> мотивация на </a:t>
            </a:r>
            <a:r>
              <a:rPr lang="ru-RU" dirty="0" err="1"/>
              <a:t>учениците</a:t>
            </a:r>
            <a:endParaRPr lang="ru-RU" dirty="0"/>
          </a:p>
          <a:p>
            <a:r>
              <a:rPr lang="bg-BG" dirty="0"/>
              <a:t>Проф. Станимиров</a:t>
            </a:r>
            <a:br>
              <a:rPr lang="bg-BG" dirty="0"/>
            </a:br>
            <a:r>
              <a:rPr lang="bg-BG" dirty="0"/>
              <a:t>Казване-&gt; Показване на децата </a:t>
            </a:r>
          </a:p>
          <a:p>
            <a:r>
              <a:rPr lang="bg-BG" dirty="0"/>
              <a:t>Д-р Такева</a:t>
            </a:r>
            <a:br>
              <a:rPr lang="bg-BG" dirty="0"/>
            </a:br>
            <a:r>
              <a:rPr lang="bg-BG" dirty="0"/>
              <a:t>ИИ за демографските проблеми (проф. Колин)</a:t>
            </a:r>
          </a:p>
          <a:p>
            <a:r>
              <a:rPr lang="bg-BG" dirty="0"/>
              <a:t>Г-н Димитров</a:t>
            </a:r>
            <a:br>
              <a:rPr lang="bg-BG" dirty="0"/>
            </a:br>
            <a:r>
              <a:rPr lang="ru-RU" dirty="0" err="1"/>
              <a:t>Учителят</a:t>
            </a:r>
            <a:r>
              <a:rPr lang="ru-RU" dirty="0"/>
              <a:t>, </a:t>
            </a:r>
            <a:r>
              <a:rPr lang="ru-RU" dirty="0" err="1"/>
              <a:t>който</a:t>
            </a:r>
            <a:r>
              <a:rPr lang="ru-RU" dirty="0"/>
              <a:t> кара </a:t>
            </a:r>
            <a:r>
              <a:rPr lang="ru-RU" dirty="0" err="1"/>
              <a:t>децата</a:t>
            </a:r>
            <a:r>
              <a:rPr lang="ru-RU" dirty="0"/>
              <a:t> да </a:t>
            </a:r>
            <a:r>
              <a:rPr lang="ru-RU" dirty="0" err="1"/>
              <a:t>мечтаят</a:t>
            </a:r>
            <a:r>
              <a:rPr lang="ru-RU" dirty="0"/>
              <a:t>, е </a:t>
            </a:r>
            <a:r>
              <a:rPr lang="ru-RU" dirty="0" err="1"/>
              <a:t>незамени</a:t>
            </a:r>
            <a:endParaRPr lang="ru-RU" dirty="0"/>
          </a:p>
          <a:p>
            <a:r>
              <a:rPr lang="ru-RU" dirty="0"/>
              <a:t>Д-р Кордон</a:t>
            </a:r>
            <a:br>
              <a:rPr lang="ru-RU" dirty="0"/>
            </a:br>
            <a:r>
              <a:rPr lang="ru-RU" dirty="0" err="1"/>
              <a:t>Генеративният</a:t>
            </a:r>
            <a:r>
              <a:rPr lang="ru-RU" dirty="0"/>
              <a:t> ИИ е </a:t>
            </a:r>
            <a:r>
              <a:rPr lang="ru-RU" dirty="0" err="1"/>
              <a:t>компресиран</a:t>
            </a:r>
            <a:r>
              <a:rPr lang="ru-RU" dirty="0"/>
              <a:t> интернет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6846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3609E-3EDD-32B9-7DEC-6C1569E8D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Picture 3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E414825D-0856-A356-6D5F-DADCF127A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"/>
            <a:ext cx="12192000" cy="685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5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19D5-3579-AF2E-B9D0-C5DB6FEF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Picture 3" descr="A person standing in front of a stone building&#10;&#10;Description automatically generated">
            <a:extLst>
              <a:ext uri="{FF2B5EF4-FFF2-40B4-BE49-F238E27FC236}">
                <a16:creationId xmlns:a16="http://schemas.microsoft.com/office/drawing/2014/main" id="{4484F398-83AC-2750-676F-4275BB2E7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"/>
            <a:ext cx="12192000" cy="685758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267626D-4A4A-CD07-54BF-00B7A5431910}"/>
              </a:ext>
            </a:extLst>
          </p:cNvPr>
          <p:cNvSpPr/>
          <p:nvPr/>
        </p:nvSpPr>
        <p:spPr>
          <a:xfrm>
            <a:off x="9001496" y="2933205"/>
            <a:ext cx="3190504" cy="171004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561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5B34E9-E880-0497-2FBD-AC759D11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6" name="Picture 5" descr="A person and person sitting on a bench looking at their phones&#10;&#10;Description automatically generated">
            <a:extLst>
              <a:ext uri="{FF2B5EF4-FFF2-40B4-BE49-F238E27FC236}">
                <a16:creationId xmlns:a16="http://schemas.microsoft.com/office/drawing/2014/main" id="{9CCB3ECC-8897-4F41-7842-F58936DD6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65" y="0"/>
            <a:ext cx="6645803" cy="62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77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4EA9B-793A-0EA6-82D1-CB7159AE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C553951D-19AB-E1CB-158C-83D9BD20D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25877"/>
          <a:stretch/>
        </p:blipFill>
        <p:spPr>
          <a:xfrm>
            <a:off x="744199" y="0"/>
            <a:ext cx="10703602" cy="629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8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B1E58D-DCDD-E166-5F41-FF577BE76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Седем</a:t>
            </a:r>
            <a:r>
              <a:rPr lang="ru-RU" dirty="0"/>
              <a:t> принципа за </a:t>
            </a:r>
            <a:r>
              <a:rPr lang="ru-RU" dirty="0" err="1"/>
              <a:t>интелигентно</a:t>
            </a:r>
            <a:r>
              <a:rPr lang="ru-RU" dirty="0"/>
              <a:t> </a:t>
            </a:r>
            <a:r>
              <a:rPr lang="ru-RU" dirty="0" err="1"/>
              <a:t>преподаване</a:t>
            </a:r>
            <a:r>
              <a:rPr lang="en-US" dirty="0"/>
              <a:t>,</a:t>
            </a:r>
            <a:r>
              <a:rPr lang="ru-RU" dirty="0"/>
              <a:t> </a:t>
            </a:r>
            <a:br>
              <a:rPr lang="en-US" dirty="0"/>
            </a:br>
            <a:r>
              <a:rPr lang="ru-RU" dirty="0"/>
              <a:t>основан</a:t>
            </a:r>
            <a:r>
              <a:rPr lang="en-US" dirty="0"/>
              <a:t>o</a:t>
            </a:r>
            <a:r>
              <a:rPr lang="ru-RU" dirty="0"/>
              <a:t> на </a:t>
            </a:r>
            <a:r>
              <a:rPr lang="ru-RU" dirty="0" err="1"/>
              <a:t>изследвания</a:t>
            </a:r>
            <a:endParaRPr lang="bg-B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230EF9-9A5E-2F19-9B5E-1C77B434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lnSpc>
                <a:spcPct val="107000"/>
              </a:lnSpc>
              <a:buFont typeface="+mj-lt"/>
              <a:buAutoNum type="arabicPeriod"/>
            </a:pPr>
            <a:r>
              <a:rPr lang="bg-BG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Предварителните знания на студентите могат да помогнат или да пречат на ученето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buFont typeface="+mj-lt"/>
              <a:buAutoNum type="arabicPeriod"/>
            </a:pPr>
            <a:r>
              <a:rPr lang="bg-BG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 студентите организират своите знания влияе върху начина, по който учат и прилагат това, което знаят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buFont typeface="+mj-lt"/>
              <a:buAutoNum type="arabicPeriod"/>
            </a:pPr>
            <a:r>
              <a:rPr lang="bg-BG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Мотивацията на студентите определя, насочва и поддържа това, което правят, за да научат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buFont typeface="+mj-lt"/>
              <a:buAutoNum type="arabicPeriod"/>
            </a:pPr>
            <a:r>
              <a:rPr lang="bg-BG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 да развиват майсторство, студентите трябва да придобият умения, да ги практикуват интегрално и да знаят кога да ги прилагат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buFont typeface="+mj-lt"/>
              <a:buAutoNum type="arabicPeriod"/>
            </a:pPr>
            <a:r>
              <a:rPr lang="bg-BG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Целенасочената практика, съчетана с целенасочена обратна връзка, подобрява качеството на обучението на студентите.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buFont typeface="+mj-lt"/>
              <a:buAutoNum type="arabicPeriod"/>
            </a:pPr>
            <a:r>
              <a:rPr lang="bg-BG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Текущото ниво на развитие на студентите взаимодейства със социалния, емоционалния и интелектуалния климат на курса, за да повлияе на обучението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g-BG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 да станат само-насочващи се обучаващи,  студентите трябва да наблюдават и коригират своите подходи за учене.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B66FB4-E214-D175-213B-1694638C42C7}"/>
              </a:ext>
            </a:extLst>
          </p:cNvPr>
          <p:cNvSpPr txBox="1"/>
          <p:nvPr/>
        </p:nvSpPr>
        <p:spPr>
          <a:xfrm rot="851703">
            <a:off x="9650896" y="1204159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err="1">
                <a:solidFill>
                  <a:srgbClr val="E69424"/>
                </a:solidFill>
                <a:latin typeface="Candara" panose="020E0502030303020204" pitchFamily="34" charset="0"/>
              </a:rPr>
              <a:t>Холистичен</a:t>
            </a:r>
            <a:r>
              <a:rPr lang="bg-BG" dirty="0">
                <a:solidFill>
                  <a:srgbClr val="E69424"/>
                </a:solidFill>
                <a:latin typeface="Candara" panose="020E0502030303020204" pitchFamily="34" charset="0"/>
              </a:rPr>
              <a:t> подход</a:t>
            </a:r>
          </a:p>
        </p:txBody>
      </p:sp>
    </p:spTree>
    <p:extLst>
      <p:ext uri="{BB962C8B-B14F-4D97-AF65-F5344CB8AC3E}">
        <p14:creationId xmlns:p14="http://schemas.microsoft.com/office/powerpoint/2010/main" val="286708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E73DF-74AC-B644-1B43-4BDFD3200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 Как </a:t>
            </a:r>
            <a:r>
              <a:rPr lang="ru-RU" dirty="0" err="1"/>
              <a:t>предварителните</a:t>
            </a:r>
            <a:r>
              <a:rPr lang="ru-RU" dirty="0"/>
              <a:t> знания на </a:t>
            </a:r>
            <a:r>
              <a:rPr lang="ru-RU" dirty="0" err="1"/>
              <a:t>студентите</a:t>
            </a:r>
            <a:r>
              <a:rPr lang="ru-RU" dirty="0"/>
              <a:t> </a:t>
            </a:r>
            <a:r>
              <a:rPr lang="ru-RU" dirty="0" err="1"/>
              <a:t>влияят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обучението</a:t>
            </a:r>
            <a:r>
              <a:rPr lang="ru-RU" dirty="0"/>
              <a:t>? </a:t>
            </a:r>
            <a:br>
              <a:rPr lang="ru-RU" sz="2700" dirty="0"/>
            </a:br>
            <a:endParaRPr lang="bg-BG" dirty="0"/>
          </a:p>
        </p:txBody>
      </p:sp>
      <p:pic>
        <p:nvPicPr>
          <p:cNvPr id="4" name="Картина 13" descr="A diagram of a cloud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9A2C6C07-2D64-385D-81BB-60DE24F03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06" y="1860062"/>
            <a:ext cx="6270634" cy="4329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6226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15A3-9783-DD70-1810-B734E6D7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2 Как </a:t>
            </a:r>
            <a:r>
              <a:rPr lang="ru-RU" dirty="0" err="1"/>
              <a:t>начинът</a:t>
            </a:r>
            <a:r>
              <a:rPr lang="ru-RU" dirty="0"/>
              <a:t>, по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студентите</a:t>
            </a:r>
            <a:r>
              <a:rPr lang="ru-RU" dirty="0"/>
              <a:t> </a:t>
            </a:r>
            <a:r>
              <a:rPr lang="ru-RU" dirty="0" err="1"/>
              <a:t>организират</a:t>
            </a:r>
            <a:r>
              <a:rPr lang="ru-RU" dirty="0"/>
              <a:t> </a:t>
            </a:r>
            <a:r>
              <a:rPr lang="ru-RU" dirty="0" err="1"/>
              <a:t>знанията</a:t>
            </a:r>
            <a:r>
              <a:rPr lang="ru-RU" dirty="0"/>
              <a:t>, </a:t>
            </a:r>
            <a:r>
              <a:rPr lang="ru-RU" dirty="0" err="1"/>
              <a:t>влияе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обучението</a:t>
            </a:r>
            <a:r>
              <a:rPr lang="ru-RU" dirty="0"/>
              <a:t> им?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369B7-7EDB-DE81-D598-0B120340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Картина 14" descr="A diagram of a flowchart&#10;&#10;Description automatically generated">
            <a:extLst>
              <a:ext uri="{FF2B5EF4-FFF2-40B4-BE49-F238E27FC236}">
                <a16:creationId xmlns:a16="http://schemas.microsoft.com/office/drawing/2014/main" id="{9C1399D0-DE07-31D0-09A8-DF43D0E727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10" y="1825625"/>
            <a:ext cx="7721380" cy="4798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0708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1710</Words>
  <Application>Microsoft Office PowerPoint</Application>
  <PresentationFormat>Widescreen</PresentationFormat>
  <Paragraphs>71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Candara</vt:lpstr>
      <vt:lpstr>Office Theme</vt:lpstr>
      <vt:lpstr>Напред за промяна на образователните реалности в дигиталната ера</vt:lpstr>
      <vt:lpstr>Някои мисли от 2 септември 2024</vt:lpstr>
      <vt:lpstr>PowerPoint Presentation</vt:lpstr>
      <vt:lpstr>PowerPoint Presentation</vt:lpstr>
      <vt:lpstr>PowerPoint Presentation</vt:lpstr>
      <vt:lpstr>PowerPoint Presentation</vt:lpstr>
      <vt:lpstr>Седем принципа за интелигентно преподаване,  основанo на изследвания</vt:lpstr>
      <vt:lpstr>1 Как предварителните знания на студентите влияят върху обучението?  </vt:lpstr>
      <vt:lpstr>2 Как начинът, по който студентите организират знанията, влияе върху обучението им?</vt:lpstr>
      <vt:lpstr>3 Какви фактори мотивират студентите да учат?</vt:lpstr>
      <vt:lpstr>4 Как студентите развиват майсторство?</vt:lpstr>
      <vt:lpstr>5  Какви видове практика и обратна връзка подобряват обучението?</vt:lpstr>
      <vt:lpstr>6 Защо развитието на студентите и климатът на курса имат значение за обучението на студентите?</vt:lpstr>
      <vt:lpstr>7 Как студентите стават самонасочващи се обучаеми?</vt:lpstr>
      <vt:lpstr>Рубрики за оценяване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Евгения Ковачева</dc:creator>
  <cp:lastModifiedBy>Евгения Ковачева</cp:lastModifiedBy>
  <cp:revision>6</cp:revision>
  <dcterms:created xsi:type="dcterms:W3CDTF">2024-09-02T06:12:01Z</dcterms:created>
  <dcterms:modified xsi:type="dcterms:W3CDTF">2024-09-03T07:02:35Z</dcterms:modified>
</cp:coreProperties>
</file>