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yrillic Bodoni" panose="020B0604020202020204" charset="-52"/>
      <p:regular r:id="rId18"/>
    </p:embeddedFont>
    <p:embeddedFont>
      <p:font typeface="Cyrillic Bodoni Bold" panose="020B0604020202020204" charset="-52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610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185699" y="-516504"/>
            <a:ext cx="15977856" cy="11320008"/>
          </a:xfrm>
          <a:custGeom>
            <a:avLst/>
            <a:gdLst/>
            <a:ahLst/>
            <a:cxnLst/>
            <a:rect l="l" t="t" r="r" b="b"/>
            <a:pathLst>
              <a:path w="15977856" h="11320008">
                <a:moveTo>
                  <a:pt x="0" y="0"/>
                </a:moveTo>
                <a:lnTo>
                  <a:pt x="15977856" y="0"/>
                </a:lnTo>
                <a:lnTo>
                  <a:pt x="15977856" y="11320008"/>
                </a:lnTo>
                <a:lnTo>
                  <a:pt x="0" y="1132000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bg-BG"/>
          </a:p>
        </p:txBody>
      </p:sp>
      <p:sp>
        <p:nvSpPr>
          <p:cNvPr id="3" name="Freeform 3"/>
          <p:cNvSpPr/>
          <p:nvPr/>
        </p:nvSpPr>
        <p:spPr>
          <a:xfrm>
            <a:off x="1419288" y="4647371"/>
            <a:ext cx="17965072" cy="8960080"/>
          </a:xfrm>
          <a:custGeom>
            <a:avLst/>
            <a:gdLst/>
            <a:ahLst/>
            <a:cxnLst/>
            <a:rect l="l" t="t" r="r" b="b"/>
            <a:pathLst>
              <a:path w="17965072" h="8960080">
                <a:moveTo>
                  <a:pt x="0" y="0"/>
                </a:moveTo>
                <a:lnTo>
                  <a:pt x="17965072" y="0"/>
                </a:lnTo>
                <a:lnTo>
                  <a:pt x="17965072" y="8960080"/>
                </a:lnTo>
                <a:lnTo>
                  <a:pt x="0" y="896008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bg-BG"/>
          </a:p>
        </p:txBody>
      </p:sp>
      <p:sp>
        <p:nvSpPr>
          <p:cNvPr id="4" name="Freeform 4"/>
          <p:cNvSpPr/>
          <p:nvPr/>
        </p:nvSpPr>
        <p:spPr>
          <a:xfrm>
            <a:off x="-374900" y="-516935"/>
            <a:ext cx="7562808" cy="11176564"/>
          </a:xfrm>
          <a:custGeom>
            <a:avLst/>
            <a:gdLst/>
            <a:ahLst/>
            <a:cxnLst/>
            <a:rect l="l" t="t" r="r" b="b"/>
            <a:pathLst>
              <a:path w="7562808" h="11176564">
                <a:moveTo>
                  <a:pt x="0" y="0"/>
                </a:moveTo>
                <a:lnTo>
                  <a:pt x="7562808" y="0"/>
                </a:lnTo>
                <a:lnTo>
                  <a:pt x="7562808" y="11176564"/>
                </a:lnTo>
                <a:lnTo>
                  <a:pt x="0" y="11176564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bg-BG"/>
          </a:p>
        </p:txBody>
      </p:sp>
      <p:sp>
        <p:nvSpPr>
          <p:cNvPr id="5" name="Freeform 5"/>
          <p:cNvSpPr/>
          <p:nvPr/>
        </p:nvSpPr>
        <p:spPr>
          <a:xfrm>
            <a:off x="5772506" y="4647371"/>
            <a:ext cx="4287856" cy="6579830"/>
          </a:xfrm>
          <a:custGeom>
            <a:avLst/>
            <a:gdLst/>
            <a:ahLst/>
            <a:cxnLst/>
            <a:rect l="l" t="t" r="r" b="b"/>
            <a:pathLst>
              <a:path w="4287856" h="6579830">
                <a:moveTo>
                  <a:pt x="0" y="0"/>
                </a:moveTo>
                <a:lnTo>
                  <a:pt x="4287856" y="0"/>
                </a:lnTo>
                <a:lnTo>
                  <a:pt x="4287856" y="6579830"/>
                </a:lnTo>
                <a:lnTo>
                  <a:pt x="0" y="6579830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bg-BG"/>
          </a:p>
        </p:txBody>
      </p:sp>
      <p:sp>
        <p:nvSpPr>
          <p:cNvPr id="6" name="Freeform 6"/>
          <p:cNvSpPr/>
          <p:nvPr/>
        </p:nvSpPr>
        <p:spPr>
          <a:xfrm>
            <a:off x="2052522" y="4279306"/>
            <a:ext cx="1519586" cy="3657980"/>
          </a:xfrm>
          <a:custGeom>
            <a:avLst/>
            <a:gdLst/>
            <a:ahLst/>
            <a:cxnLst/>
            <a:rect l="l" t="t" r="r" b="b"/>
            <a:pathLst>
              <a:path w="1519586" h="3657980">
                <a:moveTo>
                  <a:pt x="0" y="0"/>
                </a:moveTo>
                <a:lnTo>
                  <a:pt x="1519586" y="0"/>
                </a:lnTo>
                <a:lnTo>
                  <a:pt x="1519586" y="3657980"/>
                </a:lnTo>
                <a:lnTo>
                  <a:pt x="0" y="3657980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bg-BG"/>
          </a:p>
        </p:txBody>
      </p:sp>
      <p:sp>
        <p:nvSpPr>
          <p:cNvPr id="7" name="TextBox 7"/>
          <p:cNvSpPr txBox="1"/>
          <p:nvPr/>
        </p:nvSpPr>
        <p:spPr>
          <a:xfrm>
            <a:off x="4396657" y="696193"/>
            <a:ext cx="13555940" cy="19768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41"/>
              </a:lnSpc>
            </a:pPr>
            <a:r>
              <a:rPr lang="en-US" sz="5193" dirty="0" err="1">
                <a:solidFill>
                  <a:srgbClr val="3B0E00"/>
                </a:solidFill>
                <a:latin typeface="Cyrillic Bodoni"/>
                <a:ea typeface="UD Digi Kyokasho NK-B" panose="020B0400000000000000" pitchFamily="18" charset="-128"/>
                <a:cs typeface="Cyrillic Bodoni"/>
                <a:sym typeface="Cyrillic Bodoni"/>
              </a:rPr>
              <a:t>Градът</a:t>
            </a:r>
            <a:r>
              <a:rPr lang="en-US" sz="5193" dirty="0">
                <a:solidFill>
                  <a:srgbClr val="3B0E00"/>
                </a:solidFill>
                <a:latin typeface="Cyrillic Bodoni"/>
                <a:ea typeface="UD Digi Kyokasho NK-B" panose="020B0400000000000000" pitchFamily="18" charset="-128"/>
                <a:cs typeface="Cyrillic Bodoni"/>
                <a:sym typeface="Cyrillic Bodoni"/>
              </a:rPr>
              <a:t> като </a:t>
            </a:r>
            <a:r>
              <a:rPr lang="en-US" sz="5193" dirty="0" err="1">
                <a:solidFill>
                  <a:srgbClr val="3B0E00"/>
                </a:solidFill>
                <a:latin typeface="Cyrillic Bodoni"/>
                <a:ea typeface="UD Digi Kyokasho NK-B" panose="020B0400000000000000" pitchFamily="18" charset="-128"/>
                <a:cs typeface="Cyrillic Bodoni"/>
                <a:sym typeface="Cyrillic Bodoni"/>
              </a:rPr>
              <a:t>учебна</a:t>
            </a:r>
            <a:r>
              <a:rPr lang="en-US" sz="5193" dirty="0">
                <a:solidFill>
                  <a:srgbClr val="3B0E00"/>
                </a:solidFill>
                <a:latin typeface="Cyrillic Bodoni"/>
                <a:ea typeface="UD Digi Kyokasho NK-B" panose="020B0400000000000000" pitchFamily="18" charset="-128"/>
                <a:cs typeface="Cyrillic Bodoni"/>
                <a:sym typeface="Cyrillic Bodoni"/>
              </a:rPr>
              <a:t> </a:t>
            </a:r>
            <a:r>
              <a:rPr lang="en-US" sz="5193" dirty="0" err="1">
                <a:solidFill>
                  <a:srgbClr val="3B0E00"/>
                </a:solidFill>
                <a:latin typeface="Cyrillic Bodoni"/>
                <a:ea typeface="UD Digi Kyokasho NK-B" panose="020B0400000000000000" pitchFamily="18" charset="-128"/>
                <a:cs typeface="Cyrillic Bodoni"/>
                <a:sym typeface="Cyrillic Bodoni"/>
              </a:rPr>
              <a:t>площадка</a:t>
            </a:r>
            <a:r>
              <a:rPr lang="en-US" sz="5193" dirty="0">
                <a:solidFill>
                  <a:srgbClr val="3B0E00"/>
                </a:solidFill>
                <a:latin typeface="Cyrillic Bodoni"/>
                <a:ea typeface="UD Digi Kyokasho NK-B" panose="020B0400000000000000" pitchFamily="18" charset="-128"/>
                <a:cs typeface="Cyrillic Bodoni"/>
                <a:sym typeface="Cyrillic Bodoni"/>
              </a:rPr>
              <a:t>.</a:t>
            </a:r>
          </a:p>
          <a:p>
            <a:pPr algn="ctr">
              <a:lnSpc>
                <a:spcPts val="5141"/>
              </a:lnSpc>
            </a:pPr>
            <a:r>
              <a:rPr lang="en-US" sz="5193" dirty="0">
                <a:solidFill>
                  <a:srgbClr val="3B0E00"/>
                </a:solidFill>
                <a:latin typeface="Cyrillic Bodoni"/>
                <a:ea typeface="UD Digi Kyokasho NK-B" panose="020B0400000000000000" pitchFamily="18" charset="-128"/>
                <a:cs typeface="Cyrillic Bodoni"/>
                <a:sym typeface="Cyrillic Bodoni"/>
              </a:rPr>
              <a:t> </a:t>
            </a:r>
            <a:r>
              <a:rPr lang="en-US" sz="5193" dirty="0" err="1">
                <a:solidFill>
                  <a:srgbClr val="3B0E00"/>
                </a:solidFill>
                <a:latin typeface="Cyrillic Bodoni"/>
                <a:ea typeface="UD Digi Kyokasho NK-B" panose="020B0400000000000000" pitchFamily="18" charset="-128"/>
                <a:cs typeface="Cyrillic Bodoni"/>
                <a:sym typeface="Cyrillic Bodoni"/>
              </a:rPr>
              <a:t>Използване</a:t>
            </a:r>
            <a:r>
              <a:rPr lang="en-US" sz="5193" dirty="0">
                <a:solidFill>
                  <a:srgbClr val="3B0E00"/>
                </a:solidFill>
                <a:latin typeface="Cyrillic Bodoni"/>
                <a:ea typeface="UD Digi Kyokasho NK-B" panose="020B0400000000000000" pitchFamily="18" charset="-128"/>
                <a:cs typeface="Cyrillic Bodoni"/>
                <a:sym typeface="Cyrillic Bodoni"/>
              </a:rPr>
              <a:t> на </a:t>
            </a:r>
            <a:r>
              <a:rPr lang="en-US" sz="5193" dirty="0" err="1">
                <a:solidFill>
                  <a:srgbClr val="3B0E00"/>
                </a:solidFill>
                <a:latin typeface="Cyrillic Bodoni"/>
                <a:ea typeface="UD Digi Kyokasho NK-B" panose="020B0400000000000000" pitchFamily="18" charset="-128"/>
                <a:cs typeface="Cyrillic Bodoni"/>
                <a:sym typeface="Cyrillic Bodoni"/>
              </a:rPr>
              <a:t>градската</a:t>
            </a:r>
            <a:r>
              <a:rPr lang="en-US" sz="5193" dirty="0">
                <a:solidFill>
                  <a:srgbClr val="3B0E00"/>
                </a:solidFill>
                <a:latin typeface="Cyrillic Bodoni"/>
                <a:ea typeface="UD Digi Kyokasho NK-B" panose="020B0400000000000000" pitchFamily="18" charset="-128"/>
                <a:cs typeface="Cyrillic Bodoni"/>
                <a:sym typeface="Cyrillic Bodoni"/>
              </a:rPr>
              <a:t> среда за </a:t>
            </a:r>
            <a:r>
              <a:rPr lang="en-US" sz="5193" dirty="0" err="1">
                <a:solidFill>
                  <a:srgbClr val="3B0E00"/>
                </a:solidFill>
                <a:latin typeface="Cyrillic Bodoni"/>
                <a:ea typeface="UD Digi Kyokasho NK-B" panose="020B0400000000000000" pitchFamily="18" charset="-128"/>
                <a:cs typeface="Cyrillic Bodoni"/>
                <a:sym typeface="Cyrillic Bodoni"/>
              </a:rPr>
              <a:t>модерно</a:t>
            </a:r>
            <a:r>
              <a:rPr lang="en-US" sz="5193" dirty="0">
                <a:solidFill>
                  <a:srgbClr val="3B0E00"/>
                </a:solidFill>
                <a:latin typeface="Cyrillic Bodoni"/>
                <a:ea typeface="UD Digi Kyokasho NK-B" panose="020B0400000000000000" pitchFamily="18" charset="-128"/>
                <a:cs typeface="Cyrillic Bodoni"/>
                <a:sym typeface="Cyrillic Bodoni"/>
              </a:rPr>
              <a:t> и </a:t>
            </a:r>
            <a:r>
              <a:rPr lang="en-US" sz="5193" dirty="0" err="1">
                <a:solidFill>
                  <a:srgbClr val="3B0E00"/>
                </a:solidFill>
                <a:latin typeface="Cyrillic Bodoni"/>
                <a:ea typeface="UD Digi Kyokasho NK-B" panose="020B0400000000000000" pitchFamily="18" charset="-128"/>
                <a:cs typeface="Cyrillic Bodoni"/>
                <a:sym typeface="Cyrillic Bodoni"/>
              </a:rPr>
              <a:t>качествено</a:t>
            </a:r>
            <a:r>
              <a:rPr lang="en-US" sz="5193" dirty="0">
                <a:solidFill>
                  <a:srgbClr val="3B0E00"/>
                </a:solidFill>
                <a:latin typeface="Cyrillic Bodoni"/>
                <a:ea typeface="UD Digi Kyokasho NK-B" panose="020B0400000000000000" pitchFamily="18" charset="-128"/>
                <a:cs typeface="Cyrillic Bodoni"/>
                <a:sym typeface="Cyrillic Bodoni"/>
              </a:rPr>
              <a:t> образование. </a:t>
            </a:r>
          </a:p>
        </p:txBody>
      </p:sp>
      <p:sp>
        <p:nvSpPr>
          <p:cNvPr id="8" name="Freeform 8"/>
          <p:cNvSpPr/>
          <p:nvPr/>
        </p:nvSpPr>
        <p:spPr>
          <a:xfrm>
            <a:off x="1915364" y="7058403"/>
            <a:ext cx="2540670" cy="2859101"/>
          </a:xfrm>
          <a:custGeom>
            <a:avLst/>
            <a:gdLst/>
            <a:ahLst/>
            <a:cxnLst/>
            <a:rect l="l" t="t" r="r" b="b"/>
            <a:pathLst>
              <a:path w="2540670" h="2859101">
                <a:moveTo>
                  <a:pt x="0" y="0"/>
                </a:moveTo>
                <a:lnTo>
                  <a:pt x="2540670" y="0"/>
                </a:lnTo>
                <a:lnTo>
                  <a:pt x="2540670" y="2859101"/>
                </a:lnTo>
                <a:lnTo>
                  <a:pt x="0" y="2859101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bg-BG"/>
          </a:p>
        </p:txBody>
      </p:sp>
      <p:sp>
        <p:nvSpPr>
          <p:cNvPr id="10" name="TextBox 10"/>
          <p:cNvSpPr txBox="1"/>
          <p:nvPr/>
        </p:nvSpPr>
        <p:spPr>
          <a:xfrm>
            <a:off x="4396657" y="3441779"/>
            <a:ext cx="13555940" cy="513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3"/>
              </a:lnSpc>
            </a:pPr>
            <a:r>
              <a:rPr lang="en-US" sz="3892" b="1" u="sng" dirty="0">
                <a:solidFill>
                  <a:srgbClr val="3B0E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“</a:t>
            </a:r>
            <a:r>
              <a:rPr lang="en-US" sz="3892" b="1" u="sng" dirty="0" err="1">
                <a:solidFill>
                  <a:srgbClr val="3B0E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Пътешествие</a:t>
            </a:r>
            <a:r>
              <a:rPr lang="en-US" sz="3892" b="1" u="sng" dirty="0">
                <a:solidFill>
                  <a:srgbClr val="3B0E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 към </a:t>
            </a:r>
            <a:r>
              <a:rPr lang="en-US" sz="3892" b="1" u="sng" dirty="0" err="1">
                <a:solidFill>
                  <a:srgbClr val="3B0E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знанието</a:t>
            </a:r>
            <a:r>
              <a:rPr lang="en-US" sz="3892" b="1" u="sng" dirty="0">
                <a:solidFill>
                  <a:srgbClr val="3B0E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 с ДГ 9 “</a:t>
            </a:r>
            <a:r>
              <a:rPr lang="en-US" sz="3892" b="1" u="sng" dirty="0" err="1">
                <a:solidFill>
                  <a:srgbClr val="3B0E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Ален</a:t>
            </a:r>
            <a:r>
              <a:rPr lang="en-US" sz="3892" b="1" u="sng" dirty="0">
                <a:solidFill>
                  <a:srgbClr val="3B0E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 </a:t>
            </a:r>
            <a:r>
              <a:rPr lang="en-US" sz="3892" b="1" u="sng" dirty="0" err="1">
                <a:solidFill>
                  <a:srgbClr val="3B0E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Мак</a:t>
            </a:r>
            <a:r>
              <a:rPr lang="en-US" sz="3892" b="1" u="sng" dirty="0">
                <a:solidFill>
                  <a:srgbClr val="3B0E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” </a:t>
            </a:r>
            <a:r>
              <a:rPr lang="en-US" sz="3892" b="1" u="sng" dirty="0" err="1">
                <a:solidFill>
                  <a:srgbClr val="3B0E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Варна</a:t>
            </a:r>
            <a:endParaRPr lang="en-US" sz="3892" b="1" u="sng" dirty="0">
              <a:solidFill>
                <a:srgbClr val="3B0E00"/>
              </a:solidFill>
              <a:latin typeface="Cyrillic Bodoni Bold"/>
              <a:ea typeface="Cyrillic Bodoni Bold"/>
              <a:cs typeface="Cyrillic Bodoni Bold"/>
              <a:sym typeface="Cyrillic Bodoni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709039" y="4262802"/>
            <a:ext cx="7550261" cy="1683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295"/>
              </a:lnSpc>
            </a:pPr>
            <a:r>
              <a:rPr lang="en-US" sz="3328" dirty="0" err="1">
                <a:solidFill>
                  <a:srgbClr val="3B0E00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Изготвили</a:t>
            </a:r>
            <a:r>
              <a:rPr lang="en-US" sz="3328" dirty="0">
                <a:solidFill>
                  <a:srgbClr val="3B0E00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:  </a:t>
            </a:r>
            <a:r>
              <a:rPr lang="en-US" sz="3328" dirty="0" err="1">
                <a:solidFill>
                  <a:srgbClr val="3B0E00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Директор</a:t>
            </a:r>
            <a:r>
              <a:rPr lang="en-US" sz="3328" dirty="0">
                <a:solidFill>
                  <a:srgbClr val="3B0E00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 </a:t>
            </a:r>
            <a:r>
              <a:rPr lang="en-US" sz="3328" dirty="0" err="1">
                <a:solidFill>
                  <a:srgbClr val="3B0E00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Бояна</a:t>
            </a:r>
            <a:r>
              <a:rPr lang="en-US" sz="3328" dirty="0">
                <a:solidFill>
                  <a:srgbClr val="3B0E00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 </a:t>
            </a:r>
            <a:r>
              <a:rPr lang="en-US" sz="3328" dirty="0" err="1">
                <a:solidFill>
                  <a:srgbClr val="3B0E00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Йорданова</a:t>
            </a:r>
            <a:r>
              <a:rPr lang="en-US" sz="3328" dirty="0">
                <a:solidFill>
                  <a:srgbClr val="3B0E00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, Учители </a:t>
            </a:r>
            <a:r>
              <a:rPr lang="en-US" sz="3328" dirty="0" err="1">
                <a:solidFill>
                  <a:srgbClr val="3B0E00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Доротея</a:t>
            </a:r>
            <a:r>
              <a:rPr lang="en-US" sz="3328" dirty="0">
                <a:solidFill>
                  <a:srgbClr val="3B0E00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 </a:t>
            </a:r>
            <a:r>
              <a:rPr lang="en-US" sz="3328" dirty="0" err="1">
                <a:solidFill>
                  <a:srgbClr val="3B0E00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Йотова</a:t>
            </a:r>
            <a:r>
              <a:rPr lang="en-US" sz="3328" dirty="0">
                <a:solidFill>
                  <a:srgbClr val="3B0E00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, </a:t>
            </a:r>
            <a:r>
              <a:rPr lang="en-US" sz="3328" dirty="0" err="1">
                <a:solidFill>
                  <a:srgbClr val="3B0E00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Павлина</a:t>
            </a:r>
            <a:r>
              <a:rPr lang="en-US" sz="3328" dirty="0">
                <a:solidFill>
                  <a:srgbClr val="3B0E00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 </a:t>
            </a:r>
            <a:r>
              <a:rPr lang="en-US" sz="3328" dirty="0" err="1">
                <a:solidFill>
                  <a:srgbClr val="3B0E00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Пейчева</a:t>
            </a:r>
            <a:r>
              <a:rPr lang="en-US" sz="3328" dirty="0">
                <a:solidFill>
                  <a:srgbClr val="3B0E00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, </a:t>
            </a:r>
            <a:r>
              <a:rPr lang="en-US" sz="3328" dirty="0" err="1">
                <a:solidFill>
                  <a:srgbClr val="3B0E00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Румяна</a:t>
            </a:r>
            <a:r>
              <a:rPr lang="en-US" sz="3328" dirty="0">
                <a:solidFill>
                  <a:srgbClr val="3B0E00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 </a:t>
            </a:r>
            <a:r>
              <a:rPr lang="en-US" sz="3328" dirty="0" err="1">
                <a:solidFill>
                  <a:srgbClr val="3B0E00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Браткова</a:t>
            </a:r>
            <a:r>
              <a:rPr lang="en-US" sz="3328" dirty="0">
                <a:solidFill>
                  <a:srgbClr val="3B0E00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 и </a:t>
            </a:r>
            <a:r>
              <a:rPr lang="en-US" sz="3328" dirty="0" err="1">
                <a:solidFill>
                  <a:srgbClr val="3B0E00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Ива</a:t>
            </a:r>
            <a:r>
              <a:rPr lang="en-US" sz="3328" dirty="0">
                <a:solidFill>
                  <a:srgbClr val="3B0E00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 </a:t>
            </a:r>
            <a:r>
              <a:rPr lang="en-US" sz="3328" dirty="0" err="1">
                <a:solidFill>
                  <a:srgbClr val="3B0E00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Иванова</a:t>
            </a:r>
            <a:endParaRPr lang="en-US" sz="3328" dirty="0">
              <a:solidFill>
                <a:srgbClr val="3B0E00"/>
              </a:solidFill>
              <a:latin typeface="Cyrillic Bodoni"/>
              <a:ea typeface="Cyrillic Bodoni"/>
              <a:cs typeface="Cyrillic Bodoni"/>
              <a:sym typeface="Cyrillic Bodoni"/>
            </a:endParaRPr>
          </a:p>
        </p:txBody>
      </p:sp>
    </p:spTree>
    <p:extLst>
      <p:ext uri="{BB962C8B-B14F-4D97-AF65-F5344CB8AC3E}">
        <p14:creationId xmlns:p14="http://schemas.microsoft.com/office/powerpoint/2010/main" val="319653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178349"/>
            <a:ext cx="18288000" cy="8108651"/>
            <a:chOff x="0" y="0"/>
            <a:chExt cx="24384000" cy="10811535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8043333" cy="10811535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170333" y="0"/>
              <a:ext cx="8043333" cy="10811535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6340667" y="0"/>
              <a:ext cx="8043333" cy="10811535"/>
            </a:xfrm>
            <a:prstGeom prst="rect">
              <a:avLst/>
            </a:prstGeom>
          </p:spPr>
        </p:pic>
      </p:grpSp>
      <p:sp>
        <p:nvSpPr>
          <p:cNvPr id="6" name="TextBox 6"/>
          <p:cNvSpPr txBox="1"/>
          <p:nvPr/>
        </p:nvSpPr>
        <p:spPr>
          <a:xfrm>
            <a:off x="457321" y="1114425"/>
            <a:ext cx="17373358" cy="6217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3"/>
              </a:lnSpc>
            </a:pPr>
            <a:r>
              <a:rPr lang="en-US" sz="4699" b="1" dirty="0" err="1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Уроци</a:t>
            </a:r>
            <a:r>
              <a:rPr lang="en-US" sz="4699" b="1" dirty="0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 по </a:t>
            </a:r>
            <a:r>
              <a:rPr lang="en-US" sz="4699" b="1" dirty="0" err="1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Ботаника</a:t>
            </a:r>
            <a:endParaRPr lang="en-US" sz="4699" b="1" dirty="0">
              <a:solidFill>
                <a:srgbClr val="000000"/>
              </a:solidFill>
              <a:latin typeface="Cyrillic Bodoni Bold"/>
              <a:ea typeface="Cyrillic Bodoni Bold"/>
              <a:cs typeface="Cyrillic Bodoni Bold"/>
              <a:sym typeface="Cyrillic Bodoni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975712"/>
            <a:ext cx="18288000" cy="8311288"/>
            <a:chOff x="0" y="0"/>
            <a:chExt cx="24384000" cy="1108171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2128500" cy="11081717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2255500" y="0"/>
              <a:ext cx="12128500" cy="11081717"/>
            </a:xfrm>
            <a:prstGeom prst="rect">
              <a:avLst/>
            </a:prstGeom>
          </p:spPr>
        </p:pic>
      </p:grpSp>
      <p:sp>
        <p:nvSpPr>
          <p:cNvPr id="5" name="TextBox 5"/>
          <p:cNvSpPr txBox="1"/>
          <p:nvPr/>
        </p:nvSpPr>
        <p:spPr>
          <a:xfrm>
            <a:off x="457321" y="760667"/>
            <a:ext cx="17373358" cy="6217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3"/>
              </a:lnSpc>
            </a:pPr>
            <a:r>
              <a:rPr lang="en-US" sz="4699" b="1" dirty="0" err="1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Поклон</a:t>
            </a:r>
            <a:r>
              <a:rPr lang="en-US" sz="4699" b="1" dirty="0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 пред </a:t>
            </a:r>
            <a:r>
              <a:rPr lang="en-US" sz="4699" b="1" dirty="0" err="1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делата</a:t>
            </a:r>
            <a:r>
              <a:rPr lang="en-US" sz="4699" b="1" dirty="0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 на </a:t>
            </a:r>
            <a:r>
              <a:rPr lang="en-US" sz="4699" b="1" dirty="0" err="1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видни</a:t>
            </a:r>
            <a:r>
              <a:rPr lang="en-US" sz="4699" b="1" dirty="0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 </a:t>
            </a:r>
            <a:r>
              <a:rPr lang="en-US" sz="4699" b="1" dirty="0" err="1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Възродженци</a:t>
            </a:r>
            <a:endParaRPr lang="en-US" sz="4699" b="1" dirty="0">
              <a:solidFill>
                <a:srgbClr val="000000"/>
              </a:solidFill>
              <a:latin typeface="Cyrillic Bodoni Bold"/>
              <a:ea typeface="Cyrillic Bodoni Bold"/>
              <a:cs typeface="Cyrillic Bodoni Bold"/>
              <a:sym typeface="Cyrillic Bodoni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975712"/>
            <a:ext cx="18288000" cy="8311288"/>
            <a:chOff x="0" y="0"/>
            <a:chExt cx="24384000" cy="1108171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2128500" cy="11081717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2255500" y="0"/>
              <a:ext cx="12128500" cy="11081717"/>
            </a:xfrm>
            <a:prstGeom prst="rect">
              <a:avLst/>
            </a:prstGeom>
          </p:spPr>
        </p:pic>
      </p:grpSp>
      <p:sp>
        <p:nvSpPr>
          <p:cNvPr id="5" name="TextBox 5"/>
          <p:cNvSpPr txBox="1"/>
          <p:nvPr/>
        </p:nvSpPr>
        <p:spPr>
          <a:xfrm>
            <a:off x="457321" y="760667"/>
            <a:ext cx="17373358" cy="6217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3"/>
              </a:lnSpc>
            </a:pPr>
            <a:r>
              <a:rPr lang="en-US" sz="4699" b="1" dirty="0" err="1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Малки</a:t>
            </a:r>
            <a:r>
              <a:rPr lang="en-US" sz="4699" b="1" dirty="0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 </a:t>
            </a:r>
            <a:r>
              <a:rPr lang="en-US" sz="4699" b="1" dirty="0" err="1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пешехпдци</a:t>
            </a:r>
            <a:r>
              <a:rPr lang="en-US" sz="4699" b="1" dirty="0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 в </a:t>
            </a:r>
            <a:r>
              <a:rPr lang="en-US" sz="4699" b="1" dirty="0" err="1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големия</a:t>
            </a:r>
            <a:r>
              <a:rPr lang="en-US" sz="4699" b="1" dirty="0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 </a:t>
            </a:r>
            <a:r>
              <a:rPr lang="en-US" sz="4699" b="1" dirty="0" err="1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град</a:t>
            </a:r>
            <a:endParaRPr lang="en-US" sz="4699" b="1" dirty="0">
              <a:solidFill>
                <a:srgbClr val="000000"/>
              </a:solidFill>
              <a:latin typeface="Cyrillic Bodoni Bold"/>
              <a:ea typeface="Cyrillic Bodoni Bold"/>
              <a:cs typeface="Cyrillic Bodoni Bold"/>
              <a:sym typeface="Cyrillic Bodoni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796708"/>
            <a:ext cx="18288000" cy="8490292"/>
            <a:chOff x="0" y="0"/>
            <a:chExt cx="24384000" cy="1132038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8085667" cy="5596694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12667" y="0"/>
              <a:ext cx="16171333" cy="5596694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5723694"/>
              <a:ext cx="8085667" cy="5596694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12667" y="5723694"/>
              <a:ext cx="16171333" cy="5596694"/>
            </a:xfrm>
            <a:prstGeom prst="rect">
              <a:avLst/>
            </a:prstGeom>
          </p:spPr>
        </p:pic>
      </p:grpSp>
      <p:sp>
        <p:nvSpPr>
          <p:cNvPr id="7" name="TextBox 7"/>
          <p:cNvSpPr txBox="1"/>
          <p:nvPr/>
        </p:nvSpPr>
        <p:spPr>
          <a:xfrm>
            <a:off x="1529333" y="730421"/>
            <a:ext cx="15346986" cy="682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44"/>
              </a:lnSpc>
            </a:pPr>
            <a:r>
              <a:rPr lang="en-US" sz="5043" b="1" dirty="0" err="1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Музей</a:t>
            </a:r>
            <a:r>
              <a:rPr lang="en-US" sz="5043" b="1" dirty="0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 “</a:t>
            </a:r>
            <a:r>
              <a:rPr lang="en-US" sz="5043" b="1" dirty="0" err="1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Човекът</a:t>
            </a:r>
            <a:r>
              <a:rPr lang="en-US" sz="5043" b="1" dirty="0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 и Неговото </a:t>
            </a:r>
            <a:r>
              <a:rPr lang="en-US" sz="5043" b="1" dirty="0" err="1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Здраве</a:t>
            </a:r>
            <a:r>
              <a:rPr lang="en-US" sz="5043" b="1" dirty="0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”, РЗИ - </a:t>
            </a:r>
            <a:r>
              <a:rPr lang="en-US" sz="5043" b="1" dirty="0" err="1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Варна</a:t>
            </a:r>
            <a:endParaRPr lang="en-US" sz="5043" b="1" dirty="0">
              <a:solidFill>
                <a:srgbClr val="000000"/>
              </a:solidFill>
              <a:latin typeface="Cyrillic Bodoni Bold"/>
              <a:ea typeface="Cyrillic Bodoni Bold"/>
              <a:cs typeface="Cyrillic Bodoni Bold"/>
              <a:sym typeface="Cyrillic Bodoni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796708"/>
            <a:ext cx="18288000" cy="8490292"/>
            <a:chOff x="0" y="0"/>
            <a:chExt cx="24384000" cy="1132038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8085667" cy="5596694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12667" y="0"/>
              <a:ext cx="16171333" cy="5596694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5723694"/>
              <a:ext cx="8085667" cy="5596694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12667" y="5723694"/>
              <a:ext cx="16171333" cy="5596694"/>
            </a:xfrm>
            <a:prstGeom prst="rect">
              <a:avLst/>
            </a:prstGeom>
          </p:spPr>
        </p:pic>
      </p:grpSp>
      <p:sp>
        <p:nvSpPr>
          <p:cNvPr id="7" name="TextBox 7"/>
          <p:cNvSpPr txBox="1"/>
          <p:nvPr/>
        </p:nvSpPr>
        <p:spPr>
          <a:xfrm>
            <a:off x="516147" y="730421"/>
            <a:ext cx="17373358" cy="682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44"/>
              </a:lnSpc>
            </a:pPr>
            <a:r>
              <a:rPr lang="en-US" sz="5043" b="1" dirty="0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Посещение на </a:t>
            </a:r>
            <a:r>
              <a:rPr lang="en-US" sz="5043" b="1" dirty="0" err="1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Регионална</a:t>
            </a:r>
            <a:r>
              <a:rPr lang="en-US" sz="5043" b="1" dirty="0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 </a:t>
            </a:r>
            <a:r>
              <a:rPr lang="en-US" sz="5043" b="1" dirty="0" err="1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Библиотека</a:t>
            </a:r>
            <a:r>
              <a:rPr lang="en-US" sz="5043" b="1" dirty="0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 “</a:t>
            </a:r>
            <a:r>
              <a:rPr lang="en-US" sz="5043" b="1" dirty="0" err="1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Пенчо</a:t>
            </a:r>
            <a:r>
              <a:rPr lang="en-US" sz="5043" b="1" dirty="0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 </a:t>
            </a:r>
            <a:r>
              <a:rPr lang="en-US" sz="5043" b="1" dirty="0" err="1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Славейков</a:t>
            </a:r>
            <a:r>
              <a:rPr lang="en-US" sz="5043" b="1" dirty="0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796708"/>
            <a:ext cx="18288000" cy="8490292"/>
            <a:chOff x="0" y="0"/>
            <a:chExt cx="24384000" cy="1132038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8085667" cy="5596694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12667" y="0"/>
              <a:ext cx="16171333" cy="5596694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5723694"/>
              <a:ext cx="8085667" cy="5596694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12667" y="5723694"/>
              <a:ext cx="16171333" cy="5596694"/>
            </a:xfrm>
            <a:prstGeom prst="rect">
              <a:avLst/>
            </a:prstGeom>
          </p:spPr>
        </p:pic>
      </p:grpSp>
      <p:sp>
        <p:nvSpPr>
          <p:cNvPr id="7" name="TextBox 7"/>
          <p:cNvSpPr txBox="1"/>
          <p:nvPr/>
        </p:nvSpPr>
        <p:spPr>
          <a:xfrm>
            <a:off x="516147" y="730421"/>
            <a:ext cx="17373358" cy="682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44"/>
              </a:lnSpc>
            </a:pPr>
            <a:r>
              <a:rPr lang="en-US" sz="5043" b="1" dirty="0" err="1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Потопени</a:t>
            </a:r>
            <a:r>
              <a:rPr lang="en-US" sz="5043" b="1" dirty="0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 в </a:t>
            </a:r>
            <a:r>
              <a:rPr lang="en-US" sz="5043" b="1" dirty="0" err="1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епохата</a:t>
            </a:r>
            <a:r>
              <a:rPr lang="en-US" sz="5043" b="1" dirty="0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 на </a:t>
            </a:r>
            <a:r>
              <a:rPr lang="en-US" sz="5043" b="1" dirty="0" err="1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Възраждането</a:t>
            </a:r>
            <a:r>
              <a:rPr lang="en-US" sz="5043" b="1" dirty="0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077030"/>
            <a:ext cx="18288000" cy="8209970"/>
            <a:chOff x="0" y="0"/>
            <a:chExt cx="24384000" cy="10946626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2128500" cy="10946626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2255500" y="0"/>
              <a:ext cx="12128500" cy="10946626"/>
            </a:xfrm>
            <a:prstGeom prst="rect">
              <a:avLst/>
            </a:prstGeom>
          </p:spPr>
        </p:pic>
      </p:grpSp>
      <p:sp>
        <p:nvSpPr>
          <p:cNvPr id="5" name="TextBox 5"/>
          <p:cNvSpPr txBox="1"/>
          <p:nvPr/>
        </p:nvSpPr>
        <p:spPr>
          <a:xfrm>
            <a:off x="516147" y="730421"/>
            <a:ext cx="17373358" cy="682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44"/>
              </a:lnSpc>
            </a:pPr>
            <a:r>
              <a:rPr lang="en-US" sz="5043" b="1" dirty="0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Посещение на </a:t>
            </a:r>
            <a:r>
              <a:rPr lang="en-US" sz="5043" b="1" dirty="0" err="1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Природонаучния</a:t>
            </a:r>
            <a:r>
              <a:rPr lang="en-US" sz="5043" b="1" dirty="0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 </a:t>
            </a:r>
            <a:r>
              <a:rPr lang="en-US" sz="5043" b="1" dirty="0" err="1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музей</a:t>
            </a:r>
            <a:r>
              <a:rPr lang="en-US" sz="5043" b="1" dirty="0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796708"/>
            <a:ext cx="18288000" cy="8490292"/>
            <a:chOff x="0" y="0"/>
            <a:chExt cx="24384000" cy="1132038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8085667" cy="5596694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12667" y="0"/>
              <a:ext cx="16171333" cy="5596694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5723694"/>
              <a:ext cx="8085667" cy="5596694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12667" y="5723694"/>
              <a:ext cx="16171333" cy="5596694"/>
            </a:xfrm>
            <a:prstGeom prst="rect">
              <a:avLst/>
            </a:prstGeom>
          </p:spPr>
        </p:pic>
      </p:grpSp>
      <p:sp>
        <p:nvSpPr>
          <p:cNvPr id="7" name="TextBox 7"/>
          <p:cNvSpPr txBox="1"/>
          <p:nvPr/>
        </p:nvSpPr>
        <p:spPr>
          <a:xfrm>
            <a:off x="516147" y="730421"/>
            <a:ext cx="17373358" cy="6217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3"/>
              </a:lnSpc>
            </a:pPr>
            <a:r>
              <a:rPr lang="en-US" sz="4699" b="1" dirty="0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Посещение на </a:t>
            </a:r>
            <a:r>
              <a:rPr lang="en-US" sz="4699" b="1" dirty="0" err="1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Астрономическа</a:t>
            </a:r>
            <a:r>
              <a:rPr lang="en-US" sz="4699" b="1" dirty="0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 </a:t>
            </a:r>
            <a:r>
              <a:rPr lang="en-US" sz="4699" b="1" dirty="0" err="1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обсерватория</a:t>
            </a:r>
            <a:r>
              <a:rPr lang="en-US" sz="4699" b="1" dirty="0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 и </a:t>
            </a:r>
            <a:r>
              <a:rPr lang="en-US" sz="4699" b="1" dirty="0" err="1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Планетариум</a:t>
            </a:r>
            <a:endParaRPr lang="en-US" sz="4699" b="1" dirty="0">
              <a:solidFill>
                <a:srgbClr val="000000"/>
              </a:solidFill>
              <a:latin typeface="Cyrillic Bodoni Bold"/>
              <a:ea typeface="Cyrillic Bodoni Bold"/>
              <a:cs typeface="Cyrillic Bodoni Bold"/>
              <a:sym typeface="Cyrillic Bodoni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796708"/>
            <a:ext cx="18288000" cy="8490292"/>
            <a:chOff x="0" y="0"/>
            <a:chExt cx="24384000" cy="1132038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8085667" cy="5596694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12667" y="0"/>
              <a:ext cx="16171333" cy="5596694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5723694"/>
              <a:ext cx="8085667" cy="5596694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12667" y="5723694"/>
              <a:ext cx="16171333" cy="5596694"/>
            </a:xfrm>
            <a:prstGeom prst="rect">
              <a:avLst/>
            </a:prstGeom>
          </p:spPr>
        </p:pic>
      </p:grpSp>
      <p:sp>
        <p:nvSpPr>
          <p:cNvPr id="7" name="TextBox 7"/>
          <p:cNvSpPr txBox="1"/>
          <p:nvPr/>
        </p:nvSpPr>
        <p:spPr>
          <a:xfrm>
            <a:off x="516147" y="730421"/>
            <a:ext cx="17373358" cy="6217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3"/>
              </a:lnSpc>
            </a:pPr>
            <a:r>
              <a:rPr lang="en-US" sz="4699" b="1" dirty="0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Посещение на </a:t>
            </a:r>
            <a:r>
              <a:rPr lang="en-US" sz="4699" b="1" dirty="0" err="1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Музей-Подводница</a:t>
            </a:r>
            <a:r>
              <a:rPr lang="en-US" sz="4699" b="1" dirty="0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 “</a:t>
            </a:r>
            <a:r>
              <a:rPr lang="en-US" sz="4699" b="1" dirty="0" err="1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Слава</a:t>
            </a:r>
            <a:r>
              <a:rPr lang="en-US" sz="4699" b="1" dirty="0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796708"/>
            <a:ext cx="18288000" cy="8490292"/>
            <a:chOff x="0" y="0"/>
            <a:chExt cx="24384000" cy="1132038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8085667" cy="5596694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12667" y="0"/>
              <a:ext cx="16171333" cy="5596694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5723694"/>
              <a:ext cx="8085667" cy="5596694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12667" y="5723694"/>
              <a:ext cx="16171333" cy="5596694"/>
            </a:xfrm>
            <a:prstGeom prst="rect">
              <a:avLst/>
            </a:prstGeom>
          </p:spPr>
        </p:pic>
      </p:grpSp>
      <p:sp>
        <p:nvSpPr>
          <p:cNvPr id="7" name="TextBox 7"/>
          <p:cNvSpPr txBox="1"/>
          <p:nvPr/>
        </p:nvSpPr>
        <p:spPr>
          <a:xfrm>
            <a:off x="516147" y="730421"/>
            <a:ext cx="17373358" cy="6217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3"/>
              </a:lnSpc>
            </a:pPr>
            <a:r>
              <a:rPr lang="en-US" sz="4699" b="1" dirty="0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Посещение на </a:t>
            </a:r>
            <a:r>
              <a:rPr lang="en-US" sz="4699" b="1" dirty="0" err="1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местна</a:t>
            </a:r>
            <a:r>
              <a:rPr lang="en-US" sz="4699" b="1" dirty="0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 </a:t>
            </a:r>
            <a:r>
              <a:rPr lang="en-US" sz="4699" b="1" dirty="0" err="1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пекарна</a:t>
            </a:r>
            <a:r>
              <a:rPr lang="en-US" sz="4699" b="1" dirty="0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178349"/>
            <a:ext cx="18288000" cy="8108651"/>
            <a:chOff x="0" y="0"/>
            <a:chExt cx="24384000" cy="10811535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8043333" cy="10811535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170333" y="0"/>
              <a:ext cx="8043333" cy="10811535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6340667" y="0"/>
              <a:ext cx="8043333" cy="10811535"/>
            </a:xfrm>
            <a:prstGeom prst="rect">
              <a:avLst/>
            </a:prstGeom>
          </p:spPr>
        </p:pic>
      </p:grpSp>
      <p:sp>
        <p:nvSpPr>
          <p:cNvPr id="6" name="TextBox 6"/>
          <p:cNvSpPr txBox="1"/>
          <p:nvPr/>
        </p:nvSpPr>
        <p:spPr>
          <a:xfrm>
            <a:off x="516147" y="730421"/>
            <a:ext cx="17373358" cy="6217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3"/>
              </a:lnSpc>
            </a:pPr>
            <a:r>
              <a:rPr lang="en-US" sz="4699" b="1" dirty="0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Посещение на </a:t>
            </a:r>
            <a:r>
              <a:rPr lang="en-US" sz="4699" b="1" dirty="0" err="1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Музея</a:t>
            </a:r>
            <a:r>
              <a:rPr lang="en-US" sz="4699" b="1" dirty="0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 на </a:t>
            </a:r>
            <a:r>
              <a:rPr lang="en-US" sz="4699" b="1" dirty="0" err="1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Стъклото</a:t>
            </a:r>
            <a:endParaRPr lang="en-US" sz="4699" b="1" dirty="0">
              <a:solidFill>
                <a:srgbClr val="000000"/>
              </a:solidFill>
              <a:latin typeface="Cyrillic Bodoni Bold"/>
              <a:ea typeface="Cyrillic Bodoni Bold"/>
              <a:cs typeface="Cyrillic Bodoni Bold"/>
              <a:sym typeface="Cyrillic Bodoni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108</Words>
  <Application>Microsoft Office PowerPoint</Application>
  <PresentationFormat>Custom</PresentationFormat>
  <Paragraphs>15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Cyrillic Bodoni</vt:lpstr>
      <vt:lpstr>UD Digi Kyokasho NK-B</vt:lpstr>
      <vt:lpstr>Cyrillic Bodoni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Градът като учебна площадка. Използване на градската среда за модерно и качествено образование.</dc:title>
  <cp:lastModifiedBy>USER</cp:lastModifiedBy>
  <cp:revision>9</cp:revision>
  <dcterms:created xsi:type="dcterms:W3CDTF">2006-08-16T00:00:00Z</dcterms:created>
  <dcterms:modified xsi:type="dcterms:W3CDTF">2025-07-18T08:56:36Z</dcterms:modified>
  <dc:identifier>DAGtV2cc2iQ</dc:identifier>
</cp:coreProperties>
</file>