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yrillic Bodoni" panose="02070603070506020303" pitchFamily="18" charset="0"/>
      <p:regular r:id="rId18"/>
    </p:embeddedFont>
    <p:embeddedFont>
      <p:font typeface="Cyrillic Bodoni Bold" panose="02070803080506020303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5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85699" y="-516504"/>
            <a:ext cx="15977856" cy="11320008"/>
          </a:xfrm>
          <a:custGeom>
            <a:avLst/>
            <a:gdLst/>
            <a:ahLst/>
            <a:cxnLst/>
            <a:rect l="l" t="t" r="r" b="b"/>
            <a:pathLst>
              <a:path w="15977856" h="11320008">
                <a:moveTo>
                  <a:pt x="0" y="0"/>
                </a:moveTo>
                <a:lnTo>
                  <a:pt x="15977856" y="0"/>
                </a:lnTo>
                <a:lnTo>
                  <a:pt x="15977856" y="11320008"/>
                </a:lnTo>
                <a:lnTo>
                  <a:pt x="0" y="113200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3" name="Freeform 3"/>
          <p:cNvSpPr/>
          <p:nvPr/>
        </p:nvSpPr>
        <p:spPr>
          <a:xfrm>
            <a:off x="1419288" y="4647371"/>
            <a:ext cx="17965072" cy="8960080"/>
          </a:xfrm>
          <a:custGeom>
            <a:avLst/>
            <a:gdLst/>
            <a:ahLst/>
            <a:cxnLst/>
            <a:rect l="l" t="t" r="r" b="b"/>
            <a:pathLst>
              <a:path w="17965072" h="8960080">
                <a:moveTo>
                  <a:pt x="0" y="0"/>
                </a:moveTo>
                <a:lnTo>
                  <a:pt x="17965072" y="0"/>
                </a:lnTo>
                <a:lnTo>
                  <a:pt x="17965072" y="8960080"/>
                </a:lnTo>
                <a:lnTo>
                  <a:pt x="0" y="896008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4" name="Freeform 4"/>
          <p:cNvSpPr/>
          <p:nvPr/>
        </p:nvSpPr>
        <p:spPr>
          <a:xfrm>
            <a:off x="-374900" y="-516935"/>
            <a:ext cx="7562808" cy="11176564"/>
          </a:xfrm>
          <a:custGeom>
            <a:avLst/>
            <a:gdLst/>
            <a:ahLst/>
            <a:cxnLst/>
            <a:rect l="l" t="t" r="r" b="b"/>
            <a:pathLst>
              <a:path w="7562808" h="11176564">
                <a:moveTo>
                  <a:pt x="0" y="0"/>
                </a:moveTo>
                <a:lnTo>
                  <a:pt x="7562808" y="0"/>
                </a:lnTo>
                <a:lnTo>
                  <a:pt x="7562808" y="11176564"/>
                </a:lnTo>
                <a:lnTo>
                  <a:pt x="0" y="111765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5" name="Freeform 5"/>
          <p:cNvSpPr/>
          <p:nvPr/>
        </p:nvSpPr>
        <p:spPr>
          <a:xfrm>
            <a:off x="5772506" y="4647371"/>
            <a:ext cx="4287856" cy="6579830"/>
          </a:xfrm>
          <a:custGeom>
            <a:avLst/>
            <a:gdLst/>
            <a:ahLst/>
            <a:cxnLst/>
            <a:rect l="l" t="t" r="r" b="b"/>
            <a:pathLst>
              <a:path w="4287856" h="6579830">
                <a:moveTo>
                  <a:pt x="0" y="0"/>
                </a:moveTo>
                <a:lnTo>
                  <a:pt x="4287856" y="0"/>
                </a:lnTo>
                <a:lnTo>
                  <a:pt x="4287856" y="6579830"/>
                </a:lnTo>
                <a:lnTo>
                  <a:pt x="0" y="657983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6" name="Freeform 6"/>
          <p:cNvSpPr/>
          <p:nvPr/>
        </p:nvSpPr>
        <p:spPr>
          <a:xfrm>
            <a:off x="2052522" y="4279306"/>
            <a:ext cx="1519586" cy="3657980"/>
          </a:xfrm>
          <a:custGeom>
            <a:avLst/>
            <a:gdLst/>
            <a:ahLst/>
            <a:cxnLst/>
            <a:rect l="l" t="t" r="r" b="b"/>
            <a:pathLst>
              <a:path w="1519586" h="3657980">
                <a:moveTo>
                  <a:pt x="0" y="0"/>
                </a:moveTo>
                <a:lnTo>
                  <a:pt x="1519586" y="0"/>
                </a:lnTo>
                <a:lnTo>
                  <a:pt x="1519586" y="3657980"/>
                </a:lnTo>
                <a:lnTo>
                  <a:pt x="0" y="365798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7" name="TextBox 7"/>
          <p:cNvSpPr txBox="1"/>
          <p:nvPr/>
        </p:nvSpPr>
        <p:spPr>
          <a:xfrm>
            <a:off x="4396657" y="696193"/>
            <a:ext cx="13555940" cy="197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1"/>
              </a:lnSpc>
            </a:pP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Градът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като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учебна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площадка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.</a:t>
            </a:r>
          </a:p>
          <a:p>
            <a:pPr algn="ctr">
              <a:lnSpc>
                <a:spcPts val="5141"/>
              </a:lnSpc>
            </a:pP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Използване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на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градската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среда за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модерно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и </a:t>
            </a:r>
            <a:r>
              <a:rPr lang="en-US" sz="5193" dirty="0" err="1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качествено</a:t>
            </a:r>
            <a:r>
              <a:rPr lang="en-US" sz="5193" dirty="0">
                <a:solidFill>
                  <a:srgbClr val="3B0E00"/>
                </a:solidFill>
                <a:latin typeface="Cyrillic Bodoni"/>
                <a:ea typeface="UD Digi Kyokasho NK-B" panose="020B0400000000000000" pitchFamily="18" charset="-128"/>
                <a:cs typeface="Cyrillic Bodoni"/>
                <a:sym typeface="Cyrillic Bodoni"/>
              </a:rPr>
              <a:t> образование. </a:t>
            </a:r>
          </a:p>
        </p:txBody>
      </p:sp>
      <p:sp>
        <p:nvSpPr>
          <p:cNvPr id="8" name="Freeform 8"/>
          <p:cNvSpPr/>
          <p:nvPr/>
        </p:nvSpPr>
        <p:spPr>
          <a:xfrm>
            <a:off x="1915364" y="7058403"/>
            <a:ext cx="2540670" cy="2859101"/>
          </a:xfrm>
          <a:custGeom>
            <a:avLst/>
            <a:gdLst/>
            <a:ahLst/>
            <a:cxnLst/>
            <a:rect l="l" t="t" r="r" b="b"/>
            <a:pathLst>
              <a:path w="2540670" h="2859101">
                <a:moveTo>
                  <a:pt x="0" y="0"/>
                </a:moveTo>
                <a:lnTo>
                  <a:pt x="2540670" y="0"/>
                </a:lnTo>
                <a:lnTo>
                  <a:pt x="2540670" y="2859101"/>
                </a:lnTo>
                <a:lnTo>
                  <a:pt x="0" y="285910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9" name="Freeform 9"/>
          <p:cNvSpPr/>
          <p:nvPr/>
        </p:nvSpPr>
        <p:spPr>
          <a:xfrm>
            <a:off x="-5744671" y="7810710"/>
            <a:ext cx="6887734" cy="2106794"/>
          </a:xfrm>
          <a:custGeom>
            <a:avLst/>
            <a:gdLst/>
            <a:ahLst/>
            <a:cxnLst/>
            <a:rect l="l" t="t" r="r" b="b"/>
            <a:pathLst>
              <a:path w="6887734" h="2106794">
                <a:moveTo>
                  <a:pt x="0" y="0"/>
                </a:moveTo>
                <a:lnTo>
                  <a:pt x="6887734" y="0"/>
                </a:lnTo>
                <a:lnTo>
                  <a:pt x="6887734" y="2106794"/>
                </a:lnTo>
                <a:lnTo>
                  <a:pt x="0" y="2106794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bg-BG"/>
          </a:p>
        </p:txBody>
      </p:sp>
      <p:sp>
        <p:nvSpPr>
          <p:cNvPr id="10" name="TextBox 10"/>
          <p:cNvSpPr txBox="1"/>
          <p:nvPr/>
        </p:nvSpPr>
        <p:spPr>
          <a:xfrm>
            <a:off x="4396657" y="3441779"/>
            <a:ext cx="13555940" cy="51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3"/>
              </a:lnSpc>
            </a:pP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“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Пътешествие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към 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знанието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с ДГ 9 “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Ален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Мак</a:t>
            </a:r>
            <a:r>
              <a:rPr lang="en-US" sz="3892" b="1" u="sng" dirty="0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 </a:t>
            </a:r>
            <a:r>
              <a:rPr lang="en-US" sz="3892" b="1" u="sng" dirty="0" err="1">
                <a:solidFill>
                  <a:srgbClr val="3B0E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Варна</a:t>
            </a:r>
            <a:endParaRPr lang="en-US" sz="3892" b="1" u="sng" dirty="0">
              <a:solidFill>
                <a:srgbClr val="3B0E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09039" y="4262802"/>
            <a:ext cx="7550261" cy="168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5"/>
              </a:lnSpc>
            </a:pP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Изготвили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: 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Директор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Бояна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Йорданова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, Учители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Доротея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Йотова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,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Павлина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Пейчева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,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Румяна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Браткова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и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Ива</a:t>
            </a:r>
            <a:r>
              <a:rPr lang="en-US" sz="3328" dirty="0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 </a:t>
            </a:r>
            <a:r>
              <a:rPr lang="en-US" sz="3328" dirty="0" err="1">
                <a:solidFill>
                  <a:srgbClr val="3B0E00"/>
                </a:solidFill>
                <a:latin typeface="Cyrillic Bodoni"/>
                <a:ea typeface="Cyrillic Bodoni"/>
                <a:cs typeface="Cyrillic Bodoni"/>
                <a:sym typeface="Cyrillic Bodoni"/>
              </a:rPr>
              <a:t>Иванова</a:t>
            </a:r>
            <a:endParaRPr lang="en-US" sz="3328" dirty="0">
              <a:solidFill>
                <a:srgbClr val="3B0E00"/>
              </a:solidFill>
              <a:latin typeface="Cyrillic Bodoni"/>
              <a:ea typeface="Cyrillic Bodoni"/>
              <a:cs typeface="Cyrillic Bodoni"/>
              <a:sym typeface="Cyrillic Bodoni"/>
            </a:endParaRPr>
          </a:p>
        </p:txBody>
      </p:sp>
    </p:spTree>
    <p:extLst>
      <p:ext uri="{BB962C8B-B14F-4D97-AF65-F5344CB8AC3E}">
        <p14:creationId xmlns:p14="http://schemas.microsoft.com/office/powerpoint/2010/main" val="31965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78349"/>
            <a:ext cx="18288000" cy="8108651"/>
            <a:chOff x="0" y="0"/>
            <a:chExt cx="24384000" cy="108115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43333" cy="108115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0333" y="0"/>
              <a:ext cx="8043333" cy="1081153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40667" y="0"/>
              <a:ext cx="8043333" cy="1081153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457321" y="1114425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Уроци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по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Ботаника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5712"/>
            <a:ext cx="18288000" cy="8311288"/>
            <a:chOff x="0" y="0"/>
            <a:chExt cx="24384000" cy="110817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28500" cy="1108171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55500" y="0"/>
              <a:ext cx="12128500" cy="1108171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457321" y="760667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Поклон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пред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делата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видни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Възродженци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75712"/>
            <a:ext cx="18288000" cy="8311288"/>
            <a:chOff x="0" y="0"/>
            <a:chExt cx="24384000" cy="110817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28500" cy="1108171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55500" y="0"/>
              <a:ext cx="12128500" cy="1108171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457321" y="760667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Малки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пешехпдци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в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големия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град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1529333" y="730421"/>
            <a:ext cx="15346986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Музей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“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Човекът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и Неговото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Здраве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”, РЗИ -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Варна</a:t>
            </a:r>
            <a:endParaRPr lang="en-US" sz="5043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Регионална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Библиотека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“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Пенчо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Славейков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Потопени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в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епохата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на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Възраждането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77030"/>
            <a:ext cx="18288000" cy="8209970"/>
            <a:chOff x="0" y="0"/>
            <a:chExt cx="24384000" cy="1094662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28500" cy="109466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55500" y="0"/>
              <a:ext cx="12128500" cy="1094662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516147" y="730421"/>
            <a:ext cx="17373358" cy="68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4"/>
              </a:lnSpc>
            </a:pP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Природонаучния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5043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музей</a:t>
            </a:r>
            <a:r>
              <a:rPr lang="en-US" sz="5043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Астрономическа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обсерватория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и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Планетариум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Музей-Подводница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“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Слава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96708"/>
            <a:ext cx="18288000" cy="8490292"/>
            <a:chOff x="0" y="0"/>
            <a:chExt cx="24384000" cy="113203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85667" cy="55966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0"/>
              <a:ext cx="16171333" cy="55966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723694"/>
              <a:ext cx="8085667" cy="559669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5723694"/>
              <a:ext cx="16171333" cy="5596694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местна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пекарна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78349"/>
            <a:ext cx="18288000" cy="8108651"/>
            <a:chOff x="0" y="0"/>
            <a:chExt cx="24384000" cy="1081153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043333" cy="1081153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70333" y="0"/>
              <a:ext cx="8043333" cy="1081153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40667" y="0"/>
              <a:ext cx="8043333" cy="1081153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516147" y="730421"/>
            <a:ext cx="17373358" cy="621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3"/>
              </a:lnSpc>
            </a:pP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Посещение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Музея</a:t>
            </a:r>
            <a:r>
              <a:rPr lang="en-US" sz="4699" b="1" dirty="0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 на </a:t>
            </a:r>
            <a:r>
              <a:rPr lang="en-US" sz="4699" b="1" dirty="0" err="1">
                <a:solidFill>
                  <a:srgbClr val="000000"/>
                </a:solidFill>
                <a:latin typeface="Cyrillic Bodoni Bold"/>
                <a:ea typeface="Cyrillic Bodoni Bold"/>
                <a:cs typeface="Cyrillic Bodoni Bold"/>
                <a:sym typeface="Cyrillic Bodoni Bold"/>
              </a:rPr>
              <a:t>Стъклото</a:t>
            </a:r>
            <a:endParaRPr lang="en-US" sz="4699" b="1" dirty="0">
              <a:solidFill>
                <a:srgbClr val="000000"/>
              </a:solidFill>
              <a:latin typeface="Cyrillic Bodoni Bold"/>
              <a:ea typeface="Cyrillic Bodoni Bold"/>
              <a:cs typeface="Cyrillic Bodoni Bold"/>
              <a:sym typeface="Cyrillic Bodon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108</Words>
  <Application>Microsoft Office PowerPoint</Application>
  <PresentationFormat>По избор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Градът като учебна площадка. Използване на градската среда за модерно и качествено образование.</dc:title>
  <cp:lastModifiedBy>doroteayotova@odg9alenmak.com</cp:lastModifiedBy>
  <cp:revision>8</cp:revision>
  <dcterms:created xsi:type="dcterms:W3CDTF">2006-08-16T00:00:00Z</dcterms:created>
  <dcterms:modified xsi:type="dcterms:W3CDTF">2025-07-18T08:49:24Z</dcterms:modified>
  <dc:identifier>DAGtV2cc2iQ</dc:identifier>
</cp:coreProperties>
</file>