
<file path=[Content_Types].xml><?xml version="1.0" encoding="utf-8"?>
<Types xmlns="http://schemas.openxmlformats.org/package/2006/content-types">
  <Default Extension="png" ContentType="image/pn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handoutMasterIdLst>
    <p:handoutMasterId r:id="rId26"/>
  </p:handoutMasterIdLst>
  <p:sldIdLst>
    <p:sldId id="289" r:id="rId2"/>
    <p:sldId id="314" r:id="rId3"/>
    <p:sldId id="315" r:id="rId4"/>
    <p:sldId id="316" r:id="rId5"/>
    <p:sldId id="302" r:id="rId6"/>
    <p:sldId id="303" r:id="rId7"/>
    <p:sldId id="256" r:id="rId8"/>
    <p:sldId id="257" r:id="rId9"/>
    <p:sldId id="291" r:id="rId10"/>
    <p:sldId id="292" r:id="rId11"/>
    <p:sldId id="293" r:id="rId12"/>
    <p:sldId id="304" r:id="rId13"/>
    <p:sldId id="313" r:id="rId14"/>
    <p:sldId id="311" r:id="rId15"/>
    <p:sldId id="305" r:id="rId16"/>
    <p:sldId id="306" r:id="rId17"/>
    <p:sldId id="307" r:id="rId18"/>
    <p:sldId id="308" r:id="rId19"/>
    <p:sldId id="309" r:id="rId20"/>
    <p:sldId id="312" r:id="rId21"/>
    <p:sldId id="310" r:id="rId22"/>
    <p:sldId id="288" r:id="rId23"/>
    <p:sldId id="30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97" autoAdjust="0"/>
  </p:normalViewPr>
  <p:slideViewPr>
    <p:cSldViewPr>
      <p:cViewPr>
        <p:scale>
          <a:sx n="60" d="100"/>
          <a:sy n="60" d="100"/>
        </p:scale>
        <p:origin x="1388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2684" y="4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28BDCB-6958-4DE8-B9C3-CBF228170B74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35777-64FE-4EF3-B40C-6700ABD7814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184771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ABB45E-F4A1-4D57-B001-7A3BDAEFF9B6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C321B-E111-42C9-8F85-F3E1EAB9E989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0712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0C321B-E111-42C9-8F85-F3E1EAB9E989}" type="slidenum">
              <a:rPr lang="bg-BG" smtClean="0"/>
              <a:t>1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64824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Problem-solving is one of the most important competencies. However, successful problem solving involves a number of other knowledge, skills and competences.</a:t>
            </a:r>
            <a:endParaRPr lang="bg-B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321B-E111-42C9-8F85-F3E1EAB9E989}" type="slidenum">
              <a:rPr lang="bg-BG" smtClean="0"/>
              <a:t>8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433871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Problem-solving is one of the most important competencies. However, successful problem solving involves a number of other knowledge, skills and competences.</a:t>
            </a:r>
            <a:endParaRPr lang="bg-BG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0C321B-E111-42C9-8F85-F3E1EAB9E989}" type="slidenum">
              <a:rPr lang="bg-BG" smtClean="0"/>
              <a:t>9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5703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6315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30258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36232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61261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783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86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8969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9652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82544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795288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3911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76C388D-F1EB-47AF-861D-0C71ABDF6710}" type="datetimeFigureOut">
              <a:rPr lang="bg-BG" smtClean="0"/>
              <a:t>16.7.2025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9ADDE95A-DC5E-4197-8F8D-865D0F4A3626}" type="slidenum">
              <a:rPr lang="bg-BG" smtClean="0"/>
              <a:t>‹#›</a:t>
            </a:fld>
            <a:endParaRPr lang="bg-BG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763063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hoolofthefuture.eu/bg/osos/project/na-lov-za-asteroidi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stro.shu.b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07CAF9E-A50B-4191-9BBA-76369616A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89575"/>
            <a:ext cx="9144000" cy="1368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88640"/>
            <a:ext cx="6568523" cy="1252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/>
              <a:t>ВЪЗМОЖНОСТИ НА АСТРОНОМИЧЕСКАТА ОБСЕРВАТОРИЯ КЪМ АСТРОНОМИЧЕСКИЯ ЦЕНТЪР НА ШУМЕНСКИЯ УНИВЕРСИТЕТ ЗА STEAM-ОБУЧЕНИЕ</a:t>
            </a:r>
            <a:endParaRPr lang="bg-BG" sz="2000" b="1" dirty="0"/>
          </a:p>
        </p:txBody>
      </p:sp>
      <p:sp>
        <p:nvSpPr>
          <p:cNvPr id="7" name="Date Placeholder 3"/>
          <p:cNvSpPr txBox="1">
            <a:spLocks/>
          </p:cNvSpPr>
          <p:nvPr/>
        </p:nvSpPr>
        <p:spPr>
          <a:xfrm>
            <a:off x="7668344" y="0"/>
            <a:ext cx="1475656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bg-BG"/>
            </a:defPPr>
            <a:lvl1pPr marL="0" algn="l" defTabSz="914400" rtl="0" eaLnBrk="1" latinLnBrk="0" hangingPunct="1">
              <a:defRPr sz="12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Dragomir Marchev</a:t>
            </a:r>
            <a:endParaRPr lang="bg-BG" dirty="0"/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0590" y="404664"/>
            <a:ext cx="1441450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691680" y="1340768"/>
            <a:ext cx="53640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Драгомир Марчев</a:t>
            </a:r>
            <a:r>
              <a:rPr lang="bg-BG" baseline="30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1</a:t>
            </a:r>
            <a:r>
              <a:rPr lang="bg-BG" baseline="30000" dirty="0">
                <a:latin typeface="Garamond" panose="02020404030301010803" pitchFamily="18" charset="0"/>
                <a:ea typeface="Times New Roman" panose="02020603050405020304" pitchFamily="18" charset="0"/>
              </a:rPr>
              <a:t>    </a:t>
            </a:r>
            <a:r>
              <a:rPr lang="bg-BG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Красимир Христов</a:t>
            </a:r>
            <a:r>
              <a:rPr lang="bg-BG" baseline="30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2    </a:t>
            </a:r>
            <a:endParaRPr lang="en-US" baseline="30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  <a:p>
            <a:pPr algn="ctr"/>
            <a:r>
              <a:rPr lang="bg-BG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Наталия Павлова</a:t>
            </a:r>
            <a:r>
              <a:rPr lang="bg-BG" baseline="30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1</a:t>
            </a:r>
            <a:r>
              <a:rPr lang="en-US" baseline="30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r>
              <a:rPr lang="bg-BG" dirty="0">
                <a:latin typeface="Garamond" panose="02020404030301010803" pitchFamily="18" charset="0"/>
              </a:rPr>
              <a:t>Албена Иванова-Неделчева</a:t>
            </a:r>
            <a:r>
              <a:rPr lang="en-US" baseline="30000" dirty="0">
                <a:latin typeface="Garamond" panose="02020404030301010803" pitchFamily="18" charset="0"/>
              </a:rPr>
              <a:t>3</a:t>
            </a:r>
            <a:r>
              <a:rPr lang="en-US" baseline="300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</a:t>
            </a:r>
            <a:endParaRPr lang="bg-BG" baseline="30000" dirty="0">
              <a:effectLst/>
              <a:latin typeface="Garamond" panose="020204040303010108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C53A67-0644-4242-9AD3-3CFC5B1307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76672"/>
            <a:ext cx="1158858" cy="13266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3E4E27-81A9-47CA-97A3-139BDEA38F65}"/>
              </a:ext>
            </a:extLst>
          </p:cNvPr>
          <p:cNvSpPr/>
          <p:nvPr/>
        </p:nvSpPr>
        <p:spPr>
          <a:xfrm>
            <a:off x="647564" y="5712122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</a:rPr>
              <a:t>Градът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като</a:t>
            </a:r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err="1">
                <a:solidFill>
                  <a:schemeClr val="bg1"/>
                </a:solidFill>
              </a:rPr>
              <a:t>учебна</a:t>
            </a:r>
            <a:r>
              <a:rPr lang="ru-RU" dirty="0">
                <a:solidFill>
                  <a:schemeClr val="bg1"/>
                </a:solidFill>
              </a:rPr>
              <a:t> площадка. </a:t>
            </a:r>
            <a:r>
              <a:rPr lang="ru-RU" dirty="0" err="1">
                <a:solidFill>
                  <a:schemeClr val="bg1"/>
                </a:solidFill>
              </a:rPr>
              <a:t>Използване</a:t>
            </a:r>
            <a:r>
              <a:rPr lang="ru-RU" dirty="0">
                <a:solidFill>
                  <a:schemeClr val="bg1"/>
                </a:solidFill>
              </a:rPr>
              <a:t> на </a:t>
            </a:r>
            <a:r>
              <a:rPr lang="ru-RU" dirty="0" err="1">
                <a:solidFill>
                  <a:schemeClr val="bg1"/>
                </a:solidFill>
              </a:rPr>
              <a:t>градската</a:t>
            </a:r>
            <a:r>
              <a:rPr lang="ru-RU" dirty="0">
                <a:solidFill>
                  <a:schemeClr val="bg1"/>
                </a:solidFill>
              </a:rPr>
              <a:t> среда за </a:t>
            </a:r>
            <a:r>
              <a:rPr lang="ru-RU" dirty="0" err="1">
                <a:solidFill>
                  <a:schemeClr val="bg1"/>
                </a:solidFill>
              </a:rPr>
              <a:t>модерно</a:t>
            </a:r>
            <a:r>
              <a:rPr lang="ru-RU" dirty="0">
                <a:solidFill>
                  <a:schemeClr val="bg1"/>
                </a:solidFill>
              </a:rPr>
              <a:t> и </a:t>
            </a:r>
            <a:r>
              <a:rPr lang="ru-RU" dirty="0" err="1">
                <a:solidFill>
                  <a:schemeClr val="bg1"/>
                </a:solidFill>
              </a:rPr>
              <a:t>качествено</a:t>
            </a:r>
            <a:r>
              <a:rPr lang="ru-RU" dirty="0">
                <a:solidFill>
                  <a:schemeClr val="bg1"/>
                </a:solidFill>
              </a:rPr>
              <a:t> образование</a:t>
            </a:r>
          </a:p>
          <a:p>
            <a:pPr algn="ctr"/>
            <a:r>
              <a:rPr lang="ru-RU" dirty="0">
                <a:solidFill>
                  <a:schemeClr val="bg1"/>
                </a:solidFill>
              </a:rPr>
              <a:t>9 – 10 </a:t>
            </a:r>
            <a:r>
              <a:rPr lang="ru-RU" dirty="0" err="1">
                <a:solidFill>
                  <a:schemeClr val="bg1"/>
                </a:solidFill>
              </a:rPr>
              <a:t>октомвро</a:t>
            </a:r>
            <a:r>
              <a:rPr lang="ru-RU" dirty="0">
                <a:solidFill>
                  <a:schemeClr val="bg1"/>
                </a:solidFill>
              </a:rPr>
              <a:t> 2025, Община  Варна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100C27A-C11C-4AEA-853F-5B435D9DE87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564904"/>
            <a:ext cx="3755909" cy="28169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4CA2191-5DBE-4955-8CBD-51F614D5EB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564904"/>
            <a:ext cx="3768418" cy="2826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D02717-78EC-44E4-9AC9-C1A4DFC762A4}"/>
              </a:ext>
            </a:extLst>
          </p:cNvPr>
          <p:cNvSpPr txBox="1"/>
          <p:nvPr/>
        </p:nvSpPr>
        <p:spPr>
          <a:xfrm flipH="1">
            <a:off x="2195736" y="1844824"/>
            <a:ext cx="44644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1400" i="1" dirty="0">
                <a:latin typeface="Garamond" panose="02020404030301010803" pitchFamily="18" charset="0"/>
              </a:rPr>
              <a:t>1- Шуменски университет „Епископ Константин Преславски“</a:t>
            </a:r>
          </a:p>
          <a:p>
            <a:r>
              <a:rPr lang="bg-BG" sz="1400" i="1" dirty="0">
                <a:latin typeface="Garamond" panose="02020404030301010803" pitchFamily="18" charset="0"/>
              </a:rPr>
              <a:t>2- Природен парк „Шуменско плато“</a:t>
            </a:r>
            <a:endParaRPr lang="en-US" sz="1400" i="1" dirty="0">
              <a:latin typeface="Garamond" panose="02020404030301010803" pitchFamily="18" charset="0"/>
            </a:endParaRPr>
          </a:p>
          <a:p>
            <a:r>
              <a:rPr lang="en-US" sz="1400" i="1" dirty="0">
                <a:latin typeface="Garamond" panose="02020404030301010803" pitchFamily="18" charset="0"/>
              </a:rPr>
              <a:t>3- </a:t>
            </a:r>
            <a:r>
              <a:rPr lang="bg-BG" sz="1400" i="1" dirty="0">
                <a:latin typeface="Garamond" panose="02020404030301010803" pitchFamily="18" charset="0"/>
              </a:rPr>
              <a:t>СУ „Сава </a:t>
            </a:r>
            <a:r>
              <a:rPr lang="bg-BG" sz="1400" i="1" dirty="0" err="1">
                <a:latin typeface="Garamond" panose="02020404030301010803" pitchFamily="18" charset="0"/>
              </a:rPr>
              <a:t>Доброплодни</a:t>
            </a:r>
            <a:r>
              <a:rPr lang="bg-BG" sz="1400" i="1" dirty="0">
                <a:latin typeface="Garamond" panose="02020404030301010803" pitchFamily="18" charset="0"/>
              </a:rPr>
              <a:t>“, Шумен,</a:t>
            </a:r>
            <a:endParaRPr lang="en-US" sz="1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5558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7989752" cy="646059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Образователна обсерватория в Корпус </a:t>
            </a:r>
            <a:r>
              <a:rPr lang="en-US" sz="2000" b="1" dirty="0">
                <a:latin typeface="Garamond" panose="02020404030301010803" pitchFamily="18" charset="0"/>
              </a:rPr>
              <a:t>3 </a:t>
            </a:r>
            <a:r>
              <a:rPr lang="bg-BG" sz="2000" b="1" dirty="0">
                <a:latin typeface="Garamond" panose="02020404030301010803" pitchFamily="18" charset="0"/>
              </a:rPr>
              <a:t>на ШУ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D0DD5154-DBE9-486C-9824-321680BDE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 – 26 October 2024, Shumen</a:t>
            </a:r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5EB19-F435-4DE7-AC16-809091442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652" y="0"/>
            <a:ext cx="1481456" cy="3414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5D539E-0BAA-4118-9E2A-EE82498E4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904" y="2116871"/>
            <a:ext cx="2115495" cy="28226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891CF8-629A-49AB-B8F5-C77A69227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9738" y="2013348"/>
            <a:ext cx="2127688" cy="28348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49AF6-1480-4852-A3E4-6D32629D9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6211" y="4475861"/>
            <a:ext cx="3059832" cy="22981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43B6D9-18D0-4362-B01B-4155DC0DA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367" y="4395972"/>
            <a:ext cx="3168352" cy="23780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9E1DC4-0BA6-4F70-B04D-91AFEA5912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538" y="1943508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311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989752" cy="574051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Образователна обсерватория в Корпус </a:t>
            </a:r>
            <a:r>
              <a:rPr lang="en-US" sz="2000" b="1" dirty="0">
                <a:latin typeface="Garamond" panose="02020404030301010803" pitchFamily="18" charset="0"/>
              </a:rPr>
              <a:t>3 </a:t>
            </a:r>
            <a:r>
              <a:rPr lang="bg-BG" sz="2000" b="1" dirty="0">
                <a:latin typeface="Garamond" panose="02020404030301010803" pitchFamily="18" charset="0"/>
              </a:rPr>
              <a:t>на ШУ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2E3B2948-5D28-45B2-96C5-CC8F8B95C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24 – 26 October 2024, Shumen</a:t>
            </a:r>
            <a:endParaRPr lang="bg-B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05EB19-F435-4DE7-AC16-809091442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4652" y="0"/>
            <a:ext cx="1481456" cy="3414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685FDF-9C9A-47BE-9FA2-88B4215FA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671" y="2633438"/>
            <a:ext cx="4416491" cy="33123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30741B2-25C4-42AB-9FD2-82CE562EE007}"/>
              </a:ext>
            </a:extLst>
          </p:cNvPr>
          <p:cNvSpPr/>
          <p:nvPr/>
        </p:nvSpPr>
        <p:spPr>
          <a:xfrm>
            <a:off x="827584" y="6488668"/>
            <a:ext cx="3080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30-cm Cassegrain </a:t>
            </a:r>
            <a:r>
              <a:rPr lang="bg-BG" dirty="0"/>
              <a:t>телескоп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84626-F54F-4693-9CD3-6A8F336DF5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19938" y="2556987"/>
            <a:ext cx="4416491" cy="33123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AAEA3A-F495-45FA-B0F0-72591BF06B4A}"/>
              </a:ext>
            </a:extLst>
          </p:cNvPr>
          <p:cNvSpPr/>
          <p:nvPr/>
        </p:nvSpPr>
        <p:spPr>
          <a:xfrm>
            <a:off x="4499992" y="6458714"/>
            <a:ext cx="39776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25 cm Schmidt-Cassegrain</a:t>
            </a:r>
            <a:r>
              <a:rPr lang="bg-BG" dirty="0"/>
              <a:t> телескоп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737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4131-3F43-44C0-BB96-27285EFE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7989752" cy="646059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арт-пространство в АО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67B2E2-B35C-40D1-AEAF-8A4818FC7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88840"/>
            <a:ext cx="3476600" cy="4635467"/>
          </a:xfrm>
          <a:prstGeom prst="rect">
            <a:avLst/>
          </a:prstGeom>
        </p:spPr>
      </p:pic>
      <p:sp>
        <p:nvSpPr>
          <p:cNvPr id="8" name="AutoShape 8">
            <a:extLst>
              <a:ext uri="{FF2B5EF4-FFF2-40B4-BE49-F238E27FC236}">
                <a16:creationId xmlns:a16="http://schemas.microsoft.com/office/drawing/2014/main" id="{D6F8E7F8-924E-424C-96B7-7CCB0BC7CF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bg-BG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F1630F-8F86-4F9A-A324-86407322C5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099" y="1988840"/>
            <a:ext cx="3476600" cy="463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066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4131-3F43-44C0-BB96-27285EFE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908720"/>
            <a:ext cx="7989752" cy="574051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Музей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7B7C1C-BB58-48C0-A1EF-6BAFB41009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059"/>
          <a:stretch/>
        </p:blipFill>
        <p:spPr>
          <a:xfrm>
            <a:off x="467544" y="1988840"/>
            <a:ext cx="3651870" cy="4574123"/>
          </a:xfrm>
          <a:prstGeom prst="rect">
            <a:avLst/>
          </a:prstGeom>
        </p:spPr>
      </p:pic>
      <p:pic>
        <p:nvPicPr>
          <p:cNvPr id="3078" name="Picture 6" descr="Няма налично описание на снимката.">
            <a:extLst>
              <a:ext uri="{FF2B5EF4-FFF2-40B4-BE49-F238E27FC236}">
                <a16:creationId xmlns:a16="http://schemas.microsoft.com/office/drawing/2014/main" id="{B0463620-3FAE-429F-8A8F-393FEE5C4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03" y="1988840"/>
            <a:ext cx="3045653" cy="228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Няма налично описание на снимката.">
            <a:extLst>
              <a:ext uri="{FF2B5EF4-FFF2-40B4-BE49-F238E27FC236}">
                <a16:creationId xmlns:a16="http://schemas.microsoft.com/office/drawing/2014/main" id="{8A5CE1DE-2B2D-4307-9340-88A30E7F4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4491117"/>
            <a:ext cx="2985947" cy="2239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0307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24131-3F43-44C0-BB96-27285EFE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7989752" cy="646059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Планетариум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A005F81-ABCE-4519-A681-F14565CE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39"/>
            <a:ext cx="4248472" cy="301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009CB0CF-1DBD-4536-9407-37947785DD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0"/>
          <a:stretch/>
        </p:blipFill>
        <p:spPr bwMode="auto">
          <a:xfrm>
            <a:off x="4572000" y="3573015"/>
            <a:ext cx="3998944" cy="309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55424A-5A86-4F42-8CF9-54B409C52B03}"/>
              </a:ext>
            </a:extLst>
          </p:cNvPr>
          <p:cNvSpPr txBox="1"/>
          <p:nvPr/>
        </p:nvSpPr>
        <p:spPr>
          <a:xfrm>
            <a:off x="19910" y="6170526"/>
            <a:ext cx="4572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1600" dirty="0"/>
              <a:t>https://photonics.bg/project/shumen-planetarium/</a:t>
            </a:r>
          </a:p>
        </p:txBody>
      </p:sp>
    </p:spTree>
    <p:extLst>
      <p:ext uri="{BB962C8B-B14F-4D97-AF65-F5344CB8AC3E}">
        <p14:creationId xmlns:p14="http://schemas.microsoft.com/office/powerpoint/2010/main" val="3526260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8F6C4-930D-4352-8663-2FA87E761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7989752" cy="646059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Методи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3BAED-141D-4EB1-AB43-6B9A0F0AF8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проектния метод, с акцент върху междупредметните изследователски задачи;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практически работилници, изясняващи ролята на математиката в провежданите дейности;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2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интерактивни методи на обучение – използване на виртуални симулатори, VR и AR технологии за представяне на космоса и астрономическите явления.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903601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BE6B-C824-447A-AE03-C897300A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Примери - </a:t>
            </a:r>
            <a:r>
              <a:rPr lang="bg-BG" sz="1800" b="1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STEAM-занятие</a:t>
            </a:r>
            <a:b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C9F-EAEF-400B-A334-97DCFFC12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Тема: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Фази на Луната и тяхното изобразяване чрез геометрични фигури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Клас: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5-7 клас. Подходящ е за всички ученици.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Основна идея: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Учениците се запознават (теоретично и наблюдателно) с фазите на Луната. С помощта на придобитите знания за кръгове, дъги и ъгли, моделират фазите на луната. Включват творчески елемент при създаване на рисунка на лунните фази.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078889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BE6B-C824-447A-AE03-C897300A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Примери - </a:t>
            </a:r>
            <a:r>
              <a:rPr lang="bg-BG" sz="1800" b="1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ШКОЛА</a:t>
            </a:r>
            <a:b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C9F-EAEF-400B-A334-97DCFFC12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Тема: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Ловци на астероиди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Клас: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7-12 клас. Подходящ е за ученици с интерес към </a:t>
            </a:r>
            <a:r>
              <a:rPr lang="bg-BG" sz="24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природо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-математическите дисциплини.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 идея: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Учениците да намират самостоятелно астероиди „„Международно  сътрудничество за астрономически изследвания“ (IASC) е научна програма, ориентирана към обикновените хора. Тя предоставя висококачествени астрономически изображения на ученици от целия свят, като им дава възможност да направят оригинални открития в областта на астрономията, тази интересна и завладяваща наука.”</a:t>
            </a:r>
            <a:endParaRPr lang="bg-BG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253A7-C3AA-43E1-9C26-47C1E68AD061}"/>
              </a:ext>
            </a:extLst>
          </p:cNvPr>
          <p:cNvSpPr txBox="1"/>
          <p:nvPr/>
        </p:nvSpPr>
        <p:spPr>
          <a:xfrm>
            <a:off x="1259632" y="6315998"/>
            <a:ext cx="76328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just"/>
            <a:r>
              <a:rPr lang="bg-BG" sz="1800" u="sng" dirty="0">
                <a:solidFill>
                  <a:srgbClr val="0000FF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https://www.schoolofthefuture.eu/bg/osos/project/na-lov-za-asteroidi</a:t>
            </a:r>
            <a:r>
              <a:rPr lang="bg-BG" sz="1800" u="sng" dirty="0">
                <a:solidFill>
                  <a:srgbClr val="0000FF"/>
                </a:solidFill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bg-BG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054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BE6B-C824-447A-AE03-C897300A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/>
              <a:t>Примери - </a:t>
            </a:r>
            <a:r>
              <a:rPr lang="bg-BG" sz="1800" b="1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Арт-пространства</a:t>
            </a:r>
            <a:b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C9F-EAEF-400B-A334-97DCFFC12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Тема: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Големият взрив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Клас: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Подходящ е за всички ученици.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Основна идея: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Учениците наблюдават прожекция в Планетариума за Големия взрив. След, което имат възможност за арт-изява по избор, вдъхновена от впечатленията от филма и получената от професионален астроном информация.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38164244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BE6B-C824-447A-AE03-C897300A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Примери - </a:t>
            </a:r>
            <a:r>
              <a:rPr lang="bg-BG" sz="1800" b="1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ИГРА</a:t>
            </a:r>
            <a:b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D8C9F-EAEF-400B-A334-97DCFFC12B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Тема: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Скритите съзвездия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Клас: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Подходяща е за всички ученици.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bg-BG" sz="2400" i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Основна идея: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Играта се провежда в планетариум със симулатор на звездното небе (</a:t>
            </a:r>
            <a:r>
              <a:rPr lang="bg-BG" sz="2400" dirty="0" err="1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Stelarium</a:t>
            </a:r>
            <a:r>
              <a:rPr lang="bg-BG" sz="24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) и включва елементи на търсене и ориентиране по звездното небе. Учениците могат да работят индивидуално или в отбори. Те трябва да намерят конкретни съзвездия, като използват подсказки и решават малки предизвикателства. В края на играта ще бъде обсъдено всяко съзвездие, което са „открили“ учениците, като се допълнят интересни факти за него.</a:t>
            </a:r>
            <a:endParaRPr lang="bg-BG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45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1E37-6F17-456C-BCBD-2D1E0C3B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Някои забележителности </a:t>
            </a:r>
            <a:br>
              <a:rPr lang="bg-BG" dirty="0"/>
            </a:br>
            <a:r>
              <a:rPr lang="bg-BG" dirty="0"/>
              <a:t>в „Природен парк шуменско плато“</a:t>
            </a:r>
          </a:p>
        </p:txBody>
      </p: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43F3C6AF-8DFA-44E8-B25D-A55497873D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205037"/>
            <a:ext cx="4392487" cy="439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30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A4489-CEEF-42FD-BE37-95188CB8A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7989752" cy="718067"/>
          </a:xfrm>
        </p:spPr>
        <p:txBody>
          <a:bodyPr/>
          <a:lstStyle/>
          <a:p>
            <a:pPr algn="ctr"/>
            <a:r>
              <a:rPr lang="bg-BG" dirty="0"/>
              <a:t>Посещения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C7E3B4E-380E-479D-B41B-D004E0381D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16833"/>
            <a:ext cx="546698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CC4A595-332E-41EE-99E8-C60454DA9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37" y="3429000"/>
            <a:ext cx="4603262" cy="345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732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BE6B-C824-447A-AE03-C897300A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Контакти за </a:t>
            </a:r>
            <a:r>
              <a:rPr lang="bg-BG" dirty="0" err="1"/>
              <a:t>вРЪЗКА</a:t>
            </a:r>
            <a:r>
              <a:rPr lang="bg-BG" dirty="0"/>
              <a:t> с ОБСЕРВАТОРИЯТА</a:t>
            </a:r>
            <a:br>
              <a:rPr lang="bg-BG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bg-BG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C5EC296-EBC1-490B-894D-A9F51840E447}"/>
              </a:ext>
            </a:extLst>
          </p:cNvPr>
          <p:cNvSpPr/>
          <p:nvPr/>
        </p:nvSpPr>
        <p:spPr>
          <a:xfrm>
            <a:off x="5466039" y="2060848"/>
            <a:ext cx="3312368" cy="4293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>
              <a:spcBef>
                <a:spcPts val="0"/>
              </a:spcBef>
              <a:spcAft>
                <a:spcPts val="1000"/>
              </a:spcAft>
            </a:pPr>
            <a: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проф. д-р Драгомир </a:t>
            </a:r>
            <a:r>
              <a:rPr lang="ru-RU" sz="1800" b="0" i="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Марчев</a:t>
            </a:r>
            <a:b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endParaRPr lang="ru-RU" sz="1800" b="0" i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marR="0" algn="ctr">
              <a:spcBef>
                <a:spcPts val="0"/>
              </a:spcBef>
              <a:spcAft>
                <a:spcPts val="1000"/>
              </a:spcAft>
            </a:pPr>
            <a:r>
              <a:rPr lang="ru-RU" sz="1800" b="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d.marchev@shu.bg</a:t>
            </a:r>
            <a:b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endParaRPr lang="ru-RU" sz="1800" b="0" i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marR="0" algn="ctr">
              <a:spcBef>
                <a:spcPts val="0"/>
              </a:spcBef>
              <a:spcAft>
                <a:spcPts val="1000"/>
              </a:spcAft>
            </a:pPr>
            <a: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Самуил Петров</a:t>
            </a:r>
            <a:b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endParaRPr lang="ru-RU" sz="1800" b="0" i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 marR="0" algn="ctr">
              <a:spcBef>
                <a:spcPts val="0"/>
              </a:spcBef>
              <a:spcAft>
                <a:spcPts val="1000"/>
              </a:spcAft>
            </a:pPr>
            <a: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 </a:t>
            </a:r>
            <a:r>
              <a:rPr lang="ru-RU" sz="1800" b="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s.petrov@shu.bg</a:t>
            </a:r>
            <a:b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</a:br>
            <a:r>
              <a:rPr lang="ru-RU" sz="1800" b="0" i="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тел.: </a:t>
            </a:r>
            <a:r>
              <a:rPr lang="ru-RU" sz="1800" b="0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/>
                <a:latin typeface="Verdana" panose="020B0604030504040204" pitchFamily="34" charset="0"/>
              </a:rPr>
              <a:t>0884481200</a:t>
            </a:r>
            <a:endParaRPr lang="ru-RU" sz="1800" b="0" i="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1AF5F72E-678C-485F-9FB1-95C91A9094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53671" y="2081100"/>
            <a:ext cx="3312368" cy="361637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Посещения</a:t>
            </a:r>
            <a:br>
              <a:rPr kumimoji="0" lang="bg-BG" altLang="bg-BG" sz="7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bg-BG" altLang="bg-BG" sz="7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понеделник - </a:t>
            </a:r>
            <a:r>
              <a:rPr kumimoji="0" lang="bg-BG" altLang="bg-BG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почивен ден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вторник - </a:t>
            </a:r>
            <a:r>
              <a:rPr kumimoji="0" lang="bg-BG" altLang="bg-BG" sz="2000" b="1" i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почивен ден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сряда - петък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14:00 ч. - 22:00 ч.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събота и неделя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11:00 ч. - 19:00 ч.</a:t>
            </a: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kumimoji="0" lang="bg-BG" altLang="bg-BG" sz="2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Начални часове на прожекциите</a:t>
            </a:r>
            <a:b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сряда - петък</a:t>
            </a:r>
            <a:b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15:00 ч., 17:00 ч. и 19:00 ч.</a:t>
            </a:r>
            <a:b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събота и неделя</a:t>
            </a:r>
            <a:b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bg-BG" altLang="bg-BG" sz="7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12:00 ч., 14:00 ч., 16:00 ч. и 18:00 ч.</a:t>
            </a:r>
            <a:endParaRPr kumimoji="0" lang="bg-BG" altLang="bg-BG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bg-BG" altLang="bg-BG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Заради черния леопард: Хотели и ресторанти край Шуменското плато искат  компенсации - Пловдив Нюз">
            <a:extLst>
              <a:ext uri="{FF2B5EF4-FFF2-40B4-BE49-F238E27FC236}">
                <a16:creationId xmlns:a16="http://schemas.microsoft.com/office/drawing/2014/main" id="{3524C049-B034-4EC2-991B-B4361DCAC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90" b="89796" l="9915" r="91624">
                        <a14:foregroundMark x1="43590" y1="6122" x2="43590" y2="6122"/>
                        <a14:foregroundMark x1="53846" y1="37609" x2="53846" y2="37609"/>
                        <a14:foregroundMark x1="52479" y1="40525" x2="52479" y2="40525"/>
                        <a14:foregroundMark x1="37094" y1="35277" x2="37094" y2="35277"/>
                        <a14:foregroundMark x1="91624" y1="79883" x2="91624" y2="79883"/>
                        <a14:foregroundMark x1="71282" y1="81341" x2="71282" y2="81341"/>
                        <a14:foregroundMark x1="67521" y1="81633" x2="67521" y2="81633"/>
                        <a14:foregroundMark x1="64274" y1="82216" x2="64274" y2="82216"/>
                        <a14:foregroundMark x1="77949" y1="4082" x2="77949" y2="4082"/>
                        <a14:foregroundMark x1="44103" y1="3790" x2="44103" y2="3790"/>
                        <a14:foregroundMark x1="58632" y1="84257" x2="58632" y2="84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12576" y="4365104"/>
            <a:ext cx="4544824" cy="2664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166B43-F923-4A24-94A4-5B298EE1CFD2}"/>
              </a:ext>
            </a:extLst>
          </p:cNvPr>
          <p:cNvSpPr txBox="1"/>
          <p:nvPr/>
        </p:nvSpPr>
        <p:spPr>
          <a:xfrm>
            <a:off x="2483768" y="623731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WEB </a:t>
            </a:r>
            <a:r>
              <a:rPr lang="bg-BG" sz="2000" dirty="0"/>
              <a:t>сайт: </a:t>
            </a:r>
            <a:r>
              <a:rPr lang="en-US" sz="2000" dirty="0">
                <a:hlinkClick r:id="rId4"/>
              </a:rPr>
              <a:t>www.astro.shu.bg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5584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3600" b="1" dirty="0">
                <a:latin typeface="Garamond" panose="02020404030301010803" pitchFamily="18" charset="0"/>
              </a:rPr>
              <a:t>Очакваме ви в Шумен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137C2-990E-42FC-806A-744E7CD61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44" y="10156"/>
            <a:ext cx="1481456" cy="341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FBC39D-C3D8-4518-8053-20F6373E4D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37" y="2204864"/>
            <a:ext cx="4411045" cy="331236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11B3A0-4DB2-44A6-93FF-C339A992C1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204864"/>
            <a:ext cx="4475989" cy="335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85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z="2000" b="1" dirty="0">
                <a:latin typeface="Garamond" panose="02020404030301010803" pitchFamily="18" charset="0"/>
              </a:rPr>
              <a:t>Проекти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95536" y="2473772"/>
            <a:ext cx="8175408" cy="1675308"/>
          </a:xfrm>
        </p:spPr>
        <p:txBody>
          <a:bodyPr>
            <a:normAutofit/>
          </a:bodyPr>
          <a:lstStyle/>
          <a:p>
            <a:pPr algn="just"/>
            <a:r>
              <a:rPr lang="bg-BG" sz="2800" dirty="0"/>
              <a:t>РАЦИО към Фонд научни изследвания на МОН </a:t>
            </a:r>
          </a:p>
          <a:p>
            <a:pPr algn="just"/>
            <a:r>
              <a:rPr lang="bg-BG" sz="2800" dirty="0"/>
              <a:t>Фонд научни изследвания на ШУ за 2025 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7137C2-990E-42FC-806A-744E7CD61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544" y="10156"/>
            <a:ext cx="1481456" cy="34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63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1E37-6F17-456C-BCBD-2D1E0C3B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Някои забележителности </a:t>
            </a:r>
            <a:br>
              <a:rPr lang="bg-BG" dirty="0"/>
            </a:br>
            <a:r>
              <a:rPr lang="bg-BG" dirty="0"/>
              <a:t>в „Природен парк шуменско плато“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9AF4D-7C82-4AE5-B2E1-03AF786DA1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060848"/>
            <a:ext cx="4320480" cy="3501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DB4FF8-3B38-4B41-88DF-9B3E7B399B64}"/>
              </a:ext>
            </a:extLst>
          </p:cNvPr>
          <p:cNvSpPr txBox="1"/>
          <p:nvPr/>
        </p:nvSpPr>
        <p:spPr>
          <a:xfrm flipH="1">
            <a:off x="539552" y="5661248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Астрономическата Обсерватория разположена на Шуменско плато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3B287-F99A-438E-A4EC-4ABF8457ED39}"/>
              </a:ext>
            </a:extLst>
          </p:cNvPr>
          <p:cNvSpPr txBox="1"/>
          <p:nvPr/>
        </p:nvSpPr>
        <p:spPr>
          <a:xfrm flipH="1">
            <a:off x="4572000" y="5661248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Паметник „СЪЗДАТЕЛИ НА БЪЛГАРСКАТА ДЪРЖАВА“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5E8BB2-3EE6-4343-B26B-A05D1F11C0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11677" r="15116" b="8535"/>
          <a:stretch/>
        </p:blipFill>
        <p:spPr>
          <a:xfrm>
            <a:off x="4860032" y="2060848"/>
            <a:ext cx="3960440" cy="354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52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61E37-6F17-456C-BCBD-2D1E0C3B4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/>
              <a:t>Някои забележителности </a:t>
            </a:r>
            <a:br>
              <a:rPr lang="bg-BG" dirty="0"/>
            </a:br>
            <a:r>
              <a:rPr lang="bg-BG" dirty="0"/>
              <a:t>в „Природен парк шуменско плато“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DB4FF8-3B38-4B41-88DF-9B3E7B399B64}"/>
              </a:ext>
            </a:extLst>
          </p:cNvPr>
          <p:cNvSpPr txBox="1"/>
          <p:nvPr/>
        </p:nvSpPr>
        <p:spPr>
          <a:xfrm flipH="1">
            <a:off x="179512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Пещера „БИСЕРНА“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3B287-F99A-438E-A4EC-4ABF8457ED39}"/>
              </a:ext>
            </a:extLst>
          </p:cNvPr>
          <p:cNvSpPr txBox="1"/>
          <p:nvPr/>
        </p:nvSpPr>
        <p:spPr>
          <a:xfrm flipH="1">
            <a:off x="4860032" y="594928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dirty="0"/>
              <a:t>Шуменската крепост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C91614-A55B-4196-8DA1-B9AF1C9E3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4032448" cy="3933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9E295-EE6C-4F4B-A414-C0C28CAEF5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88840"/>
            <a:ext cx="4536504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91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67DB5-F2F5-48F6-8427-D1782647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3903"/>
            <a:ext cx="8229600" cy="990600"/>
          </a:xfrm>
        </p:spPr>
        <p:txBody>
          <a:bodyPr>
            <a:noAutofit/>
          </a:bodyPr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Тенденции в </a:t>
            </a:r>
            <a:r>
              <a:rPr lang="ru-RU" sz="2000" b="1" dirty="0">
                <a:latin typeface="Garamond" panose="02020404030301010803" pitchFamily="18" charset="0"/>
              </a:rPr>
              <a:t>в </a:t>
            </a:r>
            <a:r>
              <a:rPr lang="ru-RU" sz="2000" b="1" dirty="0" err="1">
                <a:latin typeface="Garamond" panose="02020404030301010803" pitchFamily="18" charset="0"/>
              </a:rPr>
              <a:t>постиженията</a:t>
            </a:r>
            <a:r>
              <a:rPr lang="ru-RU" sz="2000" b="1" dirty="0">
                <a:latin typeface="Garamond" panose="02020404030301010803" pitchFamily="18" charset="0"/>
              </a:rPr>
              <a:t> по математика, </a:t>
            </a:r>
            <a:r>
              <a:rPr lang="ru-RU" sz="2000" b="1" dirty="0" err="1">
                <a:latin typeface="Garamond" panose="02020404030301010803" pitchFamily="18" charset="0"/>
              </a:rPr>
              <a:t>четене</a:t>
            </a:r>
            <a:r>
              <a:rPr lang="ru-RU" sz="2000" b="1" dirty="0">
                <a:latin typeface="Garamond" panose="02020404030301010803" pitchFamily="18" charset="0"/>
              </a:rPr>
              <a:t> и </a:t>
            </a:r>
            <a:r>
              <a:rPr lang="ru-RU" sz="2000" b="1" dirty="0" err="1">
                <a:latin typeface="Garamond" panose="02020404030301010803" pitchFamily="18" charset="0"/>
              </a:rPr>
              <a:t>природни</a:t>
            </a:r>
            <a:r>
              <a:rPr lang="ru-RU" sz="2000" b="1" dirty="0">
                <a:latin typeface="Garamond" panose="02020404030301010803" pitchFamily="18" charset="0"/>
              </a:rPr>
              <a:t> науки за </a:t>
            </a:r>
            <a:r>
              <a:rPr lang="ru-RU" sz="2000" b="1" dirty="0" err="1">
                <a:latin typeface="Garamond" panose="02020404030301010803" pitchFamily="18" charset="0"/>
              </a:rPr>
              <a:t>България</a:t>
            </a:r>
            <a:r>
              <a:rPr lang="ru-RU" sz="2000" b="1" dirty="0">
                <a:latin typeface="Garamond" panose="02020404030301010803" pitchFamily="18" charset="0"/>
              </a:rPr>
              <a:t> </a:t>
            </a:r>
            <a:endParaRPr lang="bg-BG" sz="2000" b="1" dirty="0">
              <a:latin typeface="Garamond" panose="02020404030301010803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6351D6-F1BC-476F-927C-9309D9A709E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2060849"/>
            <a:ext cx="8507288" cy="36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012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5B97F-3FF6-4123-8EC8-3D5F5FC51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6712"/>
            <a:ext cx="7989752" cy="646059"/>
          </a:xfrm>
        </p:spPr>
        <p:txBody>
          <a:bodyPr>
            <a:normAutofit/>
          </a:bodyPr>
          <a:lstStyle/>
          <a:p>
            <a:pPr algn="ctr"/>
            <a:r>
              <a:rPr lang="bg-BG" sz="20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Образователни възможности</a:t>
            </a:r>
            <a:endParaRPr lang="bg-BG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C5D4D-DC73-4AF6-9F40-D04446D873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060849"/>
            <a:ext cx="8175408" cy="4608512"/>
          </a:xfrm>
        </p:spPr>
        <p:txBody>
          <a:bodyPr>
            <a:normAutofit fontScale="92500" lnSpcReduction="20000"/>
          </a:bodyPr>
          <a:lstStyle/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Посещения: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провеждат се в обявеното работно време. Включва възможност да се разгледат експонатите на музея, арт-пространството и телескопите. 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Наблюдения: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провеждат се след предварителна заявка, минимум десет дни преди посещението. Минималния брой на участниците е 10. Наблюденията се провеждат при ясно време и благоприятни метеорологични условия. При невъзможност да се проведат наблюдения, алтернатива е да се посети Планетариума, където може да бъде представена симулация на звездното небе в дадения момент.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Школи: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астрономическите школи, практикуми и обучения за ученици, студенти и младежи в извънкласни форми се организират по подадени заявки. Всяка заявка трябва да е с ясно определена научно-образователна насоченост и предварително изготвена програма. В зависимост от възрастта и желанието на групата са предвидени нощни наблюдения. При по-малки ученици са възможни реални дневни наблюдения на Слънцето и симулации в Планетариума. Представянето се води  от професионални астрономи.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Symbol" panose="05050102010706020507" pitchFamily="18" charset="2"/>
              <a:buChar char=""/>
            </a:pPr>
            <a:r>
              <a:rPr lang="bg-BG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STEAM-пространство: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</a:rPr>
              <a:t> Астрономическата обсерватория може да предложи условия за провеждане на интердисциплинарни занятия, планирани и провеждани от учителите на съответните групи, с консултиране от професионален астроном.</a:t>
            </a:r>
            <a:endParaRPr lang="bg-BG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bg-BG" sz="1800" b="1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Арт-пространства:</a:t>
            </a:r>
            <a:r>
              <a:rPr lang="bg-BG" sz="1800" dirty="0">
                <a:effectLst/>
                <a:latin typeface="Garamond" panose="020204040303010108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Астрономическата обсерватория предлага пространство (Фиг. 3), в което могат да бъдат създавани и излагани арт-обекти. 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17788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7E6C29A-A2DC-411C-B1E9-ED3B55E52C61}"/>
              </a:ext>
            </a:extLst>
          </p:cNvPr>
          <p:cNvSpPr/>
          <p:nvPr/>
        </p:nvSpPr>
        <p:spPr>
          <a:xfrm>
            <a:off x="3736025" y="1804746"/>
            <a:ext cx="52490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540000"/>
            <a:r>
              <a:rPr lang="en-US" sz="1600" dirty="0"/>
              <a:t>	</a:t>
            </a:r>
            <a:r>
              <a:rPr lang="ru-RU" sz="1200" dirty="0" err="1"/>
              <a:t>През</a:t>
            </a:r>
            <a:r>
              <a:rPr lang="ru-RU" sz="1200" dirty="0"/>
              <a:t> </a:t>
            </a:r>
            <a:r>
              <a:rPr lang="ru-RU" sz="1200" dirty="0" err="1"/>
              <a:t>последните</a:t>
            </a:r>
            <a:r>
              <a:rPr lang="ru-RU" sz="1200" dirty="0"/>
              <a:t> две </a:t>
            </a:r>
            <a:r>
              <a:rPr lang="ru-RU" sz="1200" dirty="0" err="1"/>
              <a:t>години</a:t>
            </a:r>
            <a:r>
              <a:rPr lang="ru-RU" sz="1200" dirty="0"/>
              <a:t> за </a:t>
            </a:r>
            <a:r>
              <a:rPr lang="ru-RU" sz="1200" dirty="0" err="1"/>
              <a:t>Астрономическия</a:t>
            </a:r>
            <a:r>
              <a:rPr lang="ru-RU" sz="1200" dirty="0"/>
              <a:t> </a:t>
            </a:r>
            <a:r>
              <a:rPr lang="ru-RU" sz="1200" dirty="0" err="1"/>
              <a:t>център</a:t>
            </a:r>
            <a:r>
              <a:rPr lang="ru-RU" sz="1200" dirty="0"/>
              <a:t> (АЦ) на </a:t>
            </a:r>
            <a:r>
              <a:rPr lang="ru-RU" sz="1200" dirty="0" err="1"/>
              <a:t>Шуменския</a:t>
            </a:r>
            <a:r>
              <a:rPr lang="ru-RU" sz="1200" dirty="0"/>
              <a:t> университет (СУ) </a:t>
            </a:r>
            <a:r>
              <a:rPr lang="ru-RU" sz="1200" dirty="0" err="1"/>
              <a:t>поетапно</a:t>
            </a:r>
            <a:r>
              <a:rPr lang="ru-RU" sz="1200" dirty="0"/>
              <a:t> </a:t>
            </a:r>
            <a:r>
              <a:rPr lang="ru-RU" sz="1200" dirty="0" err="1"/>
              <a:t>бяха</a:t>
            </a:r>
            <a:r>
              <a:rPr lang="ru-RU" sz="1200" dirty="0"/>
              <a:t> </a:t>
            </a:r>
            <a:r>
              <a:rPr lang="ru-RU" sz="1200" dirty="0" err="1"/>
              <a:t>закупени</a:t>
            </a:r>
            <a:r>
              <a:rPr lang="ru-RU" sz="1200" dirty="0"/>
              <a:t> нов 4-метров купол, 60-сантиметров телескоп и </a:t>
            </a:r>
            <a:r>
              <a:rPr lang="ru-RU" sz="1200" dirty="0" err="1"/>
              <a:t>компютърна</a:t>
            </a:r>
            <a:r>
              <a:rPr lang="ru-RU" sz="1200" dirty="0"/>
              <a:t> техника. </a:t>
            </a:r>
          </a:p>
          <a:p>
            <a:pPr algn="just" defTabSz="540000"/>
            <a:r>
              <a:rPr lang="ru-RU" sz="1200" dirty="0"/>
              <a:t>	</a:t>
            </a:r>
            <a:r>
              <a:rPr lang="ru-RU" sz="1200" dirty="0" err="1"/>
              <a:t>Куполът</a:t>
            </a:r>
            <a:r>
              <a:rPr lang="ru-RU" sz="1200" dirty="0"/>
              <a:t> е произведен от </a:t>
            </a:r>
            <a:r>
              <a:rPr lang="ru-RU" sz="1200" dirty="0" err="1"/>
              <a:t>полската</a:t>
            </a:r>
            <a:r>
              <a:rPr lang="ru-RU" sz="1200" dirty="0"/>
              <a:t> компания </a:t>
            </a:r>
            <a:r>
              <a:rPr lang="ru-RU" sz="1200" dirty="0" err="1"/>
              <a:t>ScopeDome</a:t>
            </a:r>
            <a:r>
              <a:rPr lang="ru-RU" sz="1200" dirty="0"/>
              <a:t>, а </a:t>
            </a:r>
            <a:r>
              <a:rPr lang="ru-RU" sz="1200" dirty="0" err="1"/>
              <a:t>телескопът</a:t>
            </a:r>
            <a:r>
              <a:rPr lang="ru-RU" sz="1200" dirty="0"/>
              <a:t> от </a:t>
            </a:r>
            <a:r>
              <a:rPr lang="ru-RU" sz="1200" dirty="0" err="1"/>
              <a:t>австрийската</a:t>
            </a:r>
            <a:r>
              <a:rPr lang="ru-RU" sz="1200" dirty="0"/>
              <a:t> ASA, </a:t>
            </a:r>
            <a:r>
              <a:rPr lang="ru-RU" sz="1200" dirty="0" err="1"/>
              <a:t>която</a:t>
            </a:r>
            <a:r>
              <a:rPr lang="ru-RU" sz="1200" dirty="0"/>
              <a:t> е </a:t>
            </a:r>
            <a:r>
              <a:rPr lang="ru-RU" sz="1200" dirty="0" err="1"/>
              <a:t>специализирана</a:t>
            </a:r>
            <a:r>
              <a:rPr lang="ru-RU" sz="1200" dirty="0"/>
              <a:t> в </a:t>
            </a:r>
            <a:r>
              <a:rPr lang="ru-RU" sz="1200" dirty="0" err="1"/>
              <a:t>производството</a:t>
            </a:r>
            <a:r>
              <a:rPr lang="ru-RU" sz="1200" dirty="0"/>
              <a:t> на подобно </a:t>
            </a:r>
            <a:r>
              <a:rPr lang="ru-RU" sz="1200" dirty="0" err="1"/>
              <a:t>оборудване</a:t>
            </a:r>
            <a:r>
              <a:rPr lang="ru-RU" sz="1200" dirty="0"/>
              <a:t>. </a:t>
            </a:r>
          </a:p>
          <a:p>
            <a:pPr algn="just" defTabSz="540000"/>
            <a:r>
              <a:rPr lang="ru-RU" sz="1200" dirty="0"/>
              <a:t>	</a:t>
            </a:r>
            <a:r>
              <a:rPr lang="ru-RU" sz="1200" dirty="0" err="1"/>
              <a:t>Инвестицията</a:t>
            </a:r>
            <a:r>
              <a:rPr lang="ru-RU" sz="1200" dirty="0"/>
              <a:t> за </a:t>
            </a:r>
            <a:r>
              <a:rPr lang="ru-RU" sz="1200" dirty="0" err="1"/>
              <a:t>това</a:t>
            </a:r>
            <a:r>
              <a:rPr lang="ru-RU" sz="1200" dirty="0"/>
              <a:t> </a:t>
            </a:r>
            <a:r>
              <a:rPr lang="ru-RU" sz="1200" dirty="0" err="1"/>
              <a:t>оборудване</a:t>
            </a:r>
            <a:r>
              <a:rPr lang="ru-RU" sz="1200" dirty="0"/>
              <a:t> </a:t>
            </a:r>
            <a:r>
              <a:rPr lang="ru-RU" sz="1200" dirty="0" err="1"/>
              <a:t>надхвърля</a:t>
            </a:r>
            <a:r>
              <a:rPr lang="ru-RU" sz="1200" dirty="0"/>
              <a:t> половин </a:t>
            </a:r>
            <a:r>
              <a:rPr lang="ru-RU" sz="1200" dirty="0" err="1"/>
              <a:t>милион</a:t>
            </a:r>
            <a:r>
              <a:rPr lang="ru-RU" sz="1200" dirty="0"/>
              <a:t> лева.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150E7-E7A2-42F6-93D0-60239CFFCE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18" y="2142016"/>
            <a:ext cx="3177070" cy="42393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8DB941-2B57-4D98-BD16-E44B2070A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5490" y="3296561"/>
            <a:ext cx="4087780" cy="30671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FC8122-B945-4FE5-9370-B86C1B5BBB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6431" y="10156"/>
            <a:ext cx="1481456" cy="341406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:a16="http://schemas.microsoft.com/office/drawing/2014/main" id="{42CA004C-5DF6-4A63-8B6E-B80CB1229C8B}"/>
              </a:ext>
            </a:extLst>
          </p:cNvPr>
          <p:cNvSpPr txBox="1">
            <a:spLocks/>
          </p:cNvSpPr>
          <p:nvPr/>
        </p:nvSpPr>
        <p:spPr>
          <a:xfrm>
            <a:off x="4499992" y="6207015"/>
            <a:ext cx="3898776" cy="6305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/>
              <a:t>4-m Scope Dome </a:t>
            </a:r>
            <a:r>
              <a:rPr lang="bg-BG" sz="1800" dirty="0"/>
              <a:t>за </a:t>
            </a:r>
            <a:r>
              <a:rPr lang="en-US" sz="1800" dirty="0"/>
              <a:t> 60 cm </a:t>
            </a:r>
            <a:r>
              <a:rPr lang="bg-BG" sz="1800" dirty="0"/>
              <a:t>телескоп</a:t>
            </a:r>
            <a:endParaRPr lang="en-US" sz="18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BE8B2-C14F-4BC6-B430-026E0B2CFAE7}"/>
              </a:ext>
            </a:extLst>
          </p:cNvPr>
          <p:cNvSpPr/>
          <p:nvPr/>
        </p:nvSpPr>
        <p:spPr>
          <a:xfrm>
            <a:off x="179512" y="6381328"/>
            <a:ext cx="4139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60 cm Ritchey-Chretien </a:t>
            </a:r>
            <a:r>
              <a:rPr lang="bg-BG" dirty="0"/>
              <a:t>телескоп на ШУ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01A3B1-065F-462D-92F0-1C880A191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836712"/>
            <a:ext cx="7989752" cy="574051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Оборудване</a:t>
            </a:r>
          </a:p>
        </p:txBody>
      </p:sp>
    </p:spTree>
    <p:extLst>
      <p:ext uri="{BB962C8B-B14F-4D97-AF65-F5344CB8AC3E}">
        <p14:creationId xmlns:p14="http://schemas.microsoft.com/office/powerpoint/2010/main" val="3558182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67CB8916-B4CF-480F-A745-5BD6A5A5D348}"/>
              </a:ext>
            </a:extLst>
          </p:cNvPr>
          <p:cNvSpPr txBox="1">
            <a:spLocks/>
          </p:cNvSpPr>
          <p:nvPr/>
        </p:nvSpPr>
        <p:spPr>
          <a:xfrm>
            <a:off x="6048850" y="5951293"/>
            <a:ext cx="2695271" cy="807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bg-BG" sz="2000" dirty="0"/>
              <a:t>Монтиране на 4</a:t>
            </a:r>
            <a:r>
              <a:rPr lang="en-US" sz="2000" dirty="0"/>
              <a:t>-m Scope Dome </a:t>
            </a:r>
            <a:r>
              <a:rPr lang="bg-BG" sz="2000" dirty="0"/>
              <a:t>за</a:t>
            </a:r>
            <a:r>
              <a:rPr lang="en-US" sz="2000" dirty="0"/>
              <a:t> 60 cm </a:t>
            </a:r>
            <a:r>
              <a:rPr lang="bg-BG" sz="2000" dirty="0"/>
              <a:t>телескоп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826204-BB8C-4D4D-93E8-CC82A2E2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2060848"/>
            <a:ext cx="2642780" cy="35283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0E9BA-104D-4162-A999-1281DE9FE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474" y="1994075"/>
            <a:ext cx="3200376" cy="23987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892535-BCEE-424B-ABA9-DBD0EC9A1C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0192" y="2060848"/>
            <a:ext cx="2695271" cy="3600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0E27FA-1D77-4C1A-A9E8-C78A745181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3935" y="4392804"/>
            <a:ext cx="3194915" cy="2392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8A2178-80BC-4C14-BC86-4040813A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764704"/>
            <a:ext cx="7989752" cy="646059"/>
          </a:xfrm>
        </p:spPr>
        <p:txBody>
          <a:bodyPr/>
          <a:lstStyle/>
          <a:p>
            <a:pPr algn="ctr"/>
            <a:r>
              <a:rPr lang="bg-BG" sz="2000" b="1" dirty="0">
                <a:latin typeface="Garamond" panose="02020404030301010803" pitchFamily="18" charset="0"/>
              </a:rPr>
              <a:t>Оборудване</a:t>
            </a:r>
          </a:p>
        </p:txBody>
      </p:sp>
    </p:spTree>
    <p:extLst>
      <p:ext uri="{BB962C8B-B14F-4D97-AF65-F5344CB8AC3E}">
        <p14:creationId xmlns:p14="http://schemas.microsoft.com/office/powerpoint/2010/main" val="4112350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BF571F1-D7D9-46CB-B6CF-73E900BFC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908720"/>
            <a:ext cx="7989752" cy="574051"/>
          </a:xfrm>
        </p:spPr>
        <p:txBody>
          <a:bodyPr>
            <a:normAutofit/>
          </a:bodyPr>
          <a:lstStyle/>
          <a:p>
            <a:r>
              <a:rPr lang="bg-BG" sz="2000" b="1" dirty="0">
                <a:latin typeface="Garamond" panose="02020404030301010803" pitchFamily="18" charset="0"/>
              </a:rPr>
              <a:t>Оборудване</a:t>
            </a:r>
            <a:endParaRPr lang="en-US" sz="2000" b="1" dirty="0">
              <a:latin typeface="Garamond" panose="02020404030301010803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4ED5C0-4CE7-4CD1-A549-A88CF1849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10" y="1892410"/>
            <a:ext cx="2371432" cy="1910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B316C6-45CF-46D9-B789-57E57D1162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030" y="1945908"/>
            <a:ext cx="2304256" cy="18574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DA6F9A-2501-4FC8-A48C-C1DB72D80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285" y="1892410"/>
            <a:ext cx="2304256" cy="1859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BACE39-D16A-4DCD-BC59-30F9E097D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3872093"/>
            <a:ext cx="2160240" cy="28803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2EF48E-4569-4221-98C8-5A6DD59061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5859" y="3872091"/>
            <a:ext cx="2160241" cy="28803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25138F-DCA1-4FAB-A5EE-AA13DD96E1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8194" y="3805819"/>
            <a:ext cx="3936438" cy="29523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F344DC-EAEF-4AB8-BBAF-AE25DFBBD61F}"/>
              </a:ext>
            </a:extLst>
          </p:cNvPr>
          <p:cNvSpPr txBox="1"/>
          <p:nvPr/>
        </p:nvSpPr>
        <p:spPr>
          <a:xfrm>
            <a:off x="5015286" y="905972"/>
            <a:ext cx="3912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bg-BG" sz="2400" dirty="0">
                <a:solidFill>
                  <a:schemeClr val="bg1">
                    <a:lumMod val="95000"/>
                  </a:schemeClr>
                </a:solidFill>
              </a:rPr>
              <a:t>Монтиране на 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 60 cm Ritchey-Chretien </a:t>
            </a:r>
            <a:r>
              <a:rPr lang="bg-BG" sz="2400" dirty="0">
                <a:solidFill>
                  <a:schemeClr val="bg1">
                    <a:lumMod val="95000"/>
                  </a:schemeClr>
                </a:solidFill>
              </a:rPr>
              <a:t>телескоп</a:t>
            </a:r>
          </a:p>
        </p:txBody>
      </p:sp>
    </p:spTree>
    <p:extLst>
      <p:ext uri="{BB962C8B-B14F-4D97-AF65-F5344CB8AC3E}">
        <p14:creationId xmlns:p14="http://schemas.microsoft.com/office/powerpoint/2010/main" val="4281958718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D1434"/>
      </a:accent1>
      <a:accent2>
        <a:srgbClr val="903163"/>
      </a:accent2>
      <a:accent3>
        <a:srgbClr val="B2324B"/>
      </a:accent3>
      <a:accent4>
        <a:srgbClr val="969FA7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30189</TotalTime>
  <Words>838</Words>
  <Application>Microsoft Office PowerPoint</Application>
  <PresentationFormat>On-screen Show (4:3)</PresentationFormat>
  <Paragraphs>82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Corbel</vt:lpstr>
      <vt:lpstr>Garamond</vt:lpstr>
      <vt:lpstr>Gill Sans MT</vt:lpstr>
      <vt:lpstr>Symbol</vt:lpstr>
      <vt:lpstr>Times New Roman</vt:lpstr>
      <vt:lpstr>Verdana</vt:lpstr>
      <vt:lpstr>Wingdings 2</vt:lpstr>
      <vt:lpstr>Dividend</vt:lpstr>
      <vt:lpstr>ВЪЗМОЖНОСТИ НА АСТРОНОМИЧЕСКАТА ОБСЕРВАТОРИЯ КЪМ АСТРОНОМИЧЕСКИЯ ЦЕНТЪР НА ШУМЕНСКИЯ УНИВЕРСИТЕТ ЗА STEAM-ОБУЧЕНИЕ</vt:lpstr>
      <vt:lpstr>Някои забележителности  в „Природен парк шуменско плато“</vt:lpstr>
      <vt:lpstr>Някои забележителности  в „Природен парк шуменско плато“</vt:lpstr>
      <vt:lpstr>Някои забележителности  в „Природен парк шуменско плато“</vt:lpstr>
      <vt:lpstr>Тенденции в в постиженията по математика, четене и природни науки за България </vt:lpstr>
      <vt:lpstr>Образователни възможности</vt:lpstr>
      <vt:lpstr>Оборудване</vt:lpstr>
      <vt:lpstr>Оборудване</vt:lpstr>
      <vt:lpstr>Оборудване</vt:lpstr>
      <vt:lpstr>Образователна обсерватория в Корпус 3 на ШУ</vt:lpstr>
      <vt:lpstr>Образователна обсерватория в Корпус 3 на ШУ</vt:lpstr>
      <vt:lpstr>арт-пространство в АО</vt:lpstr>
      <vt:lpstr>Музей</vt:lpstr>
      <vt:lpstr>Планетариум</vt:lpstr>
      <vt:lpstr>Методи</vt:lpstr>
      <vt:lpstr>Примери - STEAM-занятие </vt:lpstr>
      <vt:lpstr>Примери - ШКОЛА </vt:lpstr>
      <vt:lpstr>Примери - Арт-пространства </vt:lpstr>
      <vt:lpstr>Примери - ИГРА </vt:lpstr>
      <vt:lpstr>Посещения</vt:lpstr>
      <vt:lpstr>Контакти за вРЪЗКА с ОБСЕРВАТОРИЯТА </vt:lpstr>
      <vt:lpstr>Очакваме ви в Шумен</vt:lpstr>
      <vt:lpstr>Проекти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Astronomical Center SHU</dc:title>
  <dc:creator>Windows User</dc:creator>
  <cp:lastModifiedBy>Home</cp:lastModifiedBy>
  <cp:revision>171</cp:revision>
  <dcterms:created xsi:type="dcterms:W3CDTF">2020-02-19T13:37:52Z</dcterms:created>
  <dcterms:modified xsi:type="dcterms:W3CDTF">2025-08-01T08:00:17Z</dcterms:modified>
</cp:coreProperties>
</file>