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58" r:id="rId4"/>
  </p:sldMasterIdLst>
  <p:notesMasterIdLst>
    <p:notesMasterId r:id="rId17"/>
  </p:notesMasterIdLst>
  <p:handoutMasterIdLst>
    <p:handoutMasterId r:id="rId18"/>
  </p:handoutMasterIdLst>
  <p:sldIdLst>
    <p:sldId id="264" r:id="rId5"/>
    <p:sldId id="267" r:id="rId6"/>
    <p:sldId id="365" r:id="rId7"/>
    <p:sldId id="359" r:id="rId8"/>
    <p:sldId id="361" r:id="rId9"/>
    <p:sldId id="360" r:id="rId10"/>
    <p:sldId id="362" r:id="rId11"/>
    <p:sldId id="367" r:id="rId12"/>
    <p:sldId id="370" r:id="rId13"/>
    <p:sldId id="371" r:id="rId14"/>
    <p:sldId id="369" r:id="rId15"/>
    <p:sldId id="372" r:id="rId16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udent" initials="s" lastIdx="1" clrIdx="0">
    <p:extLst>
      <p:ext uri="{19B8F6BF-5375-455C-9EA6-DF929625EA0E}">
        <p15:presenceInfo xmlns:p15="http://schemas.microsoft.com/office/powerpoint/2012/main" userId="6abee5c307350a4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F82"/>
    <a:srgbClr val="00ACB0"/>
    <a:srgbClr val="003831"/>
    <a:srgbClr val="FF5050"/>
    <a:srgbClr val="00BFC4"/>
    <a:srgbClr val="00D3D7"/>
    <a:srgbClr val="00D4D8"/>
    <a:srgbClr val="9E9E9E"/>
    <a:srgbClr val="CCD6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44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45144E-4A5B-4B20-B135-4784732329D4}" type="doc">
      <dgm:prSet loTypeId="urn:microsoft.com/office/officeart/2005/8/layout/bProcess3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CD1389E-5B19-48D9-8CC5-67B9072BF7A9}">
      <dgm:prSet/>
      <dgm:spPr/>
      <dgm:t>
        <a:bodyPr/>
        <a:lstStyle/>
        <a:p>
          <a:pPr rtl="0"/>
          <a:r>
            <a:rPr lang="bg-BG" b="1" dirty="0" smtClean="0">
              <a:solidFill>
                <a:schemeClr val="tx1"/>
              </a:solidFill>
            </a:rPr>
            <a:t>Как да включим гражданското участие и активното  гражданство в програмите за </a:t>
          </a:r>
          <a:r>
            <a:rPr lang="bg-BG" b="1" dirty="0" smtClean="0">
              <a:solidFill>
                <a:srgbClr val="007F82"/>
              </a:solidFill>
            </a:rPr>
            <a:t>професионално обучение</a:t>
          </a:r>
          <a:r>
            <a:rPr lang="bg-BG" b="1" dirty="0" smtClean="0">
              <a:solidFill>
                <a:schemeClr val="tx1"/>
              </a:solidFill>
            </a:rPr>
            <a:t>*</a:t>
          </a:r>
          <a:endParaRPr lang="bg-BG" b="1" dirty="0">
            <a:solidFill>
              <a:schemeClr val="tx1"/>
            </a:solidFill>
          </a:endParaRPr>
        </a:p>
      </dgm:t>
    </dgm:pt>
    <dgm:pt modelId="{6E8F9254-004D-44D2-AB34-CE4F1A3DBA65}" type="parTrans" cxnId="{26618E0D-AF65-4AB4-93FD-1D25A184A619}">
      <dgm:prSet/>
      <dgm:spPr/>
      <dgm:t>
        <a:bodyPr/>
        <a:lstStyle/>
        <a:p>
          <a:endParaRPr lang="en-US"/>
        </a:p>
      </dgm:t>
    </dgm:pt>
    <dgm:pt modelId="{67C31095-6D27-4606-A662-E681C7CBD529}" type="sibTrans" cxnId="{26618E0D-AF65-4AB4-93FD-1D25A184A619}">
      <dgm:prSet/>
      <dgm:spPr/>
      <dgm:t>
        <a:bodyPr/>
        <a:lstStyle/>
        <a:p>
          <a:endParaRPr lang="en-US"/>
        </a:p>
      </dgm:t>
    </dgm:pt>
    <dgm:pt modelId="{82E82BCC-C4C6-4F5A-BA8C-A6782357FE9C}">
      <dgm:prSet/>
      <dgm:spPr/>
      <dgm:t>
        <a:bodyPr/>
        <a:lstStyle/>
        <a:p>
          <a:pPr rtl="0"/>
          <a:r>
            <a:rPr lang="bg-BG" b="1" dirty="0" smtClean="0">
              <a:solidFill>
                <a:schemeClr val="tx1"/>
              </a:solidFill>
            </a:rPr>
            <a:t>Участие на гражданите в процесите на планиране </a:t>
          </a:r>
          <a:endParaRPr lang="bg-BG" b="1" dirty="0">
            <a:solidFill>
              <a:schemeClr val="tx1"/>
            </a:solidFill>
          </a:endParaRPr>
        </a:p>
      </dgm:t>
    </dgm:pt>
    <dgm:pt modelId="{9D112DD0-1EFD-4D9D-8D41-A84B041EF40C}" type="parTrans" cxnId="{12897184-19A0-4097-82D0-58607A4832C0}">
      <dgm:prSet/>
      <dgm:spPr/>
      <dgm:t>
        <a:bodyPr/>
        <a:lstStyle/>
        <a:p>
          <a:endParaRPr lang="en-US"/>
        </a:p>
      </dgm:t>
    </dgm:pt>
    <dgm:pt modelId="{EFCA26C5-7FB0-428C-BD64-75AB0A4F20C9}" type="sibTrans" cxnId="{12897184-19A0-4097-82D0-58607A4832C0}">
      <dgm:prSet/>
      <dgm:spPr/>
      <dgm:t>
        <a:bodyPr/>
        <a:lstStyle/>
        <a:p>
          <a:endParaRPr lang="en-US"/>
        </a:p>
      </dgm:t>
    </dgm:pt>
    <dgm:pt modelId="{A587F39B-8C48-4317-8978-2E188AAFCD22}">
      <dgm:prSet/>
      <dgm:spPr/>
      <dgm:t>
        <a:bodyPr/>
        <a:lstStyle/>
        <a:p>
          <a:pPr rtl="0"/>
          <a:r>
            <a:rPr lang="bg-BG" b="1" dirty="0" smtClean="0">
              <a:solidFill>
                <a:schemeClr val="tx1"/>
              </a:solidFill>
            </a:rPr>
            <a:t>Законодателна рамка</a:t>
          </a:r>
          <a:endParaRPr lang="bg-BG" b="1" dirty="0">
            <a:solidFill>
              <a:schemeClr val="tx1"/>
            </a:solidFill>
          </a:endParaRPr>
        </a:p>
      </dgm:t>
    </dgm:pt>
    <dgm:pt modelId="{13B037FB-1538-4DD4-BE25-3764B8F8245F}" type="parTrans" cxnId="{03A5B71D-32FA-43E6-91B6-BEB3A54AD431}">
      <dgm:prSet/>
      <dgm:spPr/>
      <dgm:t>
        <a:bodyPr/>
        <a:lstStyle/>
        <a:p>
          <a:endParaRPr lang="en-US"/>
        </a:p>
      </dgm:t>
    </dgm:pt>
    <dgm:pt modelId="{F1BB6AE2-B443-4BBE-BB84-A342846324F2}" type="sibTrans" cxnId="{03A5B71D-32FA-43E6-91B6-BEB3A54AD431}">
      <dgm:prSet/>
      <dgm:spPr/>
      <dgm:t>
        <a:bodyPr/>
        <a:lstStyle/>
        <a:p>
          <a:endParaRPr lang="en-US"/>
        </a:p>
      </dgm:t>
    </dgm:pt>
    <dgm:pt modelId="{8F064207-30F6-4FD9-AAC1-A5CC67F1C41A}">
      <dgm:prSet/>
      <dgm:spPr/>
      <dgm:t>
        <a:bodyPr/>
        <a:lstStyle/>
        <a:p>
          <a:pPr rtl="0"/>
          <a:r>
            <a:rPr lang="bg-BG" b="1" dirty="0" smtClean="0">
              <a:solidFill>
                <a:schemeClr val="tx1"/>
              </a:solidFill>
            </a:rPr>
            <a:t>Електронни форми на гражданско участие </a:t>
          </a:r>
          <a:endParaRPr lang="bg-BG" b="1" dirty="0">
            <a:solidFill>
              <a:schemeClr val="tx1"/>
            </a:solidFill>
          </a:endParaRPr>
        </a:p>
      </dgm:t>
    </dgm:pt>
    <dgm:pt modelId="{09A72B3D-8341-4B71-9DC5-D0BD11080817}" type="parTrans" cxnId="{70F0A0F5-4CA5-42C2-B6A4-EC8497CEBE2C}">
      <dgm:prSet/>
      <dgm:spPr/>
      <dgm:t>
        <a:bodyPr/>
        <a:lstStyle/>
        <a:p>
          <a:endParaRPr lang="en-US"/>
        </a:p>
      </dgm:t>
    </dgm:pt>
    <dgm:pt modelId="{84CE2DBD-148B-4067-9BE1-DCC4A799F413}" type="sibTrans" cxnId="{70F0A0F5-4CA5-42C2-B6A4-EC8497CEBE2C}">
      <dgm:prSet/>
      <dgm:spPr/>
      <dgm:t>
        <a:bodyPr/>
        <a:lstStyle/>
        <a:p>
          <a:endParaRPr lang="en-US"/>
        </a:p>
      </dgm:t>
    </dgm:pt>
    <dgm:pt modelId="{B6DF41C2-5908-4816-873A-BFE5D68EEFE7}">
      <dgm:prSet/>
      <dgm:spPr/>
      <dgm:t>
        <a:bodyPr/>
        <a:lstStyle/>
        <a:p>
          <a:pPr rtl="0"/>
          <a:r>
            <a:rPr lang="bg-BG" b="1" dirty="0" smtClean="0">
              <a:solidFill>
                <a:schemeClr val="tx1"/>
              </a:solidFill>
            </a:rPr>
            <a:t>Електронни форми на обучение</a:t>
          </a:r>
          <a:endParaRPr lang="bg-BG" b="1" dirty="0">
            <a:solidFill>
              <a:schemeClr val="tx1"/>
            </a:solidFill>
          </a:endParaRPr>
        </a:p>
      </dgm:t>
    </dgm:pt>
    <dgm:pt modelId="{F7AB56E8-BE5D-452E-A937-512205F44F36}" type="parTrans" cxnId="{2A6CD70E-9DB8-4D50-86CB-B376F893013D}">
      <dgm:prSet/>
      <dgm:spPr/>
      <dgm:t>
        <a:bodyPr/>
        <a:lstStyle/>
        <a:p>
          <a:endParaRPr lang="en-US"/>
        </a:p>
      </dgm:t>
    </dgm:pt>
    <dgm:pt modelId="{393FAFB3-44FE-4C8F-B965-34B1935DD031}" type="sibTrans" cxnId="{2A6CD70E-9DB8-4D50-86CB-B376F893013D}">
      <dgm:prSet/>
      <dgm:spPr/>
      <dgm:t>
        <a:bodyPr/>
        <a:lstStyle/>
        <a:p>
          <a:endParaRPr lang="en-US"/>
        </a:p>
      </dgm:t>
    </dgm:pt>
    <dgm:pt modelId="{7F5F9EED-286A-4254-90F9-5FA5EBD2331D}" type="pres">
      <dgm:prSet presAssocID="{0445144E-4A5B-4B20-B135-4784732329D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7E59752-9767-4505-BEEA-F3DB287839E0}" type="pres">
      <dgm:prSet presAssocID="{6CD1389E-5B19-48D9-8CC5-67B9072BF7A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CDA126-AE38-4A04-864A-1A5A5DBE9FBA}" type="pres">
      <dgm:prSet presAssocID="{67C31095-6D27-4606-A662-E681C7CBD529}" presName="sibTrans" presStyleLbl="sibTrans1D1" presStyleIdx="0" presStyleCnt="4"/>
      <dgm:spPr/>
      <dgm:t>
        <a:bodyPr/>
        <a:lstStyle/>
        <a:p>
          <a:endParaRPr lang="en-US"/>
        </a:p>
      </dgm:t>
    </dgm:pt>
    <dgm:pt modelId="{C14EE4D6-F5D5-4C48-B0B1-6FB0EE041E70}" type="pres">
      <dgm:prSet presAssocID="{67C31095-6D27-4606-A662-E681C7CBD529}" presName="connectorText" presStyleLbl="sibTrans1D1" presStyleIdx="0" presStyleCnt="4"/>
      <dgm:spPr/>
      <dgm:t>
        <a:bodyPr/>
        <a:lstStyle/>
        <a:p>
          <a:endParaRPr lang="en-US"/>
        </a:p>
      </dgm:t>
    </dgm:pt>
    <dgm:pt modelId="{341B2B6B-9F63-4378-BDBA-01C4925AF963}" type="pres">
      <dgm:prSet presAssocID="{82E82BCC-C4C6-4F5A-BA8C-A6782357FE9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787E33-F622-4108-941C-B13504599A7A}" type="pres">
      <dgm:prSet presAssocID="{EFCA26C5-7FB0-428C-BD64-75AB0A4F20C9}" presName="sibTrans" presStyleLbl="sibTrans1D1" presStyleIdx="1" presStyleCnt="4"/>
      <dgm:spPr/>
      <dgm:t>
        <a:bodyPr/>
        <a:lstStyle/>
        <a:p>
          <a:endParaRPr lang="en-US"/>
        </a:p>
      </dgm:t>
    </dgm:pt>
    <dgm:pt modelId="{3BC18698-6801-411B-A507-86DB26F64FB4}" type="pres">
      <dgm:prSet presAssocID="{EFCA26C5-7FB0-428C-BD64-75AB0A4F20C9}" presName="connectorText" presStyleLbl="sibTrans1D1" presStyleIdx="1" presStyleCnt="4"/>
      <dgm:spPr/>
      <dgm:t>
        <a:bodyPr/>
        <a:lstStyle/>
        <a:p>
          <a:endParaRPr lang="en-US"/>
        </a:p>
      </dgm:t>
    </dgm:pt>
    <dgm:pt modelId="{D02F4BA5-B29C-40EC-AA21-AEAE1025FA26}" type="pres">
      <dgm:prSet presAssocID="{A587F39B-8C48-4317-8978-2E188AAFCD22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F198BE-E7D7-4587-A934-41D695580794}" type="pres">
      <dgm:prSet presAssocID="{F1BB6AE2-B443-4BBE-BB84-A342846324F2}" presName="sibTrans" presStyleLbl="sibTrans1D1" presStyleIdx="2" presStyleCnt="4"/>
      <dgm:spPr/>
      <dgm:t>
        <a:bodyPr/>
        <a:lstStyle/>
        <a:p>
          <a:endParaRPr lang="en-US"/>
        </a:p>
      </dgm:t>
    </dgm:pt>
    <dgm:pt modelId="{054E17B1-177E-4DFB-9543-8289F8651181}" type="pres">
      <dgm:prSet presAssocID="{F1BB6AE2-B443-4BBE-BB84-A342846324F2}" presName="connectorText" presStyleLbl="sibTrans1D1" presStyleIdx="2" presStyleCnt="4"/>
      <dgm:spPr/>
      <dgm:t>
        <a:bodyPr/>
        <a:lstStyle/>
        <a:p>
          <a:endParaRPr lang="en-US"/>
        </a:p>
      </dgm:t>
    </dgm:pt>
    <dgm:pt modelId="{86B76375-D436-4F52-8B6D-5651C1090D0C}" type="pres">
      <dgm:prSet presAssocID="{8F064207-30F6-4FD9-AAC1-A5CC67F1C41A}" presName="node" presStyleLbl="node1" presStyleIdx="3" presStyleCnt="5" custLinFactNeighborX="-1043" custLinFactNeighborY="-26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E6A7E2-C0C3-4548-9AF9-DEE6D6D33D47}" type="pres">
      <dgm:prSet presAssocID="{84CE2DBD-148B-4067-9BE1-DCC4A799F413}" presName="sibTrans" presStyleLbl="sibTrans1D1" presStyleIdx="3" presStyleCnt="4"/>
      <dgm:spPr/>
      <dgm:t>
        <a:bodyPr/>
        <a:lstStyle/>
        <a:p>
          <a:endParaRPr lang="en-US"/>
        </a:p>
      </dgm:t>
    </dgm:pt>
    <dgm:pt modelId="{A42FF0F2-B73F-4DC6-AC81-BFD77E1B3BF9}" type="pres">
      <dgm:prSet presAssocID="{84CE2DBD-148B-4067-9BE1-DCC4A799F413}" presName="connectorText" presStyleLbl="sibTrans1D1" presStyleIdx="3" presStyleCnt="4"/>
      <dgm:spPr/>
      <dgm:t>
        <a:bodyPr/>
        <a:lstStyle/>
        <a:p>
          <a:endParaRPr lang="en-US"/>
        </a:p>
      </dgm:t>
    </dgm:pt>
    <dgm:pt modelId="{00F5AC9A-6AD2-4860-9F07-0782AD90DFAC}" type="pres">
      <dgm:prSet presAssocID="{B6DF41C2-5908-4816-873A-BFE5D68EEFE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91E2A8E-C8E9-4310-8BCA-D9B03B80E7F7}" type="presOf" srcId="{6CD1389E-5B19-48D9-8CC5-67B9072BF7A9}" destId="{17E59752-9767-4505-BEEA-F3DB287839E0}" srcOrd="0" destOrd="0" presId="urn:microsoft.com/office/officeart/2005/8/layout/bProcess3"/>
    <dgm:cxn modelId="{12897184-19A0-4097-82D0-58607A4832C0}" srcId="{0445144E-4A5B-4B20-B135-4784732329D4}" destId="{82E82BCC-C4C6-4F5A-BA8C-A6782357FE9C}" srcOrd="1" destOrd="0" parTransId="{9D112DD0-1EFD-4D9D-8D41-A84B041EF40C}" sibTransId="{EFCA26C5-7FB0-428C-BD64-75AB0A4F20C9}"/>
    <dgm:cxn modelId="{4F07CBEE-DBBB-4F27-8CBA-FCE9AD17397D}" type="presOf" srcId="{B6DF41C2-5908-4816-873A-BFE5D68EEFE7}" destId="{00F5AC9A-6AD2-4860-9F07-0782AD90DFAC}" srcOrd="0" destOrd="0" presId="urn:microsoft.com/office/officeart/2005/8/layout/bProcess3"/>
    <dgm:cxn modelId="{2A6CD70E-9DB8-4D50-86CB-B376F893013D}" srcId="{0445144E-4A5B-4B20-B135-4784732329D4}" destId="{B6DF41C2-5908-4816-873A-BFE5D68EEFE7}" srcOrd="4" destOrd="0" parTransId="{F7AB56E8-BE5D-452E-A937-512205F44F36}" sibTransId="{393FAFB3-44FE-4C8F-B965-34B1935DD031}"/>
    <dgm:cxn modelId="{97D0A189-CCB0-46FC-A283-91FFFE6B4933}" type="presOf" srcId="{82E82BCC-C4C6-4F5A-BA8C-A6782357FE9C}" destId="{341B2B6B-9F63-4378-BDBA-01C4925AF963}" srcOrd="0" destOrd="0" presId="urn:microsoft.com/office/officeart/2005/8/layout/bProcess3"/>
    <dgm:cxn modelId="{03A5B71D-32FA-43E6-91B6-BEB3A54AD431}" srcId="{0445144E-4A5B-4B20-B135-4784732329D4}" destId="{A587F39B-8C48-4317-8978-2E188AAFCD22}" srcOrd="2" destOrd="0" parTransId="{13B037FB-1538-4DD4-BE25-3764B8F8245F}" sibTransId="{F1BB6AE2-B443-4BBE-BB84-A342846324F2}"/>
    <dgm:cxn modelId="{8893CDA8-DD46-48CD-B947-5D217C909C33}" type="presOf" srcId="{67C31095-6D27-4606-A662-E681C7CBD529}" destId="{C14EE4D6-F5D5-4C48-B0B1-6FB0EE041E70}" srcOrd="1" destOrd="0" presId="urn:microsoft.com/office/officeart/2005/8/layout/bProcess3"/>
    <dgm:cxn modelId="{EEB3E303-2DFD-4275-9675-57F670C7E18B}" type="presOf" srcId="{F1BB6AE2-B443-4BBE-BB84-A342846324F2}" destId="{09F198BE-E7D7-4587-A934-41D695580794}" srcOrd="0" destOrd="0" presId="urn:microsoft.com/office/officeart/2005/8/layout/bProcess3"/>
    <dgm:cxn modelId="{FB87A870-20C5-4EFE-BCDA-E48290DDE466}" type="presOf" srcId="{0445144E-4A5B-4B20-B135-4784732329D4}" destId="{7F5F9EED-286A-4254-90F9-5FA5EBD2331D}" srcOrd="0" destOrd="0" presId="urn:microsoft.com/office/officeart/2005/8/layout/bProcess3"/>
    <dgm:cxn modelId="{A1605101-1149-4CDA-A3E5-CDF9503C5062}" type="presOf" srcId="{84CE2DBD-148B-4067-9BE1-DCC4A799F413}" destId="{C4E6A7E2-C0C3-4548-9AF9-DEE6D6D33D47}" srcOrd="0" destOrd="0" presId="urn:microsoft.com/office/officeart/2005/8/layout/bProcess3"/>
    <dgm:cxn modelId="{D89F6918-0C75-44F7-A969-8548B27CB63F}" type="presOf" srcId="{EFCA26C5-7FB0-428C-BD64-75AB0A4F20C9}" destId="{D8787E33-F622-4108-941C-B13504599A7A}" srcOrd="0" destOrd="0" presId="urn:microsoft.com/office/officeart/2005/8/layout/bProcess3"/>
    <dgm:cxn modelId="{9CA3EEC2-E665-4D70-9864-1279F0C263F5}" type="presOf" srcId="{F1BB6AE2-B443-4BBE-BB84-A342846324F2}" destId="{054E17B1-177E-4DFB-9543-8289F8651181}" srcOrd="1" destOrd="0" presId="urn:microsoft.com/office/officeart/2005/8/layout/bProcess3"/>
    <dgm:cxn modelId="{80C4ED9E-215D-4951-9502-3F0B2DB16ECA}" type="presOf" srcId="{8F064207-30F6-4FD9-AAC1-A5CC67F1C41A}" destId="{86B76375-D436-4F52-8B6D-5651C1090D0C}" srcOrd="0" destOrd="0" presId="urn:microsoft.com/office/officeart/2005/8/layout/bProcess3"/>
    <dgm:cxn modelId="{26618E0D-AF65-4AB4-93FD-1D25A184A619}" srcId="{0445144E-4A5B-4B20-B135-4784732329D4}" destId="{6CD1389E-5B19-48D9-8CC5-67B9072BF7A9}" srcOrd="0" destOrd="0" parTransId="{6E8F9254-004D-44D2-AB34-CE4F1A3DBA65}" sibTransId="{67C31095-6D27-4606-A662-E681C7CBD529}"/>
    <dgm:cxn modelId="{70F0A0F5-4CA5-42C2-B6A4-EC8497CEBE2C}" srcId="{0445144E-4A5B-4B20-B135-4784732329D4}" destId="{8F064207-30F6-4FD9-AAC1-A5CC67F1C41A}" srcOrd="3" destOrd="0" parTransId="{09A72B3D-8341-4B71-9DC5-D0BD11080817}" sibTransId="{84CE2DBD-148B-4067-9BE1-DCC4A799F413}"/>
    <dgm:cxn modelId="{F2EBE7EC-DC7B-4075-8333-56D685244637}" type="presOf" srcId="{67C31095-6D27-4606-A662-E681C7CBD529}" destId="{30CDA126-AE38-4A04-864A-1A5A5DBE9FBA}" srcOrd="0" destOrd="0" presId="urn:microsoft.com/office/officeart/2005/8/layout/bProcess3"/>
    <dgm:cxn modelId="{7F53355D-D2F6-4577-A5C6-8F7422CC2A60}" type="presOf" srcId="{EFCA26C5-7FB0-428C-BD64-75AB0A4F20C9}" destId="{3BC18698-6801-411B-A507-86DB26F64FB4}" srcOrd="1" destOrd="0" presId="urn:microsoft.com/office/officeart/2005/8/layout/bProcess3"/>
    <dgm:cxn modelId="{E32C3E86-55D9-455E-B7E2-DD3B6BC55F61}" type="presOf" srcId="{A587F39B-8C48-4317-8978-2E188AAFCD22}" destId="{D02F4BA5-B29C-40EC-AA21-AEAE1025FA26}" srcOrd="0" destOrd="0" presId="urn:microsoft.com/office/officeart/2005/8/layout/bProcess3"/>
    <dgm:cxn modelId="{7B211F57-9142-47E1-B117-A89B33D90588}" type="presOf" srcId="{84CE2DBD-148B-4067-9BE1-DCC4A799F413}" destId="{A42FF0F2-B73F-4DC6-AC81-BFD77E1B3BF9}" srcOrd="1" destOrd="0" presId="urn:microsoft.com/office/officeart/2005/8/layout/bProcess3"/>
    <dgm:cxn modelId="{1768A8CB-3151-4AEA-9A3A-561F06C201B8}" type="presParOf" srcId="{7F5F9EED-286A-4254-90F9-5FA5EBD2331D}" destId="{17E59752-9767-4505-BEEA-F3DB287839E0}" srcOrd="0" destOrd="0" presId="urn:microsoft.com/office/officeart/2005/8/layout/bProcess3"/>
    <dgm:cxn modelId="{05E058D2-6A7B-4491-A283-8BFBC3148DCC}" type="presParOf" srcId="{7F5F9EED-286A-4254-90F9-5FA5EBD2331D}" destId="{30CDA126-AE38-4A04-864A-1A5A5DBE9FBA}" srcOrd="1" destOrd="0" presId="urn:microsoft.com/office/officeart/2005/8/layout/bProcess3"/>
    <dgm:cxn modelId="{E5300B7C-D4C0-4D65-9D40-FFC4C8868B51}" type="presParOf" srcId="{30CDA126-AE38-4A04-864A-1A5A5DBE9FBA}" destId="{C14EE4D6-F5D5-4C48-B0B1-6FB0EE041E70}" srcOrd="0" destOrd="0" presId="urn:microsoft.com/office/officeart/2005/8/layout/bProcess3"/>
    <dgm:cxn modelId="{5644A10E-C380-4258-9BE2-8DB8F6BA5CCB}" type="presParOf" srcId="{7F5F9EED-286A-4254-90F9-5FA5EBD2331D}" destId="{341B2B6B-9F63-4378-BDBA-01C4925AF963}" srcOrd="2" destOrd="0" presId="urn:microsoft.com/office/officeart/2005/8/layout/bProcess3"/>
    <dgm:cxn modelId="{9852FEEA-ACCE-4285-9BF4-A212251BB2C3}" type="presParOf" srcId="{7F5F9EED-286A-4254-90F9-5FA5EBD2331D}" destId="{D8787E33-F622-4108-941C-B13504599A7A}" srcOrd="3" destOrd="0" presId="urn:microsoft.com/office/officeart/2005/8/layout/bProcess3"/>
    <dgm:cxn modelId="{C6480F4A-EBCA-4D8B-AE68-40E56BB97680}" type="presParOf" srcId="{D8787E33-F622-4108-941C-B13504599A7A}" destId="{3BC18698-6801-411B-A507-86DB26F64FB4}" srcOrd="0" destOrd="0" presId="urn:microsoft.com/office/officeart/2005/8/layout/bProcess3"/>
    <dgm:cxn modelId="{8BAA2E7B-DF58-4A99-9A7C-0E262FBE0CC8}" type="presParOf" srcId="{7F5F9EED-286A-4254-90F9-5FA5EBD2331D}" destId="{D02F4BA5-B29C-40EC-AA21-AEAE1025FA26}" srcOrd="4" destOrd="0" presId="urn:microsoft.com/office/officeart/2005/8/layout/bProcess3"/>
    <dgm:cxn modelId="{545062C7-CA24-450B-BB07-2CFC90E431BE}" type="presParOf" srcId="{7F5F9EED-286A-4254-90F9-5FA5EBD2331D}" destId="{09F198BE-E7D7-4587-A934-41D695580794}" srcOrd="5" destOrd="0" presId="urn:microsoft.com/office/officeart/2005/8/layout/bProcess3"/>
    <dgm:cxn modelId="{D511C1F7-EC8B-4EA1-BB93-C4E9A02F17EB}" type="presParOf" srcId="{09F198BE-E7D7-4587-A934-41D695580794}" destId="{054E17B1-177E-4DFB-9543-8289F8651181}" srcOrd="0" destOrd="0" presId="urn:microsoft.com/office/officeart/2005/8/layout/bProcess3"/>
    <dgm:cxn modelId="{AACE7019-283E-4C63-94DC-C3B76511B0D4}" type="presParOf" srcId="{7F5F9EED-286A-4254-90F9-5FA5EBD2331D}" destId="{86B76375-D436-4F52-8B6D-5651C1090D0C}" srcOrd="6" destOrd="0" presId="urn:microsoft.com/office/officeart/2005/8/layout/bProcess3"/>
    <dgm:cxn modelId="{001D72DD-5CC2-4E80-8F76-6E2EE5EA2D1E}" type="presParOf" srcId="{7F5F9EED-286A-4254-90F9-5FA5EBD2331D}" destId="{C4E6A7E2-C0C3-4548-9AF9-DEE6D6D33D47}" srcOrd="7" destOrd="0" presId="urn:microsoft.com/office/officeart/2005/8/layout/bProcess3"/>
    <dgm:cxn modelId="{FD8D2C94-9E5E-428D-81E1-9FBC9F7A1F17}" type="presParOf" srcId="{C4E6A7E2-C0C3-4548-9AF9-DEE6D6D33D47}" destId="{A42FF0F2-B73F-4DC6-AC81-BFD77E1B3BF9}" srcOrd="0" destOrd="0" presId="urn:microsoft.com/office/officeart/2005/8/layout/bProcess3"/>
    <dgm:cxn modelId="{226E5663-95C1-40BB-BEDB-79441486CFE4}" type="presParOf" srcId="{7F5F9EED-286A-4254-90F9-5FA5EBD2331D}" destId="{00F5AC9A-6AD2-4860-9F07-0782AD90DFAC}" srcOrd="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A3D90D6-74E4-47AD-900E-A8223CFDE0BC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75F8EC11-5410-49B3-B91B-544FD085DF9B}">
      <dgm:prSet/>
      <dgm:spPr/>
      <dgm:t>
        <a:bodyPr/>
        <a:lstStyle/>
        <a:p>
          <a:pPr rtl="0"/>
          <a:r>
            <a:rPr lang="bg-BG" b="1" dirty="0" smtClean="0">
              <a:solidFill>
                <a:schemeClr val="tx1"/>
              </a:solidFill>
            </a:rPr>
            <a:t>Модулна учебна програма </a:t>
          </a:r>
          <a:r>
            <a:rPr lang="bg-BG" dirty="0" smtClean="0">
              <a:solidFill>
                <a:schemeClr val="tx1"/>
              </a:solidFill>
            </a:rPr>
            <a:t>за участие на гражданите в процесите на планиране, </a:t>
          </a:r>
          <a:r>
            <a:rPr lang="bg-BG" b="1" dirty="0" smtClean="0">
              <a:solidFill>
                <a:schemeClr val="tx1"/>
              </a:solidFill>
            </a:rPr>
            <a:t>обучителни материали и ресурси </a:t>
          </a:r>
          <a:r>
            <a:rPr lang="bg-BG" dirty="0" smtClean="0">
              <a:solidFill>
                <a:schemeClr val="tx1"/>
              </a:solidFill>
            </a:rPr>
            <a:t>с възможност за адаптиране към различни нива и области на висшето образование </a:t>
          </a:r>
          <a:endParaRPr lang="bg-BG" dirty="0">
            <a:solidFill>
              <a:schemeClr val="tx1"/>
            </a:solidFill>
          </a:endParaRPr>
        </a:p>
      </dgm:t>
    </dgm:pt>
    <dgm:pt modelId="{A4778944-D042-4598-8647-96149F272F72}" type="parTrans" cxnId="{FD2AB18E-5010-4D58-9128-ACCE82313D1A}">
      <dgm:prSet/>
      <dgm:spPr/>
      <dgm:t>
        <a:bodyPr/>
        <a:lstStyle/>
        <a:p>
          <a:endParaRPr lang="en-US"/>
        </a:p>
      </dgm:t>
    </dgm:pt>
    <dgm:pt modelId="{D73F1F54-3E30-4DB4-A120-6096AF79E506}" type="sibTrans" cxnId="{FD2AB18E-5010-4D58-9128-ACCE82313D1A}">
      <dgm:prSet/>
      <dgm:spPr/>
      <dgm:t>
        <a:bodyPr/>
        <a:lstStyle/>
        <a:p>
          <a:endParaRPr lang="en-US"/>
        </a:p>
      </dgm:t>
    </dgm:pt>
    <dgm:pt modelId="{EEB258F8-CE01-44AB-A51D-255BDFD9283A}">
      <dgm:prSet/>
      <dgm:spPr/>
      <dgm:t>
        <a:bodyPr/>
        <a:lstStyle/>
        <a:p>
          <a:pPr rtl="0"/>
          <a:r>
            <a:rPr lang="bg-BG" b="1" dirty="0" smtClean="0">
              <a:solidFill>
                <a:schemeClr val="tx1"/>
              </a:solidFill>
            </a:rPr>
            <a:t>Инструменти за развитие на дигиталните умения и компетентности</a:t>
          </a:r>
          <a:r>
            <a:rPr lang="bg-BG" dirty="0" smtClean="0">
              <a:solidFill>
                <a:schemeClr val="tx1"/>
              </a:solidFill>
            </a:rPr>
            <a:t>, съобразени с приоритетите на Плана за действие за цифрово образование </a:t>
          </a:r>
          <a:endParaRPr lang="bg-BG" dirty="0">
            <a:solidFill>
              <a:schemeClr val="tx1"/>
            </a:solidFill>
          </a:endParaRPr>
        </a:p>
      </dgm:t>
    </dgm:pt>
    <dgm:pt modelId="{337E8DD0-1AF7-4089-9292-BFA92D4C5754}" type="parTrans" cxnId="{189F6290-4405-4AE3-BE9C-EE48437399F6}">
      <dgm:prSet/>
      <dgm:spPr/>
      <dgm:t>
        <a:bodyPr/>
        <a:lstStyle/>
        <a:p>
          <a:endParaRPr lang="en-US"/>
        </a:p>
      </dgm:t>
    </dgm:pt>
    <dgm:pt modelId="{7B5D973F-9161-422B-96DC-4E83C0ECF535}" type="sibTrans" cxnId="{189F6290-4405-4AE3-BE9C-EE48437399F6}">
      <dgm:prSet/>
      <dgm:spPr/>
      <dgm:t>
        <a:bodyPr/>
        <a:lstStyle/>
        <a:p>
          <a:endParaRPr lang="en-US"/>
        </a:p>
      </dgm:t>
    </dgm:pt>
    <dgm:pt modelId="{6D3D386C-3066-4D1D-BBBA-91D8E0280692}">
      <dgm:prSet/>
      <dgm:spPr/>
      <dgm:t>
        <a:bodyPr/>
        <a:lstStyle/>
        <a:p>
          <a:pPr rtl="0"/>
          <a:r>
            <a:rPr lang="bg-BG" b="1" dirty="0" smtClean="0">
              <a:solidFill>
                <a:schemeClr val="tx1"/>
              </a:solidFill>
            </a:rPr>
            <a:t>Портал за обмен на знания и информация</a:t>
          </a:r>
          <a:r>
            <a:rPr lang="bg-BG" dirty="0" smtClean="0">
              <a:solidFill>
                <a:schemeClr val="tx1"/>
              </a:solidFill>
            </a:rPr>
            <a:t> за преподаватели, студенти и практици в областта на гражданското участие и  процесите на планиране </a:t>
          </a:r>
          <a:endParaRPr lang="bg-BG" dirty="0">
            <a:solidFill>
              <a:schemeClr val="tx1"/>
            </a:solidFill>
          </a:endParaRPr>
        </a:p>
      </dgm:t>
    </dgm:pt>
    <dgm:pt modelId="{D2BECB03-0385-458F-9226-A39C8BD54286}" type="parTrans" cxnId="{AB96C064-DBF7-4DFE-B71D-71D1E45B9AD6}">
      <dgm:prSet/>
      <dgm:spPr/>
      <dgm:t>
        <a:bodyPr/>
        <a:lstStyle/>
        <a:p>
          <a:endParaRPr lang="en-US"/>
        </a:p>
      </dgm:t>
    </dgm:pt>
    <dgm:pt modelId="{81174176-F4F5-4C6B-A2A7-CE65CE891FB7}" type="sibTrans" cxnId="{AB96C064-DBF7-4DFE-B71D-71D1E45B9AD6}">
      <dgm:prSet/>
      <dgm:spPr/>
      <dgm:t>
        <a:bodyPr/>
        <a:lstStyle/>
        <a:p>
          <a:endParaRPr lang="en-US"/>
        </a:p>
      </dgm:t>
    </dgm:pt>
    <dgm:pt modelId="{579D98B7-3006-43F4-B854-F11C2C585685}" type="pres">
      <dgm:prSet presAssocID="{4A3D90D6-74E4-47AD-900E-A8223CFDE0B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A7F9170D-F432-4060-BE4F-3CA6060DA3A3}" type="pres">
      <dgm:prSet presAssocID="{4A3D90D6-74E4-47AD-900E-A8223CFDE0BC}" presName="Name1" presStyleCnt="0"/>
      <dgm:spPr/>
      <dgm:t>
        <a:bodyPr/>
        <a:lstStyle/>
        <a:p>
          <a:endParaRPr lang="en-US"/>
        </a:p>
      </dgm:t>
    </dgm:pt>
    <dgm:pt modelId="{B7A52217-578D-450F-9BA5-FF94C042981B}" type="pres">
      <dgm:prSet presAssocID="{4A3D90D6-74E4-47AD-900E-A8223CFDE0BC}" presName="cycle" presStyleCnt="0"/>
      <dgm:spPr/>
      <dgm:t>
        <a:bodyPr/>
        <a:lstStyle/>
        <a:p>
          <a:endParaRPr lang="en-US"/>
        </a:p>
      </dgm:t>
    </dgm:pt>
    <dgm:pt modelId="{3694F079-508B-42BC-8CFC-DF67C07425EF}" type="pres">
      <dgm:prSet presAssocID="{4A3D90D6-74E4-47AD-900E-A8223CFDE0BC}" presName="srcNode" presStyleLbl="node1" presStyleIdx="0" presStyleCnt="3"/>
      <dgm:spPr/>
      <dgm:t>
        <a:bodyPr/>
        <a:lstStyle/>
        <a:p>
          <a:endParaRPr lang="en-US"/>
        </a:p>
      </dgm:t>
    </dgm:pt>
    <dgm:pt modelId="{641AF5D2-B7AF-453F-87B8-E095BF35E910}" type="pres">
      <dgm:prSet presAssocID="{4A3D90D6-74E4-47AD-900E-A8223CFDE0BC}" presName="conn" presStyleLbl="parChTrans1D2" presStyleIdx="0" presStyleCnt="1"/>
      <dgm:spPr/>
      <dgm:t>
        <a:bodyPr/>
        <a:lstStyle/>
        <a:p>
          <a:endParaRPr lang="en-US"/>
        </a:p>
      </dgm:t>
    </dgm:pt>
    <dgm:pt modelId="{0C8176F3-8285-48EC-9BD6-0672207D8FAF}" type="pres">
      <dgm:prSet presAssocID="{4A3D90D6-74E4-47AD-900E-A8223CFDE0BC}" presName="extraNode" presStyleLbl="node1" presStyleIdx="0" presStyleCnt="3"/>
      <dgm:spPr/>
      <dgm:t>
        <a:bodyPr/>
        <a:lstStyle/>
        <a:p>
          <a:endParaRPr lang="en-US"/>
        </a:p>
      </dgm:t>
    </dgm:pt>
    <dgm:pt modelId="{93BC7544-C982-4DBC-9C65-4A6805AD1275}" type="pres">
      <dgm:prSet presAssocID="{4A3D90D6-74E4-47AD-900E-A8223CFDE0BC}" presName="dstNode" presStyleLbl="node1" presStyleIdx="0" presStyleCnt="3"/>
      <dgm:spPr/>
      <dgm:t>
        <a:bodyPr/>
        <a:lstStyle/>
        <a:p>
          <a:endParaRPr lang="en-US"/>
        </a:p>
      </dgm:t>
    </dgm:pt>
    <dgm:pt modelId="{97B73538-DBB4-49D9-A7D0-67629DDD546D}" type="pres">
      <dgm:prSet presAssocID="{75F8EC11-5410-49B3-B91B-544FD085DF9B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82117A-6238-4F55-BD2A-AEC753189B5E}" type="pres">
      <dgm:prSet presAssocID="{75F8EC11-5410-49B3-B91B-544FD085DF9B}" presName="accent_1" presStyleCnt="0"/>
      <dgm:spPr/>
      <dgm:t>
        <a:bodyPr/>
        <a:lstStyle/>
        <a:p>
          <a:endParaRPr lang="en-US"/>
        </a:p>
      </dgm:t>
    </dgm:pt>
    <dgm:pt modelId="{E73109AB-5119-4026-8335-1E05D14B3A50}" type="pres">
      <dgm:prSet presAssocID="{75F8EC11-5410-49B3-B91B-544FD085DF9B}" presName="accentRepeatNode" presStyleLbl="solidFgAcc1" presStyleIdx="0" presStyleCnt="3"/>
      <dgm:spPr>
        <a:ln w="25400">
          <a:solidFill>
            <a:schemeClr val="accent4"/>
          </a:solidFill>
        </a:ln>
      </dgm:spPr>
      <dgm:t>
        <a:bodyPr/>
        <a:lstStyle/>
        <a:p>
          <a:endParaRPr lang="en-US"/>
        </a:p>
      </dgm:t>
    </dgm:pt>
    <dgm:pt modelId="{B6CAB86C-6B87-47A8-9275-A22E6659FEF3}" type="pres">
      <dgm:prSet presAssocID="{EEB258F8-CE01-44AB-A51D-255BDFD9283A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370F2E-5FDD-40FF-B21C-7C03313564C1}" type="pres">
      <dgm:prSet presAssocID="{EEB258F8-CE01-44AB-A51D-255BDFD9283A}" presName="accent_2" presStyleCnt="0"/>
      <dgm:spPr/>
      <dgm:t>
        <a:bodyPr/>
        <a:lstStyle/>
        <a:p>
          <a:endParaRPr lang="en-US"/>
        </a:p>
      </dgm:t>
    </dgm:pt>
    <dgm:pt modelId="{05D313AC-1644-45F5-9F04-091B177E0160}" type="pres">
      <dgm:prSet presAssocID="{EEB258F8-CE01-44AB-A51D-255BDFD9283A}" presName="accentRepeatNode" presStyleLbl="solidFgAcc1" presStyleIdx="1" presStyleCnt="3"/>
      <dgm:spPr>
        <a:ln w="25400">
          <a:solidFill>
            <a:srgbClr val="92D050"/>
          </a:solidFill>
        </a:ln>
      </dgm:spPr>
      <dgm:t>
        <a:bodyPr/>
        <a:lstStyle/>
        <a:p>
          <a:endParaRPr lang="en-US"/>
        </a:p>
      </dgm:t>
    </dgm:pt>
    <dgm:pt modelId="{49091D0B-DCCF-4FC7-B402-BEAEE172828E}" type="pres">
      <dgm:prSet presAssocID="{6D3D386C-3066-4D1D-BBBA-91D8E0280692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BD5EAA-3134-4E25-B3ED-E7CA42EB0E18}" type="pres">
      <dgm:prSet presAssocID="{6D3D386C-3066-4D1D-BBBA-91D8E0280692}" presName="accent_3" presStyleCnt="0"/>
      <dgm:spPr/>
      <dgm:t>
        <a:bodyPr/>
        <a:lstStyle/>
        <a:p>
          <a:endParaRPr lang="en-US"/>
        </a:p>
      </dgm:t>
    </dgm:pt>
    <dgm:pt modelId="{D7A4BBBA-66CE-42D1-AE0A-338B35C8B118}" type="pres">
      <dgm:prSet presAssocID="{6D3D386C-3066-4D1D-BBBA-91D8E0280692}" presName="accentRepeatNode" presStyleLbl="solidFgAcc1" presStyleIdx="2" presStyleCnt="3"/>
      <dgm:spPr>
        <a:ln w="25400">
          <a:solidFill>
            <a:schemeClr val="accent5"/>
          </a:solidFill>
        </a:ln>
      </dgm:spPr>
      <dgm:t>
        <a:bodyPr/>
        <a:lstStyle/>
        <a:p>
          <a:endParaRPr lang="en-US"/>
        </a:p>
      </dgm:t>
    </dgm:pt>
  </dgm:ptLst>
  <dgm:cxnLst>
    <dgm:cxn modelId="{CA914A46-C2C7-4DAA-B6DC-F40D025BE9AF}" type="presOf" srcId="{75F8EC11-5410-49B3-B91B-544FD085DF9B}" destId="{97B73538-DBB4-49D9-A7D0-67629DDD546D}" srcOrd="0" destOrd="0" presId="urn:microsoft.com/office/officeart/2008/layout/VerticalCurvedList"/>
    <dgm:cxn modelId="{189F6290-4405-4AE3-BE9C-EE48437399F6}" srcId="{4A3D90D6-74E4-47AD-900E-A8223CFDE0BC}" destId="{EEB258F8-CE01-44AB-A51D-255BDFD9283A}" srcOrd="1" destOrd="0" parTransId="{337E8DD0-1AF7-4089-9292-BFA92D4C5754}" sibTransId="{7B5D973F-9161-422B-96DC-4E83C0ECF535}"/>
    <dgm:cxn modelId="{B52A3CF7-6BF1-4154-95F8-D7A87769DD68}" type="presOf" srcId="{6D3D386C-3066-4D1D-BBBA-91D8E0280692}" destId="{49091D0B-DCCF-4FC7-B402-BEAEE172828E}" srcOrd="0" destOrd="0" presId="urn:microsoft.com/office/officeart/2008/layout/VerticalCurvedList"/>
    <dgm:cxn modelId="{16F2ACCF-7A3D-4E49-BECB-F7AFF3009E30}" type="presOf" srcId="{D73F1F54-3E30-4DB4-A120-6096AF79E506}" destId="{641AF5D2-B7AF-453F-87B8-E095BF35E910}" srcOrd="0" destOrd="0" presId="urn:microsoft.com/office/officeart/2008/layout/VerticalCurvedList"/>
    <dgm:cxn modelId="{D4069588-5250-4185-950A-74768BAB51DA}" type="presOf" srcId="{EEB258F8-CE01-44AB-A51D-255BDFD9283A}" destId="{B6CAB86C-6B87-47A8-9275-A22E6659FEF3}" srcOrd="0" destOrd="0" presId="urn:microsoft.com/office/officeart/2008/layout/VerticalCurvedList"/>
    <dgm:cxn modelId="{AB96C064-DBF7-4DFE-B71D-71D1E45B9AD6}" srcId="{4A3D90D6-74E4-47AD-900E-A8223CFDE0BC}" destId="{6D3D386C-3066-4D1D-BBBA-91D8E0280692}" srcOrd="2" destOrd="0" parTransId="{D2BECB03-0385-458F-9226-A39C8BD54286}" sibTransId="{81174176-F4F5-4C6B-A2A7-CE65CE891FB7}"/>
    <dgm:cxn modelId="{08E0C61B-1640-4C4F-97E6-E4B256501C1B}" type="presOf" srcId="{4A3D90D6-74E4-47AD-900E-A8223CFDE0BC}" destId="{579D98B7-3006-43F4-B854-F11C2C585685}" srcOrd="0" destOrd="0" presId="urn:microsoft.com/office/officeart/2008/layout/VerticalCurvedList"/>
    <dgm:cxn modelId="{FD2AB18E-5010-4D58-9128-ACCE82313D1A}" srcId="{4A3D90D6-74E4-47AD-900E-A8223CFDE0BC}" destId="{75F8EC11-5410-49B3-B91B-544FD085DF9B}" srcOrd="0" destOrd="0" parTransId="{A4778944-D042-4598-8647-96149F272F72}" sibTransId="{D73F1F54-3E30-4DB4-A120-6096AF79E506}"/>
    <dgm:cxn modelId="{704463EF-E568-4DEC-9AB2-E0B051EEF59F}" type="presParOf" srcId="{579D98B7-3006-43F4-B854-F11C2C585685}" destId="{A7F9170D-F432-4060-BE4F-3CA6060DA3A3}" srcOrd="0" destOrd="0" presId="urn:microsoft.com/office/officeart/2008/layout/VerticalCurvedList"/>
    <dgm:cxn modelId="{40002F57-8D16-4B1E-AAC1-8A8D612B97B3}" type="presParOf" srcId="{A7F9170D-F432-4060-BE4F-3CA6060DA3A3}" destId="{B7A52217-578D-450F-9BA5-FF94C042981B}" srcOrd="0" destOrd="0" presId="urn:microsoft.com/office/officeart/2008/layout/VerticalCurvedList"/>
    <dgm:cxn modelId="{530D1105-8E85-4260-A944-8840F102D278}" type="presParOf" srcId="{B7A52217-578D-450F-9BA5-FF94C042981B}" destId="{3694F079-508B-42BC-8CFC-DF67C07425EF}" srcOrd="0" destOrd="0" presId="urn:microsoft.com/office/officeart/2008/layout/VerticalCurvedList"/>
    <dgm:cxn modelId="{1A630FE0-7887-4448-B280-CC5EF8B9B262}" type="presParOf" srcId="{B7A52217-578D-450F-9BA5-FF94C042981B}" destId="{641AF5D2-B7AF-453F-87B8-E095BF35E910}" srcOrd="1" destOrd="0" presId="urn:microsoft.com/office/officeart/2008/layout/VerticalCurvedList"/>
    <dgm:cxn modelId="{87AA8277-2E53-4737-8D7D-6FE8E75720DC}" type="presParOf" srcId="{B7A52217-578D-450F-9BA5-FF94C042981B}" destId="{0C8176F3-8285-48EC-9BD6-0672207D8FAF}" srcOrd="2" destOrd="0" presId="urn:microsoft.com/office/officeart/2008/layout/VerticalCurvedList"/>
    <dgm:cxn modelId="{0C7BE14D-C3B7-4158-84CE-515715A0EB7B}" type="presParOf" srcId="{B7A52217-578D-450F-9BA5-FF94C042981B}" destId="{93BC7544-C982-4DBC-9C65-4A6805AD1275}" srcOrd="3" destOrd="0" presId="urn:microsoft.com/office/officeart/2008/layout/VerticalCurvedList"/>
    <dgm:cxn modelId="{38612155-8CF5-4629-93DD-D15928E7A01A}" type="presParOf" srcId="{A7F9170D-F432-4060-BE4F-3CA6060DA3A3}" destId="{97B73538-DBB4-49D9-A7D0-67629DDD546D}" srcOrd="1" destOrd="0" presId="urn:microsoft.com/office/officeart/2008/layout/VerticalCurvedList"/>
    <dgm:cxn modelId="{15ACBD00-6F27-4ADF-A12F-915F1AF2D74F}" type="presParOf" srcId="{A7F9170D-F432-4060-BE4F-3CA6060DA3A3}" destId="{6882117A-6238-4F55-BD2A-AEC753189B5E}" srcOrd="2" destOrd="0" presId="urn:microsoft.com/office/officeart/2008/layout/VerticalCurvedList"/>
    <dgm:cxn modelId="{E1B848C9-060F-473B-8FB4-ABF1B6174FF5}" type="presParOf" srcId="{6882117A-6238-4F55-BD2A-AEC753189B5E}" destId="{E73109AB-5119-4026-8335-1E05D14B3A50}" srcOrd="0" destOrd="0" presId="urn:microsoft.com/office/officeart/2008/layout/VerticalCurvedList"/>
    <dgm:cxn modelId="{3F8EED7A-D71E-46CF-A963-1DF8D82F1904}" type="presParOf" srcId="{A7F9170D-F432-4060-BE4F-3CA6060DA3A3}" destId="{B6CAB86C-6B87-47A8-9275-A22E6659FEF3}" srcOrd="3" destOrd="0" presId="urn:microsoft.com/office/officeart/2008/layout/VerticalCurvedList"/>
    <dgm:cxn modelId="{F7F01127-34D3-4CD9-BE6C-8AC12A2B6C5E}" type="presParOf" srcId="{A7F9170D-F432-4060-BE4F-3CA6060DA3A3}" destId="{08370F2E-5FDD-40FF-B21C-7C03313564C1}" srcOrd="4" destOrd="0" presId="urn:microsoft.com/office/officeart/2008/layout/VerticalCurvedList"/>
    <dgm:cxn modelId="{33313318-1085-44B1-B2F0-096639D74F9B}" type="presParOf" srcId="{08370F2E-5FDD-40FF-B21C-7C03313564C1}" destId="{05D313AC-1644-45F5-9F04-091B177E0160}" srcOrd="0" destOrd="0" presId="urn:microsoft.com/office/officeart/2008/layout/VerticalCurvedList"/>
    <dgm:cxn modelId="{569B8F7F-9313-4480-A015-7AE26A713346}" type="presParOf" srcId="{A7F9170D-F432-4060-BE4F-3CA6060DA3A3}" destId="{49091D0B-DCCF-4FC7-B402-BEAEE172828E}" srcOrd="5" destOrd="0" presId="urn:microsoft.com/office/officeart/2008/layout/VerticalCurvedList"/>
    <dgm:cxn modelId="{7A6E43D1-5D60-4C03-A03C-5DC75355C947}" type="presParOf" srcId="{A7F9170D-F432-4060-BE4F-3CA6060DA3A3}" destId="{F9BD5EAA-3134-4E25-B3ED-E7CA42EB0E18}" srcOrd="6" destOrd="0" presId="urn:microsoft.com/office/officeart/2008/layout/VerticalCurvedList"/>
    <dgm:cxn modelId="{89DD0EA8-8B19-46FA-B673-B02A72A049D2}" type="presParOf" srcId="{F9BD5EAA-3134-4E25-B3ED-E7CA42EB0E18}" destId="{D7A4BBBA-66CE-42D1-AE0A-338B35C8B11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CDA126-AE38-4A04-864A-1A5A5DBE9FBA}">
      <dsp:nvSpPr>
        <dsp:cNvPr id="0" name=""/>
        <dsp:cNvSpPr/>
      </dsp:nvSpPr>
      <dsp:spPr>
        <a:xfrm>
          <a:off x="2475003" y="898872"/>
          <a:ext cx="53755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7555" y="45720"/>
              </a:lnTo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729576" y="941751"/>
        <a:ext cx="28407" cy="5681"/>
      </dsp:txXfrm>
    </dsp:sp>
    <dsp:sp modelId="{17E59752-9767-4505-BEEA-F3DB287839E0}">
      <dsp:nvSpPr>
        <dsp:cNvPr id="0" name=""/>
        <dsp:cNvSpPr/>
      </dsp:nvSpPr>
      <dsp:spPr>
        <a:xfrm>
          <a:off x="6562" y="203520"/>
          <a:ext cx="2470240" cy="148214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500" b="1" kern="1200" dirty="0" smtClean="0">
              <a:solidFill>
                <a:schemeClr val="tx1"/>
              </a:solidFill>
            </a:rPr>
            <a:t>Как да включим гражданското участие и активното  гражданство в програмите за </a:t>
          </a:r>
          <a:r>
            <a:rPr lang="bg-BG" sz="1500" b="1" kern="1200" dirty="0" smtClean="0">
              <a:solidFill>
                <a:srgbClr val="007F82"/>
              </a:solidFill>
            </a:rPr>
            <a:t>професионално обучение</a:t>
          </a:r>
          <a:r>
            <a:rPr lang="bg-BG" sz="1500" b="1" kern="1200" dirty="0" smtClean="0">
              <a:solidFill>
                <a:schemeClr val="tx1"/>
              </a:solidFill>
            </a:rPr>
            <a:t>*</a:t>
          </a:r>
          <a:endParaRPr lang="bg-BG" sz="1500" b="1" kern="1200" dirty="0">
            <a:solidFill>
              <a:schemeClr val="tx1"/>
            </a:solidFill>
          </a:endParaRPr>
        </a:p>
      </dsp:txBody>
      <dsp:txXfrm>
        <a:off x="6562" y="203520"/>
        <a:ext cx="2470240" cy="1482144"/>
      </dsp:txXfrm>
    </dsp:sp>
    <dsp:sp modelId="{D8787E33-F622-4108-941C-B13504599A7A}">
      <dsp:nvSpPr>
        <dsp:cNvPr id="0" name=""/>
        <dsp:cNvSpPr/>
      </dsp:nvSpPr>
      <dsp:spPr>
        <a:xfrm>
          <a:off x="5513399" y="898872"/>
          <a:ext cx="53755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7555" y="45720"/>
              </a:lnTo>
            </a:path>
          </a:pathLst>
        </a:custGeom>
        <a:noFill/>
        <a:ln w="6350" cap="flat" cmpd="sng" algn="ctr">
          <a:solidFill>
            <a:schemeClr val="accent4">
              <a:hueOff val="3266964"/>
              <a:satOff val="-13592"/>
              <a:lumOff val="3203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767973" y="941751"/>
        <a:ext cx="28407" cy="5681"/>
      </dsp:txXfrm>
    </dsp:sp>
    <dsp:sp modelId="{341B2B6B-9F63-4378-BDBA-01C4925AF963}">
      <dsp:nvSpPr>
        <dsp:cNvPr id="0" name=""/>
        <dsp:cNvSpPr/>
      </dsp:nvSpPr>
      <dsp:spPr>
        <a:xfrm>
          <a:off x="3044958" y="203520"/>
          <a:ext cx="2470240" cy="1482144"/>
        </a:xfrm>
        <a:prstGeom prst="rect">
          <a:avLst/>
        </a:prstGeom>
        <a:solidFill>
          <a:schemeClr val="accent4">
            <a:hueOff val="2450223"/>
            <a:satOff val="-10194"/>
            <a:lumOff val="24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500" b="1" kern="1200" dirty="0" smtClean="0">
              <a:solidFill>
                <a:schemeClr val="tx1"/>
              </a:solidFill>
            </a:rPr>
            <a:t>Участие на гражданите в процесите на планиране </a:t>
          </a:r>
          <a:endParaRPr lang="bg-BG" sz="1500" b="1" kern="1200" dirty="0">
            <a:solidFill>
              <a:schemeClr val="tx1"/>
            </a:solidFill>
          </a:endParaRPr>
        </a:p>
      </dsp:txBody>
      <dsp:txXfrm>
        <a:off x="3044958" y="203520"/>
        <a:ext cx="2470240" cy="1482144"/>
      </dsp:txXfrm>
    </dsp:sp>
    <dsp:sp modelId="{09F198BE-E7D7-4587-A934-41D695580794}">
      <dsp:nvSpPr>
        <dsp:cNvPr id="0" name=""/>
        <dsp:cNvSpPr/>
      </dsp:nvSpPr>
      <dsp:spPr>
        <a:xfrm>
          <a:off x="1235120" y="1683864"/>
          <a:ext cx="6083354" cy="498441"/>
        </a:xfrm>
        <a:custGeom>
          <a:avLst/>
          <a:gdLst/>
          <a:ahLst/>
          <a:cxnLst/>
          <a:rect l="0" t="0" r="0" b="0"/>
          <a:pathLst>
            <a:path>
              <a:moveTo>
                <a:pt x="6083354" y="0"/>
              </a:moveTo>
              <a:lnTo>
                <a:pt x="6083354" y="266320"/>
              </a:lnTo>
              <a:lnTo>
                <a:pt x="0" y="266320"/>
              </a:lnTo>
              <a:lnTo>
                <a:pt x="0" y="498441"/>
              </a:lnTo>
            </a:path>
          </a:pathLst>
        </a:custGeom>
        <a:noFill/>
        <a:ln w="6350" cap="flat" cmpd="sng" algn="ctr">
          <a:solidFill>
            <a:schemeClr val="accent4">
              <a:hueOff val="6533927"/>
              <a:satOff val="-27185"/>
              <a:lumOff val="6405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124139" y="1930244"/>
        <a:ext cx="305315" cy="5681"/>
      </dsp:txXfrm>
    </dsp:sp>
    <dsp:sp modelId="{D02F4BA5-B29C-40EC-AA21-AEAE1025FA26}">
      <dsp:nvSpPr>
        <dsp:cNvPr id="0" name=""/>
        <dsp:cNvSpPr/>
      </dsp:nvSpPr>
      <dsp:spPr>
        <a:xfrm>
          <a:off x="6083354" y="203520"/>
          <a:ext cx="2470240" cy="1482144"/>
        </a:xfrm>
        <a:prstGeom prst="rect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500" b="1" kern="1200" dirty="0" smtClean="0">
              <a:solidFill>
                <a:schemeClr val="tx1"/>
              </a:solidFill>
            </a:rPr>
            <a:t>Законодателна рамка</a:t>
          </a:r>
          <a:endParaRPr lang="bg-BG" sz="1500" b="1" kern="1200" dirty="0">
            <a:solidFill>
              <a:schemeClr val="tx1"/>
            </a:solidFill>
          </a:endParaRPr>
        </a:p>
      </dsp:txBody>
      <dsp:txXfrm>
        <a:off x="6083354" y="203520"/>
        <a:ext cx="2470240" cy="1482144"/>
      </dsp:txXfrm>
    </dsp:sp>
    <dsp:sp modelId="{C4E6A7E2-C0C3-4548-9AF9-DEE6D6D33D47}">
      <dsp:nvSpPr>
        <dsp:cNvPr id="0" name=""/>
        <dsp:cNvSpPr/>
      </dsp:nvSpPr>
      <dsp:spPr>
        <a:xfrm>
          <a:off x="2468440" y="2910058"/>
          <a:ext cx="54411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89158" y="45720"/>
              </a:lnTo>
              <a:lnTo>
                <a:pt x="289158" y="84833"/>
              </a:lnTo>
              <a:lnTo>
                <a:pt x="544117" y="84833"/>
              </a:lnTo>
            </a:path>
          </a:pathLst>
        </a:custGeom>
        <a:noFill/>
        <a:ln w="635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726098" y="2952937"/>
        <a:ext cx="28802" cy="5681"/>
      </dsp:txXfrm>
    </dsp:sp>
    <dsp:sp modelId="{86B76375-D436-4F52-8B6D-5651C1090D0C}">
      <dsp:nvSpPr>
        <dsp:cNvPr id="0" name=""/>
        <dsp:cNvSpPr/>
      </dsp:nvSpPr>
      <dsp:spPr>
        <a:xfrm>
          <a:off x="0" y="2214706"/>
          <a:ext cx="2470240" cy="1482144"/>
        </a:xfrm>
        <a:prstGeom prst="rect">
          <a:avLst/>
        </a:prstGeom>
        <a:solidFill>
          <a:schemeClr val="accent4">
            <a:hueOff val="7350668"/>
            <a:satOff val="-30583"/>
            <a:lumOff val="72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500" b="1" kern="1200" dirty="0" smtClean="0">
              <a:solidFill>
                <a:schemeClr val="tx1"/>
              </a:solidFill>
            </a:rPr>
            <a:t>Електронни форми на гражданско участие </a:t>
          </a:r>
          <a:endParaRPr lang="bg-BG" sz="1500" b="1" kern="1200" dirty="0">
            <a:solidFill>
              <a:schemeClr val="tx1"/>
            </a:solidFill>
          </a:endParaRPr>
        </a:p>
      </dsp:txBody>
      <dsp:txXfrm>
        <a:off x="0" y="2214706"/>
        <a:ext cx="2470240" cy="1482144"/>
      </dsp:txXfrm>
    </dsp:sp>
    <dsp:sp modelId="{00F5AC9A-6AD2-4860-9F07-0782AD90DFAC}">
      <dsp:nvSpPr>
        <dsp:cNvPr id="0" name=""/>
        <dsp:cNvSpPr/>
      </dsp:nvSpPr>
      <dsp:spPr>
        <a:xfrm>
          <a:off x="3044958" y="2253820"/>
          <a:ext cx="2470240" cy="1482144"/>
        </a:xfrm>
        <a:prstGeom prst="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500" b="1" kern="1200" dirty="0" smtClean="0">
              <a:solidFill>
                <a:schemeClr val="tx1"/>
              </a:solidFill>
            </a:rPr>
            <a:t>Електронни форми на обучение</a:t>
          </a:r>
          <a:endParaRPr lang="bg-BG" sz="1500" b="1" kern="1200" dirty="0">
            <a:solidFill>
              <a:schemeClr val="tx1"/>
            </a:solidFill>
          </a:endParaRPr>
        </a:p>
      </dsp:txBody>
      <dsp:txXfrm>
        <a:off x="3044958" y="2253820"/>
        <a:ext cx="2470240" cy="14821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1AF5D2-B7AF-453F-87B8-E095BF35E910}">
      <dsp:nvSpPr>
        <dsp:cNvPr id="0" name=""/>
        <dsp:cNvSpPr/>
      </dsp:nvSpPr>
      <dsp:spPr>
        <a:xfrm>
          <a:off x="-5412551" y="-828881"/>
          <a:ext cx="6445445" cy="6445445"/>
        </a:xfrm>
        <a:prstGeom prst="blockArc">
          <a:avLst>
            <a:gd name="adj1" fmla="val 18900000"/>
            <a:gd name="adj2" fmla="val 2700000"/>
            <a:gd name="adj3" fmla="val 335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B73538-DBB4-49D9-A7D0-67629DDD546D}">
      <dsp:nvSpPr>
        <dsp:cNvPr id="0" name=""/>
        <dsp:cNvSpPr/>
      </dsp:nvSpPr>
      <dsp:spPr>
        <a:xfrm>
          <a:off x="664530" y="478768"/>
          <a:ext cx="7420699" cy="95753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045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800" b="1" kern="1200" dirty="0" smtClean="0">
              <a:solidFill>
                <a:schemeClr val="tx1"/>
              </a:solidFill>
            </a:rPr>
            <a:t>Модулна учебна програма </a:t>
          </a:r>
          <a:r>
            <a:rPr lang="bg-BG" sz="1800" kern="1200" dirty="0" smtClean="0">
              <a:solidFill>
                <a:schemeClr val="tx1"/>
              </a:solidFill>
            </a:rPr>
            <a:t>за участие на гражданите в процесите на планиране, </a:t>
          </a:r>
          <a:r>
            <a:rPr lang="bg-BG" sz="1800" b="1" kern="1200" dirty="0" smtClean="0">
              <a:solidFill>
                <a:schemeClr val="tx1"/>
              </a:solidFill>
            </a:rPr>
            <a:t>обучителни материали и ресурси </a:t>
          </a:r>
          <a:r>
            <a:rPr lang="bg-BG" sz="1800" kern="1200" dirty="0" smtClean="0">
              <a:solidFill>
                <a:schemeClr val="tx1"/>
              </a:solidFill>
            </a:rPr>
            <a:t>с възможност за адаптиране към различни нива и области на висшето образование </a:t>
          </a:r>
          <a:endParaRPr lang="bg-BG" sz="1800" kern="1200" dirty="0">
            <a:solidFill>
              <a:schemeClr val="tx1"/>
            </a:solidFill>
          </a:endParaRPr>
        </a:p>
      </dsp:txBody>
      <dsp:txXfrm>
        <a:off x="664530" y="478768"/>
        <a:ext cx="7420699" cy="957536"/>
      </dsp:txXfrm>
    </dsp:sp>
    <dsp:sp modelId="{E73109AB-5119-4026-8335-1E05D14B3A50}">
      <dsp:nvSpPr>
        <dsp:cNvPr id="0" name=""/>
        <dsp:cNvSpPr/>
      </dsp:nvSpPr>
      <dsp:spPr>
        <a:xfrm>
          <a:off x="66070" y="359076"/>
          <a:ext cx="1196920" cy="11969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CAB86C-6B87-47A8-9275-A22E6659FEF3}">
      <dsp:nvSpPr>
        <dsp:cNvPr id="0" name=""/>
        <dsp:cNvSpPr/>
      </dsp:nvSpPr>
      <dsp:spPr>
        <a:xfrm>
          <a:off x="1012594" y="1915073"/>
          <a:ext cx="7072635" cy="957536"/>
        </a:xfrm>
        <a:prstGeom prst="rect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045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800" b="1" kern="1200" dirty="0" smtClean="0">
              <a:solidFill>
                <a:schemeClr val="tx1"/>
              </a:solidFill>
            </a:rPr>
            <a:t>Инструменти за развитие на дигиталните умения и компетентности</a:t>
          </a:r>
          <a:r>
            <a:rPr lang="bg-BG" sz="1800" kern="1200" dirty="0" smtClean="0">
              <a:solidFill>
                <a:schemeClr val="tx1"/>
              </a:solidFill>
            </a:rPr>
            <a:t>, съобразени с приоритетите на Плана за действие за цифрово образование </a:t>
          </a:r>
          <a:endParaRPr lang="bg-BG" sz="1800" kern="1200" dirty="0">
            <a:solidFill>
              <a:schemeClr val="tx1"/>
            </a:solidFill>
          </a:endParaRPr>
        </a:p>
      </dsp:txBody>
      <dsp:txXfrm>
        <a:off x="1012594" y="1915073"/>
        <a:ext cx="7072635" cy="957536"/>
      </dsp:txXfrm>
    </dsp:sp>
    <dsp:sp modelId="{05D313AC-1644-45F5-9F04-091B177E0160}">
      <dsp:nvSpPr>
        <dsp:cNvPr id="0" name=""/>
        <dsp:cNvSpPr/>
      </dsp:nvSpPr>
      <dsp:spPr>
        <a:xfrm>
          <a:off x="414134" y="1795381"/>
          <a:ext cx="1196920" cy="11969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091D0B-DCCF-4FC7-B402-BEAEE172828E}">
      <dsp:nvSpPr>
        <dsp:cNvPr id="0" name=""/>
        <dsp:cNvSpPr/>
      </dsp:nvSpPr>
      <dsp:spPr>
        <a:xfrm>
          <a:off x="664530" y="3351378"/>
          <a:ext cx="7420699" cy="957536"/>
        </a:xfrm>
        <a:prstGeom prst="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045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800" b="1" kern="1200" dirty="0" smtClean="0">
              <a:solidFill>
                <a:schemeClr val="tx1"/>
              </a:solidFill>
            </a:rPr>
            <a:t>Портал за обмен на знания и информация</a:t>
          </a:r>
          <a:r>
            <a:rPr lang="bg-BG" sz="1800" kern="1200" dirty="0" smtClean="0">
              <a:solidFill>
                <a:schemeClr val="tx1"/>
              </a:solidFill>
            </a:rPr>
            <a:t> за преподаватели, студенти и практици в областта на гражданското участие и  процесите на планиране </a:t>
          </a:r>
          <a:endParaRPr lang="bg-BG" sz="1800" kern="1200" dirty="0">
            <a:solidFill>
              <a:schemeClr val="tx1"/>
            </a:solidFill>
          </a:endParaRPr>
        </a:p>
      </dsp:txBody>
      <dsp:txXfrm>
        <a:off x="664530" y="3351378"/>
        <a:ext cx="7420699" cy="957536"/>
      </dsp:txXfrm>
    </dsp:sp>
    <dsp:sp modelId="{D7A4BBBA-66CE-42D1-AE0A-338B35C8B118}">
      <dsp:nvSpPr>
        <dsp:cNvPr id="0" name=""/>
        <dsp:cNvSpPr/>
      </dsp:nvSpPr>
      <dsp:spPr>
        <a:xfrm>
          <a:off x="66070" y="3231686"/>
          <a:ext cx="1196920" cy="11969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6E4E20-658E-4849-9A23-480133B955EC}" type="datetimeFigureOut">
              <a:rPr lang="bg-BG" smtClean="0"/>
              <a:t>10.9.2025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20D30E-AF60-4830-BD00-7C4122915B8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650051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466CB0-5E80-41E5-872B-86DA3A9A377C}" type="datetimeFigureOut">
              <a:rPr lang="en-GB" smtClean="0"/>
              <a:t>10/09/2025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8144D5-B415-4683-AAD1-EE5CEBE8C2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2261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CB8FA-3C1F-5A74-9D69-501B788B08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048366-C99B-0CD5-B73E-9E78B81481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D3C87F-638E-C8D0-A19E-CD0A4FD95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A black background with blue and green hexagons&#10;&#10;Description automatically generated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0"/>
            <a:ext cx="3571875" cy="1763395"/>
          </a:xfrm>
          <a:prstGeom prst="rect">
            <a:avLst/>
          </a:prstGeom>
        </p:spPr>
      </p:pic>
      <p:pic>
        <p:nvPicPr>
          <p:cNvPr id="8" name="Picture 7" descr="A group of hexagons on a black background&#10;&#10;Description automatically generated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8137" y="213361"/>
            <a:ext cx="1457325" cy="978535"/>
          </a:xfrm>
          <a:prstGeom prst="rect">
            <a:avLst/>
          </a:prstGeom>
          <a:noFill/>
        </p:spPr>
      </p:pic>
      <p:pic>
        <p:nvPicPr>
          <p:cNvPr id="10" name="Picture 9" descr="C:\Users\student\OneDrive\Documents\Logos\co-funded_bg\co-funded_bg\Horizontal\JPEG\BG Съфинансирано от Европейския съюз_POS.jpg"/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68" y="6019800"/>
            <a:ext cx="2406332" cy="567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C:\Users\student\AppData\Local\Packages\Microsoft.Windows.Photos_8wekyb3d8bbwe\TempState\ShareServiceTempFolder\VUM_logo.jpeg"/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1301" y="6019800"/>
            <a:ext cx="1554162" cy="60261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11"/>
          <p:cNvSpPr/>
          <p:nvPr userDrawn="1"/>
        </p:nvSpPr>
        <p:spPr>
          <a:xfrm>
            <a:off x="2281287" y="629544"/>
            <a:ext cx="8305726" cy="50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2865755" algn="ctr"/>
                <a:tab pos="5731510" algn="r"/>
              </a:tabLst>
            </a:pPr>
            <a:r>
              <a:rPr lang="bg-BG" sz="1500" b="1" dirty="0" smtClean="0">
                <a:effectLst/>
                <a:latin typeface="Calibri" panose="020F0502020204030204" pitchFamily="34" charset="0"/>
                <a:ea typeface="Aptos"/>
                <a:cs typeface="Times New Roman" panose="02020603050405020304" pitchFamily="18" charset="0"/>
              </a:rPr>
              <a:t>Електронни </a:t>
            </a:r>
            <a:r>
              <a:rPr lang="bg-BG" sz="1500" b="1" dirty="0" smtClean="0">
                <a:effectLst/>
                <a:latin typeface="Calibri" panose="020F0502020204030204" pitchFamily="34" charset="0"/>
                <a:ea typeface="Aptos"/>
                <a:cs typeface="Times New Roman" panose="02020603050405020304" pitchFamily="18" charset="0"/>
              </a:rPr>
              <a:t>обучителни модули </a:t>
            </a:r>
            <a:r>
              <a:rPr lang="bg-BG" sz="1500" b="1" dirty="0" smtClean="0">
                <a:effectLst/>
                <a:latin typeface="Calibri" panose="020F0502020204030204" pitchFamily="34" charset="0"/>
                <a:ea typeface="Aptos"/>
                <a:cs typeface="Times New Roman" panose="02020603050405020304" pitchFamily="18" charset="0"/>
              </a:rPr>
              <a:t>за гражданско участие в процесите на планиране</a:t>
            </a:r>
            <a:r>
              <a:rPr lang="en-GB" sz="1500" b="1" dirty="0" smtClean="0">
                <a:effectLst/>
                <a:latin typeface="Calibri" panose="020F0502020204030204" pitchFamily="34" charset="0"/>
                <a:ea typeface="Aptos"/>
                <a:cs typeface="Times New Roman" panose="02020603050405020304" pitchFamily="18" charset="0"/>
              </a:rPr>
              <a:t> (DEMo4PPL)</a:t>
            </a:r>
            <a:endParaRPr lang="bg-BG" sz="1500" dirty="0" smtClean="0">
              <a:effectLst/>
              <a:latin typeface="Aptos"/>
              <a:ea typeface="Aptos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bg-BG" sz="1100" dirty="0" smtClean="0">
                <a:effectLst/>
                <a:latin typeface="Aptos"/>
                <a:ea typeface="Aptos"/>
                <a:cs typeface="Times New Roman" panose="02020603050405020304" pitchFamily="18" charset="0"/>
              </a:rPr>
              <a:t>2023</a:t>
            </a:r>
            <a:r>
              <a:rPr lang="bg-BG" sz="1100" dirty="0" smtClean="0">
                <a:effectLst/>
                <a:latin typeface="Cambria Math" panose="02040503050406030204" pitchFamily="18" charset="0"/>
                <a:ea typeface="Aptos"/>
                <a:cs typeface="Cambria Math" panose="02040503050406030204" pitchFamily="18" charset="0"/>
              </a:rPr>
              <a:t>‐</a:t>
            </a:r>
            <a:r>
              <a:rPr lang="bg-BG" sz="1100" dirty="0" smtClean="0">
                <a:effectLst/>
                <a:latin typeface="Aptos"/>
                <a:ea typeface="Aptos"/>
                <a:cs typeface="Times New Roman" panose="02020603050405020304" pitchFamily="18" charset="0"/>
              </a:rPr>
              <a:t>1</a:t>
            </a:r>
            <a:r>
              <a:rPr lang="bg-BG" sz="1100" dirty="0" smtClean="0">
                <a:effectLst/>
                <a:latin typeface="Cambria Math" panose="02040503050406030204" pitchFamily="18" charset="0"/>
                <a:ea typeface="Aptos"/>
                <a:cs typeface="Cambria Math" panose="02040503050406030204" pitchFamily="18" charset="0"/>
              </a:rPr>
              <a:t>‐</a:t>
            </a:r>
            <a:r>
              <a:rPr lang="bg-BG" sz="1100" dirty="0" smtClean="0">
                <a:effectLst/>
                <a:latin typeface="Aptos"/>
                <a:ea typeface="Aptos"/>
                <a:cs typeface="Times New Roman" panose="02020603050405020304" pitchFamily="18" charset="0"/>
              </a:rPr>
              <a:t>EL01</a:t>
            </a:r>
            <a:r>
              <a:rPr lang="bg-BG" sz="1100" dirty="0" smtClean="0">
                <a:effectLst/>
                <a:latin typeface="Cambria Math" panose="02040503050406030204" pitchFamily="18" charset="0"/>
                <a:ea typeface="Aptos"/>
                <a:cs typeface="Cambria Math" panose="02040503050406030204" pitchFamily="18" charset="0"/>
              </a:rPr>
              <a:t>‐</a:t>
            </a:r>
            <a:r>
              <a:rPr lang="bg-BG" sz="1100" dirty="0" smtClean="0">
                <a:effectLst/>
                <a:latin typeface="Aptos"/>
                <a:ea typeface="Aptos"/>
                <a:cs typeface="Times New Roman" panose="02020603050405020304" pitchFamily="18" charset="0"/>
              </a:rPr>
              <a:t>KA220</a:t>
            </a:r>
            <a:r>
              <a:rPr lang="bg-BG" sz="1100" dirty="0" smtClean="0">
                <a:effectLst/>
                <a:latin typeface="Cambria Math" panose="02040503050406030204" pitchFamily="18" charset="0"/>
                <a:ea typeface="Aptos"/>
                <a:cs typeface="Cambria Math" panose="02040503050406030204" pitchFamily="18" charset="0"/>
              </a:rPr>
              <a:t>‐</a:t>
            </a:r>
            <a:r>
              <a:rPr lang="bg-BG" sz="1100" dirty="0" smtClean="0">
                <a:effectLst/>
                <a:latin typeface="Aptos"/>
                <a:ea typeface="Aptos"/>
                <a:cs typeface="Times New Roman" panose="02020603050405020304" pitchFamily="18" charset="0"/>
              </a:rPr>
              <a:t>HED</a:t>
            </a:r>
            <a:r>
              <a:rPr lang="bg-BG" sz="1100" dirty="0" smtClean="0">
                <a:effectLst/>
                <a:latin typeface="Cambria Math" panose="02040503050406030204" pitchFamily="18" charset="0"/>
                <a:ea typeface="Aptos"/>
                <a:cs typeface="Cambria Math" panose="02040503050406030204" pitchFamily="18" charset="0"/>
              </a:rPr>
              <a:t>‐</a:t>
            </a:r>
            <a:r>
              <a:rPr lang="bg-BG" sz="1100" dirty="0" smtClean="0">
                <a:effectLst/>
                <a:latin typeface="Aptos"/>
                <a:ea typeface="Aptos"/>
                <a:cs typeface="Times New Roman" panose="02020603050405020304" pitchFamily="18" charset="0"/>
              </a:rPr>
              <a:t>000164728</a:t>
            </a:r>
            <a:endParaRPr lang="bg-BG" sz="1100" dirty="0">
              <a:effectLst/>
              <a:latin typeface="Aptos"/>
              <a:ea typeface="Aptos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562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05251-B1E4-B70B-17A0-5BE19CEA2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D032F5-44D3-CCD2-A344-2FAA904B2B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9340EB-30BC-3297-0FEB-A060B39FE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3F420-19B2-40DC-8E06-C239742AE3AD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2C809-5D39-2BC2-B18F-F4E3FFA17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58DEFA-1A86-24BB-370D-EA847B0FF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D50DD-8CD7-464C-A3C1-F484A5EB758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group of hexagons on a black background&#10;&#10;Description automatically generated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8137" y="213361"/>
            <a:ext cx="1457325" cy="978535"/>
          </a:xfrm>
          <a:prstGeom prst="rect">
            <a:avLst/>
          </a:prstGeom>
          <a:noFill/>
        </p:spPr>
      </p:pic>
      <p:pic>
        <p:nvPicPr>
          <p:cNvPr id="9" name="Picture 8" descr="C:\Users\student\OneDrive\Documents\Logos\co-funded_bg\co-funded_bg\Horizontal\JPEG\BG Съфинансирано от Европейския съюз_POS.jpg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68" y="6019800"/>
            <a:ext cx="2406332" cy="567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C:\Users\student\AppData\Local\Packages\Microsoft.Windows.Photos_8wekyb3d8bbwe\TempState\ShareServiceTempFolder\VUM_logo.jpeg"/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1301" y="6019800"/>
            <a:ext cx="1554162" cy="602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A black background with blue and green hexagons&#10;&#10;Description automatically generated"/>
          <p:cNvPicPr/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0"/>
            <a:ext cx="3571875" cy="1763395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2366129" y="702628"/>
            <a:ext cx="8305726" cy="50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2865755" algn="ctr"/>
                <a:tab pos="5731510" algn="r"/>
              </a:tabLst>
            </a:pPr>
            <a:r>
              <a:rPr lang="bg-BG" sz="1500" b="1" dirty="0" smtClean="0">
                <a:effectLst/>
                <a:latin typeface="Calibri" panose="020F0502020204030204" pitchFamily="34" charset="0"/>
                <a:ea typeface="Aptos"/>
                <a:cs typeface="Times New Roman" panose="02020603050405020304" pitchFamily="18" charset="0"/>
              </a:rPr>
              <a:t>Електронни </a:t>
            </a:r>
            <a:r>
              <a:rPr lang="bg-BG" sz="1500" b="1" dirty="0" smtClean="0">
                <a:effectLst/>
                <a:latin typeface="Calibri" panose="020F0502020204030204" pitchFamily="34" charset="0"/>
                <a:ea typeface="Aptos"/>
                <a:cs typeface="Times New Roman" panose="02020603050405020304" pitchFamily="18" charset="0"/>
              </a:rPr>
              <a:t>обучителни </a:t>
            </a:r>
            <a:r>
              <a:rPr lang="bg-BG" sz="1500" b="1" dirty="0" smtClean="0">
                <a:effectLst/>
                <a:latin typeface="Calibri" panose="020F0502020204030204" pitchFamily="34" charset="0"/>
                <a:ea typeface="Aptos"/>
                <a:cs typeface="Times New Roman" panose="02020603050405020304" pitchFamily="18" charset="0"/>
              </a:rPr>
              <a:t>модули за гражданско участие в процесите на планиране</a:t>
            </a:r>
            <a:r>
              <a:rPr lang="en-GB" sz="1500" b="1" dirty="0" smtClean="0">
                <a:effectLst/>
                <a:latin typeface="Calibri" panose="020F0502020204030204" pitchFamily="34" charset="0"/>
                <a:ea typeface="Aptos"/>
                <a:cs typeface="Times New Roman" panose="02020603050405020304" pitchFamily="18" charset="0"/>
              </a:rPr>
              <a:t> (DEMo4PPL)</a:t>
            </a:r>
            <a:endParaRPr lang="bg-BG" sz="1500" dirty="0" smtClean="0">
              <a:effectLst/>
              <a:latin typeface="Aptos"/>
              <a:ea typeface="Aptos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bg-BG" sz="1100" dirty="0" smtClean="0">
                <a:effectLst/>
                <a:latin typeface="Aptos"/>
                <a:ea typeface="Aptos"/>
                <a:cs typeface="Times New Roman" panose="02020603050405020304" pitchFamily="18" charset="0"/>
              </a:rPr>
              <a:t>2023</a:t>
            </a:r>
            <a:r>
              <a:rPr lang="bg-BG" sz="1100" dirty="0" smtClean="0">
                <a:effectLst/>
                <a:latin typeface="Cambria Math" panose="02040503050406030204" pitchFamily="18" charset="0"/>
                <a:ea typeface="Aptos"/>
                <a:cs typeface="Cambria Math" panose="02040503050406030204" pitchFamily="18" charset="0"/>
              </a:rPr>
              <a:t>‐</a:t>
            </a:r>
            <a:r>
              <a:rPr lang="bg-BG" sz="1100" dirty="0" smtClean="0">
                <a:effectLst/>
                <a:latin typeface="Aptos"/>
                <a:ea typeface="Aptos"/>
                <a:cs typeface="Times New Roman" panose="02020603050405020304" pitchFamily="18" charset="0"/>
              </a:rPr>
              <a:t>1</a:t>
            </a:r>
            <a:r>
              <a:rPr lang="bg-BG" sz="1100" dirty="0" smtClean="0">
                <a:effectLst/>
                <a:latin typeface="Cambria Math" panose="02040503050406030204" pitchFamily="18" charset="0"/>
                <a:ea typeface="Aptos"/>
                <a:cs typeface="Cambria Math" panose="02040503050406030204" pitchFamily="18" charset="0"/>
              </a:rPr>
              <a:t>‐</a:t>
            </a:r>
            <a:r>
              <a:rPr lang="bg-BG" sz="1100" dirty="0" smtClean="0">
                <a:effectLst/>
                <a:latin typeface="Aptos"/>
                <a:ea typeface="Aptos"/>
                <a:cs typeface="Times New Roman" panose="02020603050405020304" pitchFamily="18" charset="0"/>
              </a:rPr>
              <a:t>EL01</a:t>
            </a:r>
            <a:r>
              <a:rPr lang="bg-BG" sz="1100" dirty="0" smtClean="0">
                <a:effectLst/>
                <a:latin typeface="Cambria Math" panose="02040503050406030204" pitchFamily="18" charset="0"/>
                <a:ea typeface="Aptos"/>
                <a:cs typeface="Cambria Math" panose="02040503050406030204" pitchFamily="18" charset="0"/>
              </a:rPr>
              <a:t>‐</a:t>
            </a:r>
            <a:r>
              <a:rPr lang="bg-BG" sz="1100" dirty="0" smtClean="0">
                <a:effectLst/>
                <a:latin typeface="Aptos"/>
                <a:ea typeface="Aptos"/>
                <a:cs typeface="Times New Roman" panose="02020603050405020304" pitchFamily="18" charset="0"/>
              </a:rPr>
              <a:t>KA220</a:t>
            </a:r>
            <a:r>
              <a:rPr lang="bg-BG" sz="1100" dirty="0" smtClean="0">
                <a:effectLst/>
                <a:latin typeface="Cambria Math" panose="02040503050406030204" pitchFamily="18" charset="0"/>
                <a:ea typeface="Aptos"/>
                <a:cs typeface="Cambria Math" panose="02040503050406030204" pitchFamily="18" charset="0"/>
              </a:rPr>
              <a:t>‐</a:t>
            </a:r>
            <a:r>
              <a:rPr lang="bg-BG" sz="1100" dirty="0" smtClean="0">
                <a:effectLst/>
                <a:latin typeface="Aptos"/>
                <a:ea typeface="Aptos"/>
                <a:cs typeface="Times New Roman" panose="02020603050405020304" pitchFamily="18" charset="0"/>
              </a:rPr>
              <a:t>HED</a:t>
            </a:r>
            <a:r>
              <a:rPr lang="bg-BG" sz="1100" dirty="0" smtClean="0">
                <a:effectLst/>
                <a:latin typeface="Cambria Math" panose="02040503050406030204" pitchFamily="18" charset="0"/>
                <a:ea typeface="Aptos"/>
                <a:cs typeface="Cambria Math" panose="02040503050406030204" pitchFamily="18" charset="0"/>
              </a:rPr>
              <a:t>‐</a:t>
            </a:r>
            <a:r>
              <a:rPr lang="bg-BG" sz="1100" dirty="0" smtClean="0">
                <a:effectLst/>
                <a:latin typeface="Aptos"/>
                <a:ea typeface="Aptos"/>
                <a:cs typeface="Times New Roman" panose="02020603050405020304" pitchFamily="18" charset="0"/>
              </a:rPr>
              <a:t>000164728</a:t>
            </a:r>
            <a:endParaRPr lang="bg-BG" sz="1100" dirty="0">
              <a:effectLst/>
              <a:latin typeface="Aptos"/>
              <a:ea typeface="Aptos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114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E52101-FCAF-4698-1207-C04B77F2EB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18BD68-65C0-E8D9-7146-818A6174FC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04295C-0F17-80D6-EA1E-8376F0863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3F420-19B2-40DC-8E06-C239742AE3AD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C9AA3-6271-02E0-A842-144DF2AB4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F3D574-D059-49AC-90AA-05B24F0F1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D50DD-8CD7-464C-A3C1-F484A5EB758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group of hexagons on a black background&#10;&#10;Description automatically generated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8137" y="213361"/>
            <a:ext cx="1457325" cy="978535"/>
          </a:xfrm>
          <a:prstGeom prst="rect">
            <a:avLst/>
          </a:prstGeom>
          <a:noFill/>
        </p:spPr>
      </p:pic>
      <p:pic>
        <p:nvPicPr>
          <p:cNvPr id="9" name="Picture 8" descr="C:\Users\student\OneDrive\Documents\Logos\co-funded_bg\co-funded_bg\Horizontal\JPEG\BG Съфинансирано от Европейския съюз_POS.jpg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68" y="6019800"/>
            <a:ext cx="2406332" cy="567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C:\Users\student\AppData\Local\Packages\Microsoft.Windows.Photos_8wekyb3d8bbwe\TempState\ShareServiceTempFolder\VUM_logo.jpeg"/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1301" y="6019800"/>
            <a:ext cx="1554162" cy="602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A black background with blue and green hexagons&#10;&#10;Description automatically generated"/>
          <p:cNvPicPr/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0"/>
            <a:ext cx="3571875" cy="1763395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2209800" y="629544"/>
            <a:ext cx="8305726" cy="50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2865755" algn="ctr"/>
                <a:tab pos="5731510" algn="r"/>
              </a:tabLst>
            </a:pPr>
            <a:r>
              <a:rPr lang="bg-BG" sz="1500" b="1" dirty="0" smtClean="0">
                <a:effectLst/>
                <a:latin typeface="Calibri" panose="020F0502020204030204" pitchFamily="34" charset="0"/>
                <a:ea typeface="Aptos"/>
                <a:cs typeface="Times New Roman" panose="02020603050405020304" pitchFamily="18" charset="0"/>
              </a:rPr>
              <a:t>Електронни </a:t>
            </a:r>
            <a:r>
              <a:rPr lang="bg-BG" sz="1500" b="1" dirty="0" smtClean="0">
                <a:effectLst/>
                <a:latin typeface="Calibri" panose="020F0502020204030204" pitchFamily="34" charset="0"/>
                <a:ea typeface="Aptos"/>
                <a:cs typeface="Times New Roman" panose="02020603050405020304" pitchFamily="18" charset="0"/>
              </a:rPr>
              <a:t>обучителни </a:t>
            </a:r>
            <a:r>
              <a:rPr lang="bg-BG" sz="1500" b="1" dirty="0" smtClean="0">
                <a:effectLst/>
                <a:latin typeface="Calibri" panose="020F0502020204030204" pitchFamily="34" charset="0"/>
                <a:ea typeface="Aptos"/>
                <a:cs typeface="Times New Roman" panose="02020603050405020304" pitchFamily="18" charset="0"/>
              </a:rPr>
              <a:t>модули за гражданско участие в процесите на планиране</a:t>
            </a:r>
            <a:r>
              <a:rPr lang="en-GB" sz="1500" b="1" dirty="0" smtClean="0">
                <a:effectLst/>
                <a:latin typeface="Calibri" panose="020F0502020204030204" pitchFamily="34" charset="0"/>
                <a:ea typeface="Aptos"/>
                <a:cs typeface="Times New Roman" panose="02020603050405020304" pitchFamily="18" charset="0"/>
              </a:rPr>
              <a:t> (DEMo4PPL)</a:t>
            </a:r>
            <a:endParaRPr lang="bg-BG" sz="1500" dirty="0" smtClean="0">
              <a:effectLst/>
              <a:latin typeface="Aptos"/>
              <a:ea typeface="Aptos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bg-BG" sz="1100" dirty="0" smtClean="0">
                <a:effectLst/>
                <a:latin typeface="Aptos"/>
                <a:ea typeface="Aptos"/>
                <a:cs typeface="Times New Roman" panose="02020603050405020304" pitchFamily="18" charset="0"/>
              </a:rPr>
              <a:t>2023</a:t>
            </a:r>
            <a:r>
              <a:rPr lang="bg-BG" sz="1100" dirty="0" smtClean="0">
                <a:effectLst/>
                <a:latin typeface="Cambria Math" panose="02040503050406030204" pitchFamily="18" charset="0"/>
                <a:ea typeface="Aptos"/>
                <a:cs typeface="Cambria Math" panose="02040503050406030204" pitchFamily="18" charset="0"/>
              </a:rPr>
              <a:t>‐</a:t>
            </a:r>
            <a:r>
              <a:rPr lang="bg-BG" sz="1100" dirty="0" smtClean="0">
                <a:effectLst/>
                <a:latin typeface="Aptos"/>
                <a:ea typeface="Aptos"/>
                <a:cs typeface="Times New Roman" panose="02020603050405020304" pitchFamily="18" charset="0"/>
              </a:rPr>
              <a:t>1</a:t>
            </a:r>
            <a:r>
              <a:rPr lang="bg-BG" sz="1100" dirty="0" smtClean="0">
                <a:effectLst/>
                <a:latin typeface="Cambria Math" panose="02040503050406030204" pitchFamily="18" charset="0"/>
                <a:ea typeface="Aptos"/>
                <a:cs typeface="Cambria Math" panose="02040503050406030204" pitchFamily="18" charset="0"/>
              </a:rPr>
              <a:t>‐</a:t>
            </a:r>
            <a:r>
              <a:rPr lang="bg-BG" sz="1100" dirty="0" smtClean="0">
                <a:effectLst/>
                <a:latin typeface="Aptos"/>
                <a:ea typeface="Aptos"/>
                <a:cs typeface="Times New Roman" panose="02020603050405020304" pitchFamily="18" charset="0"/>
              </a:rPr>
              <a:t>EL01</a:t>
            </a:r>
            <a:r>
              <a:rPr lang="bg-BG" sz="1100" dirty="0" smtClean="0">
                <a:effectLst/>
                <a:latin typeface="Cambria Math" panose="02040503050406030204" pitchFamily="18" charset="0"/>
                <a:ea typeface="Aptos"/>
                <a:cs typeface="Cambria Math" panose="02040503050406030204" pitchFamily="18" charset="0"/>
              </a:rPr>
              <a:t>‐</a:t>
            </a:r>
            <a:r>
              <a:rPr lang="bg-BG" sz="1100" dirty="0" smtClean="0">
                <a:effectLst/>
                <a:latin typeface="Aptos"/>
                <a:ea typeface="Aptos"/>
                <a:cs typeface="Times New Roman" panose="02020603050405020304" pitchFamily="18" charset="0"/>
              </a:rPr>
              <a:t>KA220</a:t>
            </a:r>
            <a:r>
              <a:rPr lang="bg-BG" sz="1100" dirty="0" smtClean="0">
                <a:effectLst/>
                <a:latin typeface="Cambria Math" panose="02040503050406030204" pitchFamily="18" charset="0"/>
                <a:ea typeface="Aptos"/>
                <a:cs typeface="Cambria Math" panose="02040503050406030204" pitchFamily="18" charset="0"/>
              </a:rPr>
              <a:t>‐</a:t>
            </a:r>
            <a:r>
              <a:rPr lang="bg-BG" sz="1100" dirty="0" smtClean="0">
                <a:effectLst/>
                <a:latin typeface="Aptos"/>
                <a:ea typeface="Aptos"/>
                <a:cs typeface="Times New Roman" panose="02020603050405020304" pitchFamily="18" charset="0"/>
              </a:rPr>
              <a:t>HED</a:t>
            </a:r>
            <a:r>
              <a:rPr lang="bg-BG" sz="1100" dirty="0" smtClean="0">
                <a:effectLst/>
                <a:latin typeface="Cambria Math" panose="02040503050406030204" pitchFamily="18" charset="0"/>
                <a:ea typeface="Aptos"/>
                <a:cs typeface="Cambria Math" panose="02040503050406030204" pitchFamily="18" charset="0"/>
              </a:rPr>
              <a:t>‐</a:t>
            </a:r>
            <a:r>
              <a:rPr lang="bg-BG" sz="1100" dirty="0" smtClean="0">
                <a:effectLst/>
                <a:latin typeface="Aptos"/>
                <a:ea typeface="Aptos"/>
                <a:cs typeface="Times New Roman" panose="02020603050405020304" pitchFamily="18" charset="0"/>
              </a:rPr>
              <a:t>000164728</a:t>
            </a:r>
            <a:endParaRPr lang="bg-BG" sz="1100" dirty="0">
              <a:effectLst/>
              <a:latin typeface="Aptos"/>
              <a:ea typeface="Aptos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799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74D58-5BAF-D1B1-EA2D-C718D9F53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DCA9AD-F335-78FC-93BE-03F00B309B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2ECEF2-2678-681E-159E-0B6BDF4DC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3F420-19B2-40DC-8E06-C239742AE3AD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CF47E7-0A88-C7AD-A75C-B86993832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2D734-7DEE-6AF5-CEA2-AC23AC7D3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D50DD-8CD7-464C-A3C1-F484A5EB758C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 descr="A black background with blue and green hexagons&#10;&#10;Description automatically generated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0"/>
            <a:ext cx="3571875" cy="1763395"/>
          </a:xfrm>
          <a:prstGeom prst="rect">
            <a:avLst/>
          </a:prstGeom>
        </p:spPr>
      </p:pic>
      <p:pic>
        <p:nvPicPr>
          <p:cNvPr id="15" name="Picture 14" descr="A group of hexagons on a black background&#10;&#10;Description automatically generated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8137" y="213361"/>
            <a:ext cx="1457325" cy="978535"/>
          </a:xfrm>
          <a:prstGeom prst="rect">
            <a:avLst/>
          </a:prstGeom>
          <a:noFill/>
        </p:spPr>
      </p:pic>
      <p:pic>
        <p:nvPicPr>
          <p:cNvPr id="17" name="Picture 16" descr="C:\Users\student\OneDrive\Documents\Logos\co-funded_bg\co-funded_bg\Horizontal\JPEG\BG Съфинансирано от Европейския съюз_POS.jpg"/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68" y="6019800"/>
            <a:ext cx="2406332" cy="567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 descr="C:\Users\student\AppData\Local\Packages\Microsoft.Windows.Photos_8wekyb3d8bbwe\TempState\ShareServiceTempFolder\VUM_logo.jpeg"/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1301" y="6019800"/>
            <a:ext cx="1554162" cy="60261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11"/>
          <p:cNvSpPr/>
          <p:nvPr userDrawn="1"/>
        </p:nvSpPr>
        <p:spPr>
          <a:xfrm>
            <a:off x="2318994" y="629544"/>
            <a:ext cx="8305726" cy="50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2865755" algn="ctr"/>
                <a:tab pos="5731510" algn="r"/>
              </a:tabLst>
            </a:pPr>
            <a:r>
              <a:rPr lang="bg-BG" sz="1500" b="1" dirty="0" smtClean="0">
                <a:effectLst/>
                <a:latin typeface="Calibri" panose="020F0502020204030204" pitchFamily="34" charset="0"/>
                <a:ea typeface="Aptos"/>
                <a:cs typeface="Times New Roman" panose="02020603050405020304" pitchFamily="18" charset="0"/>
              </a:rPr>
              <a:t>Електронни </a:t>
            </a:r>
            <a:r>
              <a:rPr lang="bg-BG" sz="1500" b="1" dirty="0" smtClean="0">
                <a:effectLst/>
                <a:latin typeface="Calibri" panose="020F0502020204030204" pitchFamily="34" charset="0"/>
                <a:ea typeface="Aptos"/>
                <a:cs typeface="Times New Roman" panose="02020603050405020304" pitchFamily="18" charset="0"/>
              </a:rPr>
              <a:t>обучителни </a:t>
            </a:r>
            <a:r>
              <a:rPr lang="bg-BG" sz="1500" b="1" dirty="0" smtClean="0">
                <a:effectLst/>
                <a:latin typeface="Calibri" panose="020F0502020204030204" pitchFamily="34" charset="0"/>
                <a:ea typeface="Aptos"/>
                <a:cs typeface="Times New Roman" panose="02020603050405020304" pitchFamily="18" charset="0"/>
              </a:rPr>
              <a:t>модули за гражданско участие в процесите на планиране</a:t>
            </a:r>
            <a:r>
              <a:rPr lang="en-GB" sz="1500" b="1" dirty="0" smtClean="0">
                <a:effectLst/>
                <a:latin typeface="Calibri" panose="020F0502020204030204" pitchFamily="34" charset="0"/>
                <a:ea typeface="Aptos"/>
                <a:cs typeface="Times New Roman" panose="02020603050405020304" pitchFamily="18" charset="0"/>
              </a:rPr>
              <a:t> (DEMo4PPL)</a:t>
            </a:r>
            <a:endParaRPr lang="bg-BG" sz="1500" dirty="0" smtClean="0">
              <a:effectLst/>
              <a:latin typeface="Aptos"/>
              <a:ea typeface="Aptos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bg-BG" sz="1100" dirty="0" smtClean="0">
                <a:effectLst/>
                <a:latin typeface="Aptos"/>
                <a:ea typeface="Aptos"/>
                <a:cs typeface="Times New Roman" panose="02020603050405020304" pitchFamily="18" charset="0"/>
              </a:rPr>
              <a:t>2023</a:t>
            </a:r>
            <a:r>
              <a:rPr lang="bg-BG" sz="1100" dirty="0" smtClean="0">
                <a:effectLst/>
                <a:latin typeface="Cambria Math" panose="02040503050406030204" pitchFamily="18" charset="0"/>
                <a:ea typeface="Aptos"/>
                <a:cs typeface="Cambria Math" panose="02040503050406030204" pitchFamily="18" charset="0"/>
              </a:rPr>
              <a:t>‐</a:t>
            </a:r>
            <a:r>
              <a:rPr lang="bg-BG" sz="1100" dirty="0" smtClean="0">
                <a:effectLst/>
                <a:latin typeface="Aptos"/>
                <a:ea typeface="Aptos"/>
                <a:cs typeface="Times New Roman" panose="02020603050405020304" pitchFamily="18" charset="0"/>
              </a:rPr>
              <a:t>1</a:t>
            </a:r>
            <a:r>
              <a:rPr lang="bg-BG" sz="1100" dirty="0" smtClean="0">
                <a:effectLst/>
                <a:latin typeface="Cambria Math" panose="02040503050406030204" pitchFamily="18" charset="0"/>
                <a:ea typeface="Aptos"/>
                <a:cs typeface="Cambria Math" panose="02040503050406030204" pitchFamily="18" charset="0"/>
              </a:rPr>
              <a:t>‐</a:t>
            </a:r>
            <a:r>
              <a:rPr lang="bg-BG" sz="1100" dirty="0" smtClean="0">
                <a:effectLst/>
                <a:latin typeface="Aptos"/>
                <a:ea typeface="Aptos"/>
                <a:cs typeface="Times New Roman" panose="02020603050405020304" pitchFamily="18" charset="0"/>
              </a:rPr>
              <a:t>EL01</a:t>
            </a:r>
            <a:r>
              <a:rPr lang="bg-BG" sz="1100" dirty="0" smtClean="0">
                <a:effectLst/>
                <a:latin typeface="Cambria Math" panose="02040503050406030204" pitchFamily="18" charset="0"/>
                <a:ea typeface="Aptos"/>
                <a:cs typeface="Cambria Math" panose="02040503050406030204" pitchFamily="18" charset="0"/>
              </a:rPr>
              <a:t>‐</a:t>
            </a:r>
            <a:r>
              <a:rPr lang="bg-BG" sz="1100" dirty="0" smtClean="0">
                <a:effectLst/>
                <a:latin typeface="Aptos"/>
                <a:ea typeface="Aptos"/>
                <a:cs typeface="Times New Roman" panose="02020603050405020304" pitchFamily="18" charset="0"/>
              </a:rPr>
              <a:t>KA220</a:t>
            </a:r>
            <a:r>
              <a:rPr lang="bg-BG" sz="1100" dirty="0" smtClean="0">
                <a:effectLst/>
                <a:latin typeface="Cambria Math" panose="02040503050406030204" pitchFamily="18" charset="0"/>
                <a:ea typeface="Aptos"/>
                <a:cs typeface="Cambria Math" panose="02040503050406030204" pitchFamily="18" charset="0"/>
              </a:rPr>
              <a:t>‐</a:t>
            </a:r>
            <a:r>
              <a:rPr lang="bg-BG" sz="1100" dirty="0" smtClean="0">
                <a:effectLst/>
                <a:latin typeface="Aptos"/>
                <a:ea typeface="Aptos"/>
                <a:cs typeface="Times New Roman" panose="02020603050405020304" pitchFamily="18" charset="0"/>
              </a:rPr>
              <a:t>HED</a:t>
            </a:r>
            <a:r>
              <a:rPr lang="bg-BG" sz="1100" dirty="0" smtClean="0">
                <a:effectLst/>
                <a:latin typeface="Cambria Math" panose="02040503050406030204" pitchFamily="18" charset="0"/>
                <a:ea typeface="Aptos"/>
                <a:cs typeface="Cambria Math" panose="02040503050406030204" pitchFamily="18" charset="0"/>
              </a:rPr>
              <a:t>‐</a:t>
            </a:r>
            <a:r>
              <a:rPr lang="bg-BG" sz="1100" dirty="0" smtClean="0">
                <a:effectLst/>
                <a:latin typeface="Aptos"/>
                <a:ea typeface="Aptos"/>
                <a:cs typeface="Times New Roman" panose="02020603050405020304" pitchFamily="18" charset="0"/>
              </a:rPr>
              <a:t>000164728</a:t>
            </a:r>
            <a:endParaRPr lang="bg-BG" sz="1100" dirty="0">
              <a:effectLst/>
              <a:latin typeface="Aptos"/>
              <a:ea typeface="Aptos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046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B8EE6-80B3-1039-A4FA-B5D51E633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A337E6-2DCE-6F2E-78C7-66758AD51A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5030DC-F88E-1067-B85C-AEDED00F1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3F420-19B2-40DC-8E06-C239742AE3AD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D798F-2829-4CDA-002B-D185714AC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0B525C-9607-1C1C-5027-BC4609AFE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D50DD-8CD7-464C-A3C1-F484A5EB758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group of hexagons on a black background&#10;&#10;Description automatically generated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8137" y="213361"/>
            <a:ext cx="1457325" cy="978535"/>
          </a:xfrm>
          <a:prstGeom prst="rect">
            <a:avLst/>
          </a:prstGeom>
          <a:noFill/>
        </p:spPr>
      </p:pic>
      <p:pic>
        <p:nvPicPr>
          <p:cNvPr id="9" name="Picture 8" descr="C:\Users\student\OneDrive\Documents\Logos\co-funded_bg\co-funded_bg\Horizontal\JPEG\BG Съфинансирано от Европейския съюз_POS.jpg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68" y="6019800"/>
            <a:ext cx="2406332" cy="567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C:\Users\student\AppData\Local\Packages\Microsoft.Windows.Photos_8wekyb3d8bbwe\TempState\ShareServiceTempFolder\VUM_logo.jpeg"/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1301" y="6019800"/>
            <a:ext cx="1554162" cy="602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A black background with blue and green hexagons&#10;&#10;Description automatically generated"/>
          <p:cNvPicPr/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0"/>
            <a:ext cx="3571875" cy="1763395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2209800" y="668106"/>
            <a:ext cx="8305726" cy="50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2865755" algn="ctr"/>
                <a:tab pos="5731510" algn="r"/>
              </a:tabLst>
            </a:pPr>
            <a:r>
              <a:rPr lang="bg-BG" sz="1500" b="1" dirty="0" smtClean="0">
                <a:effectLst/>
                <a:latin typeface="Calibri" panose="020F0502020204030204" pitchFamily="34" charset="0"/>
                <a:ea typeface="Aptos"/>
                <a:cs typeface="Times New Roman" panose="02020603050405020304" pitchFamily="18" charset="0"/>
              </a:rPr>
              <a:t>Електронни </a:t>
            </a:r>
            <a:r>
              <a:rPr lang="bg-BG" sz="1500" b="1" dirty="0" smtClean="0">
                <a:effectLst/>
                <a:latin typeface="Calibri" panose="020F0502020204030204" pitchFamily="34" charset="0"/>
                <a:ea typeface="Aptos"/>
                <a:cs typeface="Times New Roman" panose="02020603050405020304" pitchFamily="18" charset="0"/>
              </a:rPr>
              <a:t>обучителни </a:t>
            </a:r>
            <a:r>
              <a:rPr lang="bg-BG" sz="1500" b="1" dirty="0" smtClean="0">
                <a:effectLst/>
                <a:latin typeface="Calibri" panose="020F0502020204030204" pitchFamily="34" charset="0"/>
                <a:ea typeface="Aptos"/>
                <a:cs typeface="Times New Roman" panose="02020603050405020304" pitchFamily="18" charset="0"/>
              </a:rPr>
              <a:t>модули за гражданско участие в процесите на планиране</a:t>
            </a:r>
            <a:r>
              <a:rPr lang="en-GB" sz="1500" b="1" dirty="0" smtClean="0">
                <a:effectLst/>
                <a:latin typeface="Calibri" panose="020F0502020204030204" pitchFamily="34" charset="0"/>
                <a:ea typeface="Aptos"/>
                <a:cs typeface="Times New Roman" panose="02020603050405020304" pitchFamily="18" charset="0"/>
              </a:rPr>
              <a:t> (DEMo4PPL)</a:t>
            </a:r>
            <a:endParaRPr lang="bg-BG" sz="1500" dirty="0" smtClean="0">
              <a:effectLst/>
              <a:latin typeface="Aptos"/>
              <a:ea typeface="Aptos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bg-BG" sz="1100" dirty="0" smtClean="0">
                <a:effectLst/>
                <a:latin typeface="Aptos"/>
                <a:ea typeface="Aptos"/>
                <a:cs typeface="Times New Roman" panose="02020603050405020304" pitchFamily="18" charset="0"/>
              </a:rPr>
              <a:t>2023</a:t>
            </a:r>
            <a:r>
              <a:rPr lang="bg-BG" sz="1100" dirty="0" smtClean="0">
                <a:effectLst/>
                <a:latin typeface="Cambria Math" panose="02040503050406030204" pitchFamily="18" charset="0"/>
                <a:ea typeface="Aptos"/>
                <a:cs typeface="Cambria Math" panose="02040503050406030204" pitchFamily="18" charset="0"/>
              </a:rPr>
              <a:t>‐</a:t>
            </a:r>
            <a:r>
              <a:rPr lang="bg-BG" sz="1100" dirty="0" smtClean="0">
                <a:effectLst/>
                <a:latin typeface="Aptos"/>
                <a:ea typeface="Aptos"/>
                <a:cs typeface="Times New Roman" panose="02020603050405020304" pitchFamily="18" charset="0"/>
              </a:rPr>
              <a:t>1</a:t>
            </a:r>
            <a:r>
              <a:rPr lang="bg-BG" sz="1100" dirty="0" smtClean="0">
                <a:effectLst/>
                <a:latin typeface="Cambria Math" panose="02040503050406030204" pitchFamily="18" charset="0"/>
                <a:ea typeface="Aptos"/>
                <a:cs typeface="Cambria Math" panose="02040503050406030204" pitchFamily="18" charset="0"/>
              </a:rPr>
              <a:t>‐</a:t>
            </a:r>
            <a:r>
              <a:rPr lang="bg-BG" sz="1100" dirty="0" smtClean="0">
                <a:effectLst/>
                <a:latin typeface="Aptos"/>
                <a:ea typeface="Aptos"/>
                <a:cs typeface="Times New Roman" panose="02020603050405020304" pitchFamily="18" charset="0"/>
              </a:rPr>
              <a:t>EL01</a:t>
            </a:r>
            <a:r>
              <a:rPr lang="bg-BG" sz="1100" dirty="0" smtClean="0">
                <a:effectLst/>
                <a:latin typeface="Cambria Math" panose="02040503050406030204" pitchFamily="18" charset="0"/>
                <a:ea typeface="Aptos"/>
                <a:cs typeface="Cambria Math" panose="02040503050406030204" pitchFamily="18" charset="0"/>
              </a:rPr>
              <a:t>‐</a:t>
            </a:r>
            <a:r>
              <a:rPr lang="bg-BG" sz="1100" dirty="0" smtClean="0">
                <a:effectLst/>
                <a:latin typeface="Aptos"/>
                <a:ea typeface="Aptos"/>
                <a:cs typeface="Times New Roman" panose="02020603050405020304" pitchFamily="18" charset="0"/>
              </a:rPr>
              <a:t>KA220</a:t>
            </a:r>
            <a:r>
              <a:rPr lang="bg-BG" sz="1100" dirty="0" smtClean="0">
                <a:effectLst/>
                <a:latin typeface="Cambria Math" panose="02040503050406030204" pitchFamily="18" charset="0"/>
                <a:ea typeface="Aptos"/>
                <a:cs typeface="Cambria Math" panose="02040503050406030204" pitchFamily="18" charset="0"/>
              </a:rPr>
              <a:t>‐</a:t>
            </a:r>
            <a:r>
              <a:rPr lang="bg-BG" sz="1100" dirty="0" smtClean="0">
                <a:effectLst/>
                <a:latin typeface="Aptos"/>
                <a:ea typeface="Aptos"/>
                <a:cs typeface="Times New Roman" panose="02020603050405020304" pitchFamily="18" charset="0"/>
              </a:rPr>
              <a:t>HED</a:t>
            </a:r>
            <a:r>
              <a:rPr lang="bg-BG" sz="1100" dirty="0" smtClean="0">
                <a:effectLst/>
                <a:latin typeface="Cambria Math" panose="02040503050406030204" pitchFamily="18" charset="0"/>
                <a:ea typeface="Aptos"/>
                <a:cs typeface="Cambria Math" panose="02040503050406030204" pitchFamily="18" charset="0"/>
              </a:rPr>
              <a:t>‐</a:t>
            </a:r>
            <a:r>
              <a:rPr lang="bg-BG" sz="1100" dirty="0" smtClean="0">
                <a:effectLst/>
                <a:latin typeface="Aptos"/>
                <a:ea typeface="Aptos"/>
                <a:cs typeface="Times New Roman" panose="02020603050405020304" pitchFamily="18" charset="0"/>
              </a:rPr>
              <a:t>000164728</a:t>
            </a:r>
            <a:endParaRPr lang="bg-BG" sz="1100" dirty="0">
              <a:effectLst/>
              <a:latin typeface="Aptos"/>
              <a:ea typeface="Aptos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777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DA337-4662-6E95-97DB-B3E92E033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779C0C-2576-58E1-AAB2-F6FBB34747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490254-A300-25F1-3843-A42B4FFEF4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6A69CE-6308-A5CE-A1A8-AABDAE172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3F420-19B2-40DC-8E06-C239742AE3AD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BAE101-0F82-628B-97EF-2F401E03D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3E5DB2-3521-542B-D124-72D838872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D50DD-8CD7-464C-A3C1-F484A5EB758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group of hexagons on a black background&#10;&#10;Description automatically generated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8137" y="213361"/>
            <a:ext cx="1457325" cy="978535"/>
          </a:xfrm>
          <a:prstGeom prst="rect">
            <a:avLst/>
          </a:prstGeom>
          <a:noFill/>
        </p:spPr>
      </p:pic>
      <p:pic>
        <p:nvPicPr>
          <p:cNvPr id="10" name="Picture 9" descr="C:\Users\student\OneDrive\Documents\Logos\co-funded_bg\co-funded_bg\Horizontal\JPEG\BG Съфинансирано от Европейския съюз_POS.jpg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68" y="6019800"/>
            <a:ext cx="2406332" cy="567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C:\Users\student\AppData\Local\Packages\Microsoft.Windows.Photos_8wekyb3d8bbwe\TempState\ShareServiceTempFolder\VUM_logo.jpeg"/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1301" y="6019800"/>
            <a:ext cx="1554162" cy="602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A black background with blue and green hexagons&#10;&#10;Description automatically generated"/>
          <p:cNvPicPr/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0"/>
            <a:ext cx="3571875" cy="1763395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2253006" y="680381"/>
            <a:ext cx="8305726" cy="50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2865755" algn="ctr"/>
                <a:tab pos="5731510" algn="r"/>
              </a:tabLst>
            </a:pPr>
            <a:r>
              <a:rPr lang="bg-BG" sz="1500" b="1" dirty="0" smtClean="0">
                <a:effectLst/>
                <a:latin typeface="Calibri" panose="020F0502020204030204" pitchFamily="34" charset="0"/>
                <a:ea typeface="Aptos"/>
                <a:cs typeface="Times New Roman" panose="02020603050405020304" pitchFamily="18" charset="0"/>
              </a:rPr>
              <a:t>Електронни </a:t>
            </a:r>
            <a:r>
              <a:rPr lang="bg-BG" sz="1500" b="1" dirty="0" smtClean="0">
                <a:effectLst/>
                <a:latin typeface="Calibri" panose="020F0502020204030204" pitchFamily="34" charset="0"/>
                <a:ea typeface="Aptos"/>
                <a:cs typeface="Times New Roman" panose="02020603050405020304" pitchFamily="18" charset="0"/>
              </a:rPr>
              <a:t>обучителни </a:t>
            </a:r>
            <a:r>
              <a:rPr lang="bg-BG" sz="1500" b="1" dirty="0" smtClean="0">
                <a:effectLst/>
                <a:latin typeface="Calibri" panose="020F0502020204030204" pitchFamily="34" charset="0"/>
                <a:ea typeface="Aptos"/>
                <a:cs typeface="Times New Roman" panose="02020603050405020304" pitchFamily="18" charset="0"/>
              </a:rPr>
              <a:t>модули за гражданско участие в процесите на планиране</a:t>
            </a:r>
            <a:r>
              <a:rPr lang="en-GB" sz="1500" b="1" dirty="0" smtClean="0">
                <a:effectLst/>
                <a:latin typeface="Calibri" panose="020F0502020204030204" pitchFamily="34" charset="0"/>
                <a:ea typeface="Aptos"/>
                <a:cs typeface="Times New Roman" panose="02020603050405020304" pitchFamily="18" charset="0"/>
              </a:rPr>
              <a:t> (DEMo4PPL)</a:t>
            </a:r>
            <a:endParaRPr lang="bg-BG" sz="1500" dirty="0" smtClean="0">
              <a:effectLst/>
              <a:latin typeface="Aptos"/>
              <a:ea typeface="Aptos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bg-BG" sz="1100" dirty="0" smtClean="0">
                <a:effectLst/>
                <a:latin typeface="Aptos"/>
                <a:ea typeface="Aptos"/>
                <a:cs typeface="Times New Roman" panose="02020603050405020304" pitchFamily="18" charset="0"/>
              </a:rPr>
              <a:t>2023</a:t>
            </a:r>
            <a:r>
              <a:rPr lang="bg-BG" sz="1100" dirty="0" smtClean="0">
                <a:effectLst/>
                <a:latin typeface="Cambria Math" panose="02040503050406030204" pitchFamily="18" charset="0"/>
                <a:ea typeface="Aptos"/>
                <a:cs typeface="Cambria Math" panose="02040503050406030204" pitchFamily="18" charset="0"/>
              </a:rPr>
              <a:t>‐</a:t>
            </a:r>
            <a:r>
              <a:rPr lang="bg-BG" sz="1100" dirty="0" smtClean="0">
                <a:effectLst/>
                <a:latin typeface="Aptos"/>
                <a:ea typeface="Aptos"/>
                <a:cs typeface="Times New Roman" panose="02020603050405020304" pitchFamily="18" charset="0"/>
              </a:rPr>
              <a:t>1</a:t>
            </a:r>
            <a:r>
              <a:rPr lang="bg-BG" sz="1100" dirty="0" smtClean="0">
                <a:effectLst/>
                <a:latin typeface="Cambria Math" panose="02040503050406030204" pitchFamily="18" charset="0"/>
                <a:ea typeface="Aptos"/>
                <a:cs typeface="Cambria Math" panose="02040503050406030204" pitchFamily="18" charset="0"/>
              </a:rPr>
              <a:t>‐</a:t>
            </a:r>
            <a:r>
              <a:rPr lang="bg-BG" sz="1100" dirty="0" smtClean="0">
                <a:effectLst/>
                <a:latin typeface="Aptos"/>
                <a:ea typeface="Aptos"/>
                <a:cs typeface="Times New Roman" panose="02020603050405020304" pitchFamily="18" charset="0"/>
              </a:rPr>
              <a:t>EL01</a:t>
            </a:r>
            <a:r>
              <a:rPr lang="bg-BG" sz="1100" dirty="0" smtClean="0">
                <a:effectLst/>
                <a:latin typeface="Cambria Math" panose="02040503050406030204" pitchFamily="18" charset="0"/>
                <a:ea typeface="Aptos"/>
                <a:cs typeface="Cambria Math" panose="02040503050406030204" pitchFamily="18" charset="0"/>
              </a:rPr>
              <a:t>‐</a:t>
            </a:r>
            <a:r>
              <a:rPr lang="bg-BG" sz="1100" dirty="0" smtClean="0">
                <a:effectLst/>
                <a:latin typeface="Aptos"/>
                <a:ea typeface="Aptos"/>
                <a:cs typeface="Times New Roman" panose="02020603050405020304" pitchFamily="18" charset="0"/>
              </a:rPr>
              <a:t>KA220</a:t>
            </a:r>
            <a:r>
              <a:rPr lang="bg-BG" sz="1100" dirty="0" smtClean="0">
                <a:effectLst/>
                <a:latin typeface="Cambria Math" panose="02040503050406030204" pitchFamily="18" charset="0"/>
                <a:ea typeface="Aptos"/>
                <a:cs typeface="Cambria Math" panose="02040503050406030204" pitchFamily="18" charset="0"/>
              </a:rPr>
              <a:t>‐</a:t>
            </a:r>
            <a:r>
              <a:rPr lang="bg-BG" sz="1100" dirty="0" smtClean="0">
                <a:effectLst/>
                <a:latin typeface="Aptos"/>
                <a:ea typeface="Aptos"/>
                <a:cs typeface="Times New Roman" panose="02020603050405020304" pitchFamily="18" charset="0"/>
              </a:rPr>
              <a:t>HED</a:t>
            </a:r>
            <a:r>
              <a:rPr lang="bg-BG" sz="1100" dirty="0" smtClean="0">
                <a:effectLst/>
                <a:latin typeface="Cambria Math" panose="02040503050406030204" pitchFamily="18" charset="0"/>
                <a:ea typeface="Aptos"/>
                <a:cs typeface="Cambria Math" panose="02040503050406030204" pitchFamily="18" charset="0"/>
              </a:rPr>
              <a:t>‐</a:t>
            </a:r>
            <a:r>
              <a:rPr lang="bg-BG" sz="1100" dirty="0" smtClean="0">
                <a:effectLst/>
                <a:latin typeface="Aptos"/>
                <a:ea typeface="Aptos"/>
                <a:cs typeface="Times New Roman" panose="02020603050405020304" pitchFamily="18" charset="0"/>
              </a:rPr>
              <a:t>000164728</a:t>
            </a:r>
            <a:endParaRPr lang="bg-BG" sz="1100" dirty="0">
              <a:effectLst/>
              <a:latin typeface="Aptos"/>
              <a:ea typeface="Aptos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980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DC3A1-F020-15CB-4C2F-E89336E38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DAE886-931A-84F4-6A87-6D9BFF1C84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16DA11-89EA-2468-0907-43F2A0A239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572D0F-4DDC-81D9-55EE-347567F680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0EC202-F144-8520-AE66-11639AB91D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A071DE-EF12-F5AC-B96F-10EE3E077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3F420-19B2-40DC-8E06-C239742AE3AD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764DC7-C27C-B76C-FBE2-41DEF46BE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38B169-8339-CC43-1703-287871E0C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D50DD-8CD7-464C-A3C1-F484A5EB758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A group of hexagons on a black background&#10;&#10;Description automatically generated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8137" y="213361"/>
            <a:ext cx="1457325" cy="978535"/>
          </a:xfrm>
          <a:prstGeom prst="rect">
            <a:avLst/>
          </a:prstGeom>
          <a:noFill/>
        </p:spPr>
      </p:pic>
      <p:pic>
        <p:nvPicPr>
          <p:cNvPr id="12" name="Picture 11" descr="C:\Users\student\OneDrive\Documents\Logos\co-funded_bg\co-funded_bg\Horizontal\JPEG\BG Съфинансирано от Европейския съюз_POS.jpg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68" y="6019800"/>
            <a:ext cx="2406332" cy="567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C:\Users\student\AppData\Local\Packages\Microsoft.Windows.Photos_8wekyb3d8bbwe\TempState\ShareServiceTempFolder\VUM_logo.jpeg"/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1301" y="6019800"/>
            <a:ext cx="1554162" cy="602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A black background with blue and green hexagons&#10;&#10;Description automatically generated"/>
          <p:cNvPicPr/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0"/>
            <a:ext cx="3571875" cy="1763395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2209800" y="651815"/>
            <a:ext cx="8305726" cy="50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2865755" algn="ctr"/>
                <a:tab pos="5731510" algn="r"/>
              </a:tabLst>
            </a:pPr>
            <a:r>
              <a:rPr lang="bg-BG" sz="1500" b="1" dirty="0" smtClean="0">
                <a:effectLst/>
                <a:latin typeface="Calibri" panose="020F0502020204030204" pitchFamily="34" charset="0"/>
                <a:ea typeface="Aptos"/>
                <a:cs typeface="Times New Roman" panose="02020603050405020304" pitchFamily="18" charset="0"/>
              </a:rPr>
              <a:t>Електронни </a:t>
            </a:r>
            <a:r>
              <a:rPr lang="bg-BG" sz="1500" b="1" dirty="0" smtClean="0">
                <a:effectLst/>
                <a:latin typeface="Calibri" panose="020F0502020204030204" pitchFamily="34" charset="0"/>
                <a:ea typeface="Aptos"/>
                <a:cs typeface="Times New Roman" panose="02020603050405020304" pitchFamily="18" charset="0"/>
              </a:rPr>
              <a:t>обучителни </a:t>
            </a:r>
            <a:r>
              <a:rPr lang="bg-BG" sz="1500" b="1" dirty="0" smtClean="0">
                <a:effectLst/>
                <a:latin typeface="Calibri" panose="020F0502020204030204" pitchFamily="34" charset="0"/>
                <a:ea typeface="Aptos"/>
                <a:cs typeface="Times New Roman" panose="02020603050405020304" pitchFamily="18" charset="0"/>
              </a:rPr>
              <a:t>модули за гражданско участие в процесите на планиране</a:t>
            </a:r>
            <a:r>
              <a:rPr lang="en-GB" sz="1500" b="1" dirty="0" smtClean="0">
                <a:effectLst/>
                <a:latin typeface="Calibri" panose="020F0502020204030204" pitchFamily="34" charset="0"/>
                <a:ea typeface="Aptos"/>
                <a:cs typeface="Times New Roman" panose="02020603050405020304" pitchFamily="18" charset="0"/>
              </a:rPr>
              <a:t> (DEMo4PPL)</a:t>
            </a:r>
            <a:endParaRPr lang="bg-BG" sz="1500" dirty="0" smtClean="0">
              <a:effectLst/>
              <a:latin typeface="Aptos"/>
              <a:ea typeface="Aptos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bg-BG" sz="1100" dirty="0" smtClean="0">
                <a:effectLst/>
                <a:latin typeface="Aptos"/>
                <a:ea typeface="Aptos"/>
                <a:cs typeface="Times New Roman" panose="02020603050405020304" pitchFamily="18" charset="0"/>
              </a:rPr>
              <a:t>2023</a:t>
            </a:r>
            <a:r>
              <a:rPr lang="bg-BG" sz="1100" dirty="0" smtClean="0">
                <a:effectLst/>
                <a:latin typeface="Cambria Math" panose="02040503050406030204" pitchFamily="18" charset="0"/>
                <a:ea typeface="Aptos"/>
                <a:cs typeface="Cambria Math" panose="02040503050406030204" pitchFamily="18" charset="0"/>
              </a:rPr>
              <a:t>‐</a:t>
            </a:r>
            <a:r>
              <a:rPr lang="bg-BG" sz="1100" dirty="0" smtClean="0">
                <a:effectLst/>
                <a:latin typeface="Aptos"/>
                <a:ea typeface="Aptos"/>
                <a:cs typeface="Times New Roman" panose="02020603050405020304" pitchFamily="18" charset="0"/>
              </a:rPr>
              <a:t>1</a:t>
            </a:r>
            <a:r>
              <a:rPr lang="bg-BG" sz="1100" dirty="0" smtClean="0">
                <a:effectLst/>
                <a:latin typeface="Cambria Math" panose="02040503050406030204" pitchFamily="18" charset="0"/>
                <a:ea typeface="Aptos"/>
                <a:cs typeface="Cambria Math" panose="02040503050406030204" pitchFamily="18" charset="0"/>
              </a:rPr>
              <a:t>‐</a:t>
            </a:r>
            <a:r>
              <a:rPr lang="bg-BG" sz="1100" dirty="0" smtClean="0">
                <a:effectLst/>
                <a:latin typeface="Aptos"/>
                <a:ea typeface="Aptos"/>
                <a:cs typeface="Times New Roman" panose="02020603050405020304" pitchFamily="18" charset="0"/>
              </a:rPr>
              <a:t>EL01</a:t>
            </a:r>
            <a:r>
              <a:rPr lang="bg-BG" sz="1100" dirty="0" smtClean="0">
                <a:effectLst/>
                <a:latin typeface="Cambria Math" panose="02040503050406030204" pitchFamily="18" charset="0"/>
                <a:ea typeface="Aptos"/>
                <a:cs typeface="Cambria Math" panose="02040503050406030204" pitchFamily="18" charset="0"/>
              </a:rPr>
              <a:t>‐</a:t>
            </a:r>
            <a:r>
              <a:rPr lang="bg-BG" sz="1100" dirty="0" smtClean="0">
                <a:effectLst/>
                <a:latin typeface="Aptos"/>
                <a:ea typeface="Aptos"/>
                <a:cs typeface="Times New Roman" panose="02020603050405020304" pitchFamily="18" charset="0"/>
              </a:rPr>
              <a:t>KA220</a:t>
            </a:r>
            <a:r>
              <a:rPr lang="bg-BG" sz="1100" dirty="0" smtClean="0">
                <a:effectLst/>
                <a:latin typeface="Cambria Math" panose="02040503050406030204" pitchFamily="18" charset="0"/>
                <a:ea typeface="Aptos"/>
                <a:cs typeface="Cambria Math" panose="02040503050406030204" pitchFamily="18" charset="0"/>
              </a:rPr>
              <a:t>‐</a:t>
            </a:r>
            <a:r>
              <a:rPr lang="bg-BG" sz="1100" dirty="0" smtClean="0">
                <a:effectLst/>
                <a:latin typeface="Aptos"/>
                <a:ea typeface="Aptos"/>
                <a:cs typeface="Times New Roman" panose="02020603050405020304" pitchFamily="18" charset="0"/>
              </a:rPr>
              <a:t>HED</a:t>
            </a:r>
            <a:r>
              <a:rPr lang="bg-BG" sz="1100" dirty="0" smtClean="0">
                <a:effectLst/>
                <a:latin typeface="Cambria Math" panose="02040503050406030204" pitchFamily="18" charset="0"/>
                <a:ea typeface="Aptos"/>
                <a:cs typeface="Cambria Math" panose="02040503050406030204" pitchFamily="18" charset="0"/>
              </a:rPr>
              <a:t>‐</a:t>
            </a:r>
            <a:r>
              <a:rPr lang="bg-BG" sz="1100" dirty="0" smtClean="0">
                <a:effectLst/>
                <a:latin typeface="Aptos"/>
                <a:ea typeface="Aptos"/>
                <a:cs typeface="Times New Roman" panose="02020603050405020304" pitchFamily="18" charset="0"/>
              </a:rPr>
              <a:t>000164728</a:t>
            </a:r>
            <a:endParaRPr lang="bg-BG" sz="1100" dirty="0">
              <a:effectLst/>
              <a:latin typeface="Aptos"/>
              <a:ea typeface="Aptos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95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4629C-F6D9-E1F3-612B-F64B2E96E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90A2F2-9722-CF12-D86A-63AA289BE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3F420-19B2-40DC-8E06-C239742AE3AD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79377F-AB36-C786-5F9B-CD57A272C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92760E-3C68-2947-4015-ADAC4772E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D50DD-8CD7-464C-A3C1-F484A5EB758C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A group of hexagons on a black background&#10;&#10;Description automatically generated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8137" y="213361"/>
            <a:ext cx="1457325" cy="978535"/>
          </a:xfrm>
          <a:prstGeom prst="rect">
            <a:avLst/>
          </a:prstGeom>
          <a:noFill/>
        </p:spPr>
      </p:pic>
      <p:pic>
        <p:nvPicPr>
          <p:cNvPr id="8" name="Picture 7" descr="C:\Users\student\OneDrive\Documents\Logos\co-funded_bg\co-funded_bg\Horizontal\JPEG\BG Съфинансирано от Европейския съюз_POS.jpg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68" y="6019800"/>
            <a:ext cx="2406332" cy="567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C:\Users\student\AppData\Local\Packages\Microsoft.Windows.Photos_8wekyb3d8bbwe\TempState\ShareServiceTempFolder\VUM_logo.jpeg"/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1301" y="6019800"/>
            <a:ext cx="1554162" cy="602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A black background with blue and green hexagons&#10;&#10;Description automatically generated"/>
          <p:cNvPicPr/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0"/>
            <a:ext cx="3571875" cy="1763395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2318995" y="629544"/>
            <a:ext cx="8305726" cy="50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2865755" algn="ctr"/>
                <a:tab pos="5731510" algn="r"/>
              </a:tabLst>
            </a:pPr>
            <a:r>
              <a:rPr lang="bg-BG" sz="1500" b="1" dirty="0" smtClean="0">
                <a:effectLst/>
                <a:latin typeface="Calibri" panose="020F0502020204030204" pitchFamily="34" charset="0"/>
                <a:ea typeface="Aptos"/>
                <a:cs typeface="Times New Roman" panose="02020603050405020304" pitchFamily="18" charset="0"/>
              </a:rPr>
              <a:t>Електронни </a:t>
            </a:r>
            <a:r>
              <a:rPr lang="bg-BG" sz="1500" b="1" dirty="0" smtClean="0">
                <a:effectLst/>
                <a:latin typeface="Calibri" panose="020F0502020204030204" pitchFamily="34" charset="0"/>
                <a:ea typeface="Aptos"/>
                <a:cs typeface="Times New Roman" panose="02020603050405020304" pitchFamily="18" charset="0"/>
              </a:rPr>
              <a:t>обучителни </a:t>
            </a:r>
            <a:r>
              <a:rPr lang="bg-BG" sz="1500" b="1" dirty="0" smtClean="0">
                <a:effectLst/>
                <a:latin typeface="Calibri" panose="020F0502020204030204" pitchFamily="34" charset="0"/>
                <a:ea typeface="Aptos"/>
                <a:cs typeface="Times New Roman" panose="02020603050405020304" pitchFamily="18" charset="0"/>
              </a:rPr>
              <a:t>модули за гражданско участие в процесите на планиране</a:t>
            </a:r>
            <a:r>
              <a:rPr lang="en-GB" sz="1500" b="1" dirty="0" smtClean="0">
                <a:effectLst/>
                <a:latin typeface="Calibri" panose="020F0502020204030204" pitchFamily="34" charset="0"/>
                <a:ea typeface="Aptos"/>
                <a:cs typeface="Times New Roman" panose="02020603050405020304" pitchFamily="18" charset="0"/>
              </a:rPr>
              <a:t> (DEMo4PPL)</a:t>
            </a:r>
            <a:endParaRPr lang="bg-BG" sz="1500" dirty="0" smtClean="0">
              <a:effectLst/>
              <a:latin typeface="Aptos"/>
              <a:ea typeface="Aptos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bg-BG" sz="1100" dirty="0" smtClean="0">
                <a:effectLst/>
                <a:latin typeface="Aptos"/>
                <a:ea typeface="Aptos"/>
                <a:cs typeface="Times New Roman" panose="02020603050405020304" pitchFamily="18" charset="0"/>
              </a:rPr>
              <a:t>2023</a:t>
            </a:r>
            <a:r>
              <a:rPr lang="bg-BG" sz="1100" dirty="0" smtClean="0">
                <a:effectLst/>
                <a:latin typeface="Cambria Math" panose="02040503050406030204" pitchFamily="18" charset="0"/>
                <a:ea typeface="Aptos"/>
                <a:cs typeface="Cambria Math" panose="02040503050406030204" pitchFamily="18" charset="0"/>
              </a:rPr>
              <a:t>‐</a:t>
            </a:r>
            <a:r>
              <a:rPr lang="bg-BG" sz="1100" dirty="0" smtClean="0">
                <a:effectLst/>
                <a:latin typeface="Aptos"/>
                <a:ea typeface="Aptos"/>
                <a:cs typeface="Times New Roman" panose="02020603050405020304" pitchFamily="18" charset="0"/>
              </a:rPr>
              <a:t>1</a:t>
            </a:r>
            <a:r>
              <a:rPr lang="bg-BG" sz="1100" dirty="0" smtClean="0">
                <a:effectLst/>
                <a:latin typeface="Cambria Math" panose="02040503050406030204" pitchFamily="18" charset="0"/>
                <a:ea typeface="Aptos"/>
                <a:cs typeface="Cambria Math" panose="02040503050406030204" pitchFamily="18" charset="0"/>
              </a:rPr>
              <a:t>‐</a:t>
            </a:r>
            <a:r>
              <a:rPr lang="bg-BG" sz="1100" dirty="0" smtClean="0">
                <a:effectLst/>
                <a:latin typeface="Aptos"/>
                <a:ea typeface="Aptos"/>
                <a:cs typeface="Times New Roman" panose="02020603050405020304" pitchFamily="18" charset="0"/>
              </a:rPr>
              <a:t>EL01</a:t>
            </a:r>
            <a:r>
              <a:rPr lang="bg-BG" sz="1100" dirty="0" smtClean="0">
                <a:effectLst/>
                <a:latin typeface="Cambria Math" panose="02040503050406030204" pitchFamily="18" charset="0"/>
                <a:ea typeface="Aptos"/>
                <a:cs typeface="Cambria Math" panose="02040503050406030204" pitchFamily="18" charset="0"/>
              </a:rPr>
              <a:t>‐</a:t>
            </a:r>
            <a:r>
              <a:rPr lang="bg-BG" sz="1100" dirty="0" smtClean="0">
                <a:effectLst/>
                <a:latin typeface="Aptos"/>
                <a:ea typeface="Aptos"/>
                <a:cs typeface="Times New Roman" panose="02020603050405020304" pitchFamily="18" charset="0"/>
              </a:rPr>
              <a:t>KA220</a:t>
            </a:r>
            <a:r>
              <a:rPr lang="bg-BG" sz="1100" dirty="0" smtClean="0">
                <a:effectLst/>
                <a:latin typeface="Cambria Math" panose="02040503050406030204" pitchFamily="18" charset="0"/>
                <a:ea typeface="Aptos"/>
                <a:cs typeface="Cambria Math" panose="02040503050406030204" pitchFamily="18" charset="0"/>
              </a:rPr>
              <a:t>‐</a:t>
            </a:r>
            <a:r>
              <a:rPr lang="bg-BG" sz="1100" dirty="0" smtClean="0">
                <a:effectLst/>
                <a:latin typeface="Aptos"/>
                <a:ea typeface="Aptos"/>
                <a:cs typeface="Times New Roman" panose="02020603050405020304" pitchFamily="18" charset="0"/>
              </a:rPr>
              <a:t>HED</a:t>
            </a:r>
            <a:r>
              <a:rPr lang="bg-BG" sz="1100" dirty="0" smtClean="0">
                <a:effectLst/>
                <a:latin typeface="Cambria Math" panose="02040503050406030204" pitchFamily="18" charset="0"/>
                <a:ea typeface="Aptos"/>
                <a:cs typeface="Cambria Math" panose="02040503050406030204" pitchFamily="18" charset="0"/>
              </a:rPr>
              <a:t>‐</a:t>
            </a:r>
            <a:r>
              <a:rPr lang="bg-BG" sz="1100" dirty="0" smtClean="0">
                <a:effectLst/>
                <a:latin typeface="Aptos"/>
                <a:ea typeface="Aptos"/>
                <a:cs typeface="Times New Roman" panose="02020603050405020304" pitchFamily="18" charset="0"/>
              </a:rPr>
              <a:t>000164728</a:t>
            </a:r>
            <a:endParaRPr lang="bg-BG" sz="1100" dirty="0">
              <a:effectLst/>
              <a:latin typeface="Aptos"/>
              <a:ea typeface="Aptos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130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9B9525-D80E-4CE3-EAE1-7E48E423A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3F420-19B2-40DC-8E06-C239742AE3AD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60C667-8C14-BFD1-692E-FB36944A1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713DBB-632D-AD6B-AB69-3AC7398BE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D50DD-8CD7-464C-A3C1-F484A5EB758C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A group of hexagons on a black background&#10;&#10;Description automatically generated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8137" y="213361"/>
            <a:ext cx="1457325" cy="978535"/>
          </a:xfrm>
          <a:prstGeom prst="rect">
            <a:avLst/>
          </a:prstGeom>
          <a:noFill/>
        </p:spPr>
      </p:pic>
      <p:pic>
        <p:nvPicPr>
          <p:cNvPr id="7" name="Picture 6" descr="C:\Users\student\OneDrive\Documents\Logos\co-funded_bg\co-funded_bg\Horizontal\JPEG\BG Съфинансирано от Европейския съюз_POS.jpg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68" y="6019800"/>
            <a:ext cx="2406332" cy="567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C:\Users\student\AppData\Local\Packages\Microsoft.Windows.Photos_8wekyb3d8bbwe\TempState\ShareServiceTempFolder\VUM_logo.jpeg"/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1301" y="6019800"/>
            <a:ext cx="1554162" cy="602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A black background with blue and green hexagons&#10;&#10;Description automatically generated"/>
          <p:cNvPicPr/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0"/>
            <a:ext cx="3571875" cy="1763395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2209800" y="629544"/>
            <a:ext cx="8305726" cy="50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2865755" algn="ctr"/>
                <a:tab pos="5731510" algn="r"/>
              </a:tabLst>
            </a:pPr>
            <a:r>
              <a:rPr lang="bg-BG" sz="1500" b="1" dirty="0" smtClean="0">
                <a:effectLst/>
                <a:latin typeface="Calibri" panose="020F0502020204030204" pitchFamily="34" charset="0"/>
                <a:ea typeface="Aptos"/>
                <a:cs typeface="Times New Roman" panose="02020603050405020304" pitchFamily="18" charset="0"/>
              </a:rPr>
              <a:t>Електронни </a:t>
            </a:r>
            <a:r>
              <a:rPr lang="bg-BG" sz="1500" b="1" dirty="0" smtClean="0">
                <a:effectLst/>
                <a:latin typeface="Calibri" panose="020F0502020204030204" pitchFamily="34" charset="0"/>
                <a:ea typeface="Aptos"/>
                <a:cs typeface="Times New Roman" panose="02020603050405020304" pitchFamily="18" charset="0"/>
              </a:rPr>
              <a:t>обучителни </a:t>
            </a:r>
            <a:r>
              <a:rPr lang="bg-BG" sz="1500" b="1" dirty="0" smtClean="0">
                <a:effectLst/>
                <a:latin typeface="Calibri" panose="020F0502020204030204" pitchFamily="34" charset="0"/>
                <a:ea typeface="Aptos"/>
                <a:cs typeface="Times New Roman" panose="02020603050405020304" pitchFamily="18" charset="0"/>
              </a:rPr>
              <a:t>модули за гражданско участие в процесите на планиране</a:t>
            </a:r>
            <a:r>
              <a:rPr lang="en-GB" sz="1500" b="1" dirty="0" smtClean="0">
                <a:effectLst/>
                <a:latin typeface="Calibri" panose="020F0502020204030204" pitchFamily="34" charset="0"/>
                <a:ea typeface="Aptos"/>
                <a:cs typeface="Times New Roman" panose="02020603050405020304" pitchFamily="18" charset="0"/>
              </a:rPr>
              <a:t> (DEMo4PPL)</a:t>
            </a:r>
            <a:endParaRPr lang="bg-BG" sz="1500" dirty="0" smtClean="0">
              <a:effectLst/>
              <a:latin typeface="Aptos"/>
              <a:ea typeface="Aptos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bg-BG" sz="1100" dirty="0" smtClean="0">
                <a:effectLst/>
                <a:latin typeface="Aptos"/>
                <a:ea typeface="Aptos"/>
                <a:cs typeface="Times New Roman" panose="02020603050405020304" pitchFamily="18" charset="0"/>
              </a:rPr>
              <a:t>2023</a:t>
            </a:r>
            <a:r>
              <a:rPr lang="bg-BG" sz="1100" dirty="0" smtClean="0">
                <a:effectLst/>
                <a:latin typeface="Cambria Math" panose="02040503050406030204" pitchFamily="18" charset="0"/>
                <a:ea typeface="Aptos"/>
                <a:cs typeface="Cambria Math" panose="02040503050406030204" pitchFamily="18" charset="0"/>
              </a:rPr>
              <a:t>‐</a:t>
            </a:r>
            <a:r>
              <a:rPr lang="bg-BG" sz="1100" dirty="0" smtClean="0">
                <a:effectLst/>
                <a:latin typeface="Aptos"/>
                <a:ea typeface="Aptos"/>
                <a:cs typeface="Times New Roman" panose="02020603050405020304" pitchFamily="18" charset="0"/>
              </a:rPr>
              <a:t>1</a:t>
            </a:r>
            <a:r>
              <a:rPr lang="bg-BG" sz="1100" dirty="0" smtClean="0">
                <a:effectLst/>
                <a:latin typeface="Cambria Math" panose="02040503050406030204" pitchFamily="18" charset="0"/>
                <a:ea typeface="Aptos"/>
                <a:cs typeface="Cambria Math" panose="02040503050406030204" pitchFamily="18" charset="0"/>
              </a:rPr>
              <a:t>‐</a:t>
            </a:r>
            <a:r>
              <a:rPr lang="bg-BG" sz="1100" dirty="0" smtClean="0">
                <a:effectLst/>
                <a:latin typeface="Aptos"/>
                <a:ea typeface="Aptos"/>
                <a:cs typeface="Times New Roman" panose="02020603050405020304" pitchFamily="18" charset="0"/>
              </a:rPr>
              <a:t>EL01</a:t>
            </a:r>
            <a:r>
              <a:rPr lang="bg-BG" sz="1100" dirty="0" smtClean="0">
                <a:effectLst/>
                <a:latin typeface="Cambria Math" panose="02040503050406030204" pitchFamily="18" charset="0"/>
                <a:ea typeface="Aptos"/>
                <a:cs typeface="Cambria Math" panose="02040503050406030204" pitchFamily="18" charset="0"/>
              </a:rPr>
              <a:t>‐</a:t>
            </a:r>
            <a:r>
              <a:rPr lang="bg-BG" sz="1100" dirty="0" smtClean="0">
                <a:effectLst/>
                <a:latin typeface="Aptos"/>
                <a:ea typeface="Aptos"/>
                <a:cs typeface="Times New Roman" panose="02020603050405020304" pitchFamily="18" charset="0"/>
              </a:rPr>
              <a:t>KA220</a:t>
            </a:r>
            <a:r>
              <a:rPr lang="bg-BG" sz="1100" dirty="0" smtClean="0">
                <a:effectLst/>
                <a:latin typeface="Cambria Math" panose="02040503050406030204" pitchFamily="18" charset="0"/>
                <a:ea typeface="Aptos"/>
                <a:cs typeface="Cambria Math" panose="02040503050406030204" pitchFamily="18" charset="0"/>
              </a:rPr>
              <a:t>‐</a:t>
            </a:r>
            <a:r>
              <a:rPr lang="bg-BG" sz="1100" dirty="0" smtClean="0">
                <a:effectLst/>
                <a:latin typeface="Aptos"/>
                <a:ea typeface="Aptos"/>
                <a:cs typeface="Times New Roman" panose="02020603050405020304" pitchFamily="18" charset="0"/>
              </a:rPr>
              <a:t>HED</a:t>
            </a:r>
            <a:r>
              <a:rPr lang="bg-BG" sz="1100" dirty="0" smtClean="0">
                <a:effectLst/>
                <a:latin typeface="Cambria Math" panose="02040503050406030204" pitchFamily="18" charset="0"/>
                <a:ea typeface="Aptos"/>
                <a:cs typeface="Cambria Math" panose="02040503050406030204" pitchFamily="18" charset="0"/>
              </a:rPr>
              <a:t>‐</a:t>
            </a:r>
            <a:r>
              <a:rPr lang="bg-BG" sz="1100" dirty="0" smtClean="0">
                <a:effectLst/>
                <a:latin typeface="Aptos"/>
                <a:ea typeface="Aptos"/>
                <a:cs typeface="Times New Roman" panose="02020603050405020304" pitchFamily="18" charset="0"/>
              </a:rPr>
              <a:t>000164728</a:t>
            </a:r>
            <a:endParaRPr lang="bg-BG" sz="1100" dirty="0">
              <a:effectLst/>
              <a:latin typeface="Aptos"/>
              <a:ea typeface="Aptos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625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06A19-E0BF-F137-3C43-07BF3A1E2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4D7ADD-5A09-5AC1-630E-1AF342FE8A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DA25D1-D240-A706-822A-32AC3C7B1A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23B660-ED22-FB22-79A3-09565025A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3F420-19B2-40DC-8E06-C239742AE3AD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7E4F57-C902-01F0-4D6D-A3B9B3BFD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5601C8-8FD2-3077-FFA2-9C25B4C33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D50DD-8CD7-464C-A3C1-F484A5EB758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group of hexagons on a black background&#10;&#10;Description automatically generated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8137" y="213361"/>
            <a:ext cx="1457325" cy="978535"/>
          </a:xfrm>
          <a:prstGeom prst="rect">
            <a:avLst/>
          </a:prstGeom>
          <a:noFill/>
        </p:spPr>
      </p:pic>
      <p:pic>
        <p:nvPicPr>
          <p:cNvPr id="10" name="Picture 9" descr="C:\Users\student\OneDrive\Documents\Logos\co-funded_bg\co-funded_bg\Horizontal\JPEG\BG Съфинансирано от Европейския съюз_POS.jpg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68" y="6019800"/>
            <a:ext cx="2406332" cy="567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C:\Users\student\AppData\Local\Packages\Microsoft.Windows.Photos_8wekyb3d8bbwe\TempState\ShareServiceTempFolder\VUM_logo.jpeg"/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1301" y="6019800"/>
            <a:ext cx="1554162" cy="602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A black background with blue and green hexagons&#10;&#10;Description automatically generated"/>
          <p:cNvPicPr/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0"/>
            <a:ext cx="3571875" cy="1763395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2291593" y="627273"/>
            <a:ext cx="8305726" cy="50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2865755" algn="ctr"/>
                <a:tab pos="5731510" algn="r"/>
              </a:tabLst>
            </a:pPr>
            <a:r>
              <a:rPr lang="bg-BG" sz="1500" b="1" dirty="0" smtClean="0">
                <a:effectLst/>
                <a:latin typeface="Calibri" panose="020F0502020204030204" pitchFamily="34" charset="0"/>
                <a:ea typeface="Aptos"/>
                <a:cs typeface="Times New Roman" panose="02020603050405020304" pitchFamily="18" charset="0"/>
              </a:rPr>
              <a:t>Електронни </a:t>
            </a:r>
            <a:r>
              <a:rPr lang="bg-BG" sz="1500" b="1" dirty="0" smtClean="0">
                <a:effectLst/>
                <a:latin typeface="Calibri" panose="020F0502020204030204" pitchFamily="34" charset="0"/>
                <a:ea typeface="Aptos"/>
                <a:cs typeface="Times New Roman" panose="02020603050405020304" pitchFamily="18" charset="0"/>
              </a:rPr>
              <a:t>обучителни </a:t>
            </a:r>
            <a:r>
              <a:rPr lang="bg-BG" sz="1500" b="1" dirty="0" smtClean="0">
                <a:effectLst/>
                <a:latin typeface="Calibri" panose="020F0502020204030204" pitchFamily="34" charset="0"/>
                <a:ea typeface="Aptos"/>
                <a:cs typeface="Times New Roman" panose="02020603050405020304" pitchFamily="18" charset="0"/>
              </a:rPr>
              <a:t>модули за гражданско участие в процесите на планиране</a:t>
            </a:r>
            <a:r>
              <a:rPr lang="en-GB" sz="1500" b="1" dirty="0" smtClean="0">
                <a:effectLst/>
                <a:latin typeface="Calibri" panose="020F0502020204030204" pitchFamily="34" charset="0"/>
                <a:ea typeface="Aptos"/>
                <a:cs typeface="Times New Roman" panose="02020603050405020304" pitchFamily="18" charset="0"/>
              </a:rPr>
              <a:t> (DEMo4PPL)</a:t>
            </a:r>
            <a:endParaRPr lang="bg-BG" sz="1500" dirty="0" smtClean="0">
              <a:effectLst/>
              <a:latin typeface="Aptos"/>
              <a:ea typeface="Aptos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bg-BG" sz="1100" dirty="0" smtClean="0">
                <a:effectLst/>
                <a:latin typeface="Aptos"/>
                <a:ea typeface="Aptos"/>
                <a:cs typeface="Times New Roman" panose="02020603050405020304" pitchFamily="18" charset="0"/>
              </a:rPr>
              <a:t>2023</a:t>
            </a:r>
            <a:r>
              <a:rPr lang="bg-BG" sz="1100" dirty="0" smtClean="0">
                <a:effectLst/>
                <a:latin typeface="Cambria Math" panose="02040503050406030204" pitchFamily="18" charset="0"/>
                <a:ea typeface="Aptos"/>
                <a:cs typeface="Cambria Math" panose="02040503050406030204" pitchFamily="18" charset="0"/>
              </a:rPr>
              <a:t>‐</a:t>
            </a:r>
            <a:r>
              <a:rPr lang="bg-BG" sz="1100" dirty="0" smtClean="0">
                <a:effectLst/>
                <a:latin typeface="Aptos"/>
                <a:ea typeface="Aptos"/>
                <a:cs typeface="Times New Roman" panose="02020603050405020304" pitchFamily="18" charset="0"/>
              </a:rPr>
              <a:t>1</a:t>
            </a:r>
            <a:r>
              <a:rPr lang="bg-BG" sz="1100" dirty="0" smtClean="0">
                <a:effectLst/>
                <a:latin typeface="Cambria Math" panose="02040503050406030204" pitchFamily="18" charset="0"/>
                <a:ea typeface="Aptos"/>
                <a:cs typeface="Cambria Math" panose="02040503050406030204" pitchFamily="18" charset="0"/>
              </a:rPr>
              <a:t>‐</a:t>
            </a:r>
            <a:r>
              <a:rPr lang="bg-BG" sz="1100" dirty="0" smtClean="0">
                <a:effectLst/>
                <a:latin typeface="Aptos"/>
                <a:ea typeface="Aptos"/>
                <a:cs typeface="Times New Roman" panose="02020603050405020304" pitchFamily="18" charset="0"/>
              </a:rPr>
              <a:t>EL01</a:t>
            </a:r>
            <a:r>
              <a:rPr lang="bg-BG" sz="1100" dirty="0" smtClean="0">
                <a:effectLst/>
                <a:latin typeface="Cambria Math" panose="02040503050406030204" pitchFamily="18" charset="0"/>
                <a:ea typeface="Aptos"/>
                <a:cs typeface="Cambria Math" panose="02040503050406030204" pitchFamily="18" charset="0"/>
              </a:rPr>
              <a:t>‐</a:t>
            </a:r>
            <a:r>
              <a:rPr lang="bg-BG" sz="1100" dirty="0" smtClean="0">
                <a:effectLst/>
                <a:latin typeface="Aptos"/>
                <a:ea typeface="Aptos"/>
                <a:cs typeface="Times New Roman" panose="02020603050405020304" pitchFamily="18" charset="0"/>
              </a:rPr>
              <a:t>KA220</a:t>
            </a:r>
            <a:r>
              <a:rPr lang="bg-BG" sz="1100" dirty="0" smtClean="0">
                <a:effectLst/>
                <a:latin typeface="Cambria Math" panose="02040503050406030204" pitchFamily="18" charset="0"/>
                <a:ea typeface="Aptos"/>
                <a:cs typeface="Cambria Math" panose="02040503050406030204" pitchFamily="18" charset="0"/>
              </a:rPr>
              <a:t>‐</a:t>
            </a:r>
            <a:r>
              <a:rPr lang="bg-BG" sz="1100" dirty="0" smtClean="0">
                <a:effectLst/>
                <a:latin typeface="Aptos"/>
                <a:ea typeface="Aptos"/>
                <a:cs typeface="Times New Roman" panose="02020603050405020304" pitchFamily="18" charset="0"/>
              </a:rPr>
              <a:t>HED</a:t>
            </a:r>
            <a:r>
              <a:rPr lang="bg-BG" sz="1100" dirty="0" smtClean="0">
                <a:effectLst/>
                <a:latin typeface="Cambria Math" panose="02040503050406030204" pitchFamily="18" charset="0"/>
                <a:ea typeface="Aptos"/>
                <a:cs typeface="Cambria Math" panose="02040503050406030204" pitchFamily="18" charset="0"/>
              </a:rPr>
              <a:t>‐</a:t>
            </a:r>
            <a:r>
              <a:rPr lang="bg-BG" sz="1100" dirty="0" smtClean="0">
                <a:effectLst/>
                <a:latin typeface="Aptos"/>
                <a:ea typeface="Aptos"/>
                <a:cs typeface="Times New Roman" panose="02020603050405020304" pitchFamily="18" charset="0"/>
              </a:rPr>
              <a:t>000164728</a:t>
            </a:r>
            <a:endParaRPr lang="bg-BG" sz="1100" dirty="0">
              <a:effectLst/>
              <a:latin typeface="Aptos"/>
              <a:ea typeface="Aptos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461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BF2AD-2F43-B349-0791-CF66DD8DB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3E74FC-78B4-8B63-5B03-133B75DF5A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D9498B-9DAF-C9C3-C5BA-071043DE95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6B7683-3367-943C-1705-BA03E2ABD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3F420-19B2-40DC-8E06-C239742AE3AD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12BA9E-0008-31DF-F7FC-F7442B24C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F9A70F-8365-BCBA-52C6-90C2B642E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D50DD-8CD7-464C-A3C1-F484A5EB758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group of hexagons on a black background&#10;&#10;Description automatically generated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8137" y="213361"/>
            <a:ext cx="1457325" cy="978535"/>
          </a:xfrm>
          <a:prstGeom prst="rect">
            <a:avLst/>
          </a:prstGeom>
          <a:noFill/>
        </p:spPr>
      </p:pic>
      <p:pic>
        <p:nvPicPr>
          <p:cNvPr id="10" name="Picture 9" descr="C:\Users\student\OneDrive\Documents\Logos\co-funded_bg\co-funded_bg\Horizontal\JPEG\BG Съфинансирано от Европейския съюз_POS.jpg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68" y="6019800"/>
            <a:ext cx="2406332" cy="567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C:\Users\student\AppData\Local\Packages\Microsoft.Windows.Photos_8wekyb3d8bbwe\TempState\ShareServiceTempFolder\VUM_logo.jpeg"/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1301" y="6019800"/>
            <a:ext cx="1554162" cy="602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A black background with blue and green hexagons&#10;&#10;Description automatically generated"/>
          <p:cNvPicPr/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0"/>
            <a:ext cx="3571875" cy="1763395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2291593" y="636212"/>
            <a:ext cx="8305726" cy="50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2865755" algn="ctr"/>
                <a:tab pos="5731510" algn="r"/>
              </a:tabLst>
            </a:pPr>
            <a:r>
              <a:rPr lang="bg-BG" sz="1500" b="1" dirty="0" smtClean="0">
                <a:effectLst/>
                <a:latin typeface="Calibri" panose="020F0502020204030204" pitchFamily="34" charset="0"/>
                <a:ea typeface="Aptos"/>
                <a:cs typeface="Times New Roman" panose="02020603050405020304" pitchFamily="18" charset="0"/>
              </a:rPr>
              <a:t>Електронни </a:t>
            </a:r>
            <a:r>
              <a:rPr lang="bg-BG" sz="1500" b="1" dirty="0" smtClean="0">
                <a:effectLst/>
                <a:latin typeface="Calibri" panose="020F0502020204030204" pitchFamily="34" charset="0"/>
                <a:ea typeface="Aptos"/>
                <a:cs typeface="Times New Roman" panose="02020603050405020304" pitchFamily="18" charset="0"/>
              </a:rPr>
              <a:t>обучителни </a:t>
            </a:r>
            <a:r>
              <a:rPr lang="bg-BG" sz="1500" b="1" dirty="0" smtClean="0">
                <a:effectLst/>
                <a:latin typeface="Calibri" panose="020F0502020204030204" pitchFamily="34" charset="0"/>
                <a:ea typeface="Aptos"/>
                <a:cs typeface="Times New Roman" panose="02020603050405020304" pitchFamily="18" charset="0"/>
              </a:rPr>
              <a:t>модули за гражданско участие в процесите на планиране</a:t>
            </a:r>
            <a:r>
              <a:rPr lang="en-GB" sz="1500" b="1" dirty="0" smtClean="0">
                <a:effectLst/>
                <a:latin typeface="Calibri" panose="020F0502020204030204" pitchFamily="34" charset="0"/>
                <a:ea typeface="Aptos"/>
                <a:cs typeface="Times New Roman" panose="02020603050405020304" pitchFamily="18" charset="0"/>
              </a:rPr>
              <a:t> (DEMo4PPL)</a:t>
            </a:r>
            <a:endParaRPr lang="bg-BG" sz="1500" dirty="0" smtClean="0">
              <a:effectLst/>
              <a:latin typeface="Aptos"/>
              <a:ea typeface="Aptos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bg-BG" sz="1100" dirty="0" smtClean="0">
                <a:effectLst/>
                <a:latin typeface="Aptos"/>
                <a:ea typeface="Aptos"/>
                <a:cs typeface="Times New Roman" panose="02020603050405020304" pitchFamily="18" charset="0"/>
              </a:rPr>
              <a:t>2023</a:t>
            </a:r>
            <a:r>
              <a:rPr lang="bg-BG" sz="1100" dirty="0" smtClean="0">
                <a:effectLst/>
                <a:latin typeface="Cambria Math" panose="02040503050406030204" pitchFamily="18" charset="0"/>
                <a:ea typeface="Aptos"/>
                <a:cs typeface="Cambria Math" panose="02040503050406030204" pitchFamily="18" charset="0"/>
              </a:rPr>
              <a:t>‐</a:t>
            </a:r>
            <a:r>
              <a:rPr lang="bg-BG" sz="1100" dirty="0" smtClean="0">
                <a:effectLst/>
                <a:latin typeface="Aptos"/>
                <a:ea typeface="Aptos"/>
                <a:cs typeface="Times New Roman" panose="02020603050405020304" pitchFamily="18" charset="0"/>
              </a:rPr>
              <a:t>1</a:t>
            </a:r>
            <a:r>
              <a:rPr lang="bg-BG" sz="1100" dirty="0" smtClean="0">
                <a:effectLst/>
                <a:latin typeface="Cambria Math" panose="02040503050406030204" pitchFamily="18" charset="0"/>
                <a:ea typeface="Aptos"/>
                <a:cs typeface="Cambria Math" panose="02040503050406030204" pitchFamily="18" charset="0"/>
              </a:rPr>
              <a:t>‐</a:t>
            </a:r>
            <a:r>
              <a:rPr lang="bg-BG" sz="1100" dirty="0" smtClean="0">
                <a:effectLst/>
                <a:latin typeface="Aptos"/>
                <a:ea typeface="Aptos"/>
                <a:cs typeface="Times New Roman" panose="02020603050405020304" pitchFamily="18" charset="0"/>
              </a:rPr>
              <a:t>EL01</a:t>
            </a:r>
            <a:r>
              <a:rPr lang="bg-BG" sz="1100" dirty="0" smtClean="0">
                <a:effectLst/>
                <a:latin typeface="Cambria Math" panose="02040503050406030204" pitchFamily="18" charset="0"/>
                <a:ea typeface="Aptos"/>
                <a:cs typeface="Cambria Math" panose="02040503050406030204" pitchFamily="18" charset="0"/>
              </a:rPr>
              <a:t>‐</a:t>
            </a:r>
            <a:r>
              <a:rPr lang="bg-BG" sz="1100" dirty="0" smtClean="0">
                <a:effectLst/>
                <a:latin typeface="Aptos"/>
                <a:ea typeface="Aptos"/>
                <a:cs typeface="Times New Roman" panose="02020603050405020304" pitchFamily="18" charset="0"/>
              </a:rPr>
              <a:t>KA220</a:t>
            </a:r>
            <a:r>
              <a:rPr lang="bg-BG" sz="1100" dirty="0" smtClean="0">
                <a:effectLst/>
                <a:latin typeface="Cambria Math" panose="02040503050406030204" pitchFamily="18" charset="0"/>
                <a:ea typeface="Aptos"/>
                <a:cs typeface="Cambria Math" panose="02040503050406030204" pitchFamily="18" charset="0"/>
              </a:rPr>
              <a:t>‐</a:t>
            </a:r>
            <a:r>
              <a:rPr lang="bg-BG" sz="1100" dirty="0" smtClean="0">
                <a:effectLst/>
                <a:latin typeface="Aptos"/>
                <a:ea typeface="Aptos"/>
                <a:cs typeface="Times New Roman" panose="02020603050405020304" pitchFamily="18" charset="0"/>
              </a:rPr>
              <a:t>HED</a:t>
            </a:r>
            <a:r>
              <a:rPr lang="bg-BG" sz="1100" dirty="0" smtClean="0">
                <a:effectLst/>
                <a:latin typeface="Cambria Math" panose="02040503050406030204" pitchFamily="18" charset="0"/>
                <a:ea typeface="Aptos"/>
                <a:cs typeface="Cambria Math" panose="02040503050406030204" pitchFamily="18" charset="0"/>
              </a:rPr>
              <a:t>‐</a:t>
            </a:r>
            <a:r>
              <a:rPr lang="bg-BG" sz="1100" dirty="0" smtClean="0">
                <a:effectLst/>
                <a:latin typeface="Aptos"/>
                <a:ea typeface="Aptos"/>
                <a:cs typeface="Times New Roman" panose="02020603050405020304" pitchFamily="18" charset="0"/>
              </a:rPr>
              <a:t>000164728</a:t>
            </a:r>
            <a:endParaRPr lang="bg-BG" sz="1100" dirty="0">
              <a:effectLst/>
              <a:latin typeface="Aptos"/>
              <a:ea typeface="Aptos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544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5AC6BC-E719-970D-15B9-51DA31EF0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F1991A-97A5-1D9B-623E-732B74E5EF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321652-D90E-00A6-4533-8D9C6D1103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3F420-19B2-40DC-8E06-C239742AE3AD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86AB65-70FA-D9D9-6827-808E860CDA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F3979-8839-79EA-B057-94E1B0B881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4D50DD-8CD7-464C-A3C1-F484A5EB7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096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9" r:id="rId1"/>
    <p:sldLayoutId id="2147484260" r:id="rId2"/>
    <p:sldLayoutId id="2147484261" r:id="rId3"/>
    <p:sldLayoutId id="2147484262" r:id="rId4"/>
    <p:sldLayoutId id="2147484263" r:id="rId5"/>
    <p:sldLayoutId id="2147484264" r:id="rId6"/>
    <p:sldLayoutId id="2147484265" r:id="rId7"/>
    <p:sldLayoutId id="2147484266" r:id="rId8"/>
    <p:sldLayoutId id="2147484267" r:id="rId9"/>
    <p:sldLayoutId id="2147484268" r:id="rId10"/>
    <p:sldLayoutId id="214748426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miro.com/" TargetMode="External"/><Relationship Id="rId13" Type="http://schemas.openxmlformats.org/officeDocument/2006/relationships/hyperlink" Target="https://kahoot.com/" TargetMode="External"/><Relationship Id="rId3" Type="http://schemas.openxmlformats.org/officeDocument/2006/relationships/hyperlink" Target="https://www.citizens.is/your-priorities-features-overview/" TargetMode="External"/><Relationship Id="rId7" Type="http://schemas.openxmlformats.org/officeDocument/2006/relationships/hyperlink" Target="http://app.decspacedev.sysresearch.org/#/" TargetMode="External"/><Relationship Id="rId12" Type="http://schemas.openxmlformats.org/officeDocument/2006/relationships/hyperlink" Target="http://www.slido.com/" TargetMode="External"/><Relationship Id="rId2" Type="http://schemas.openxmlformats.org/officeDocument/2006/relationships/hyperlink" Target="https://www.esri.com/en-us/arcgis/products/arcgis-online/overview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itizenos.com/platform/" TargetMode="External"/><Relationship Id="rId11" Type="http://schemas.openxmlformats.org/officeDocument/2006/relationships/hyperlink" Target="https://moodle.org/" TargetMode="External"/><Relationship Id="rId5" Type="http://schemas.openxmlformats.org/officeDocument/2006/relationships/hyperlink" Target="https://adhocracy.plus/" TargetMode="External"/><Relationship Id="rId10" Type="http://schemas.openxmlformats.org/officeDocument/2006/relationships/hyperlink" Target="https://trello.com/" TargetMode="External"/><Relationship Id="rId4" Type="http://schemas.openxmlformats.org/officeDocument/2006/relationships/hyperlink" Target="https://www.openstreetmap.org/" TargetMode="External"/><Relationship Id="rId9" Type="http://schemas.openxmlformats.org/officeDocument/2006/relationships/hyperlink" Target="https://www.mural.co/" TargetMode="External"/><Relationship Id="rId14" Type="http://schemas.openxmlformats.org/officeDocument/2006/relationships/hyperlink" Target="https://www.mentimeter.com/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hyperlink" Target="https://www.linkedin.com/groups/9813396/" TargetMode="External"/><Relationship Id="rId18" Type="http://schemas.openxmlformats.org/officeDocument/2006/relationships/image" Target="../media/image25.png"/><Relationship Id="rId3" Type="http://schemas.openxmlformats.org/officeDocument/2006/relationships/image" Target="../media/image21.png"/><Relationship Id="rId12" Type="http://schemas.openxmlformats.org/officeDocument/2006/relationships/image" Target="../media/image23.png"/><Relationship Id="rId17" Type="http://schemas.openxmlformats.org/officeDocument/2006/relationships/hyperlink" Target="mailto:projects_research@vum.bg" TargetMode="External"/><Relationship Id="rId2" Type="http://schemas.openxmlformats.org/officeDocument/2006/relationships/image" Target="../media/image20.png"/><Relationship Id="rId16" Type="http://schemas.openxmlformats.org/officeDocument/2006/relationships/hyperlink" Target="mailto:info@demo4ppl.eu" TargetMode="External"/><Relationship Id="rId1" Type="http://schemas.openxmlformats.org/officeDocument/2006/relationships/slideLayout" Target="../slideLayouts/slideLayout2.xml"/><Relationship Id="rId11" Type="http://schemas.openxmlformats.org/officeDocument/2006/relationships/hyperlink" Target="https://www.facebook.com/demo4ppl" TargetMode="External"/><Relationship Id="rId15" Type="http://schemas.openxmlformats.org/officeDocument/2006/relationships/image" Target="../media/image19.svg"/><Relationship Id="rId10" Type="http://schemas.openxmlformats.org/officeDocument/2006/relationships/hyperlink" Target="https://vum.bg/" TargetMode="External"/><Relationship Id="rId19" Type="http://schemas.openxmlformats.org/officeDocument/2006/relationships/image" Target="../media/image26.jpeg"/><Relationship Id="rId4" Type="http://schemas.openxmlformats.org/officeDocument/2006/relationships/image" Target="../media/image22.png"/><Relationship Id="rId9" Type="http://schemas.openxmlformats.org/officeDocument/2006/relationships/hyperlink" Target="https://www.demo4ppl.eu/" TargetMode="External"/><Relationship Id="rId1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31A7AD-D27C-230C-47C9-82F11A9E01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1424962-8B6E-4AC6-C85A-827E27254F46}"/>
              </a:ext>
            </a:extLst>
          </p:cNvPr>
          <p:cNvSpPr txBox="1">
            <a:spLocks/>
          </p:cNvSpPr>
          <p:nvPr/>
        </p:nvSpPr>
        <p:spPr>
          <a:xfrm>
            <a:off x="1428439" y="2896643"/>
            <a:ext cx="9815804" cy="14992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bg-BG" sz="3600" b="1" dirty="0" smtClean="0">
                <a:latin typeface="+mn-lt"/>
              </a:rPr>
              <a:t>От знание към активно гражданство: </a:t>
            </a:r>
          </a:p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bg-BG" sz="3600" b="1" dirty="0" smtClean="0">
                <a:latin typeface="+mn-lt"/>
              </a:rPr>
              <a:t>DEMo4PPL и образователните ресурси на града</a:t>
            </a:r>
            <a:endParaRPr lang="bg-BG" sz="3600" b="1" dirty="0">
              <a:latin typeface="+mn-lt"/>
              <a:ea typeface="+mn-ea"/>
              <a:cs typeface="+mn-cs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AA439D7-65A4-3C5C-46D2-70D247D4A498}"/>
              </a:ext>
            </a:extLst>
          </p:cNvPr>
          <p:cNvSpPr txBox="1">
            <a:spLocks/>
          </p:cNvSpPr>
          <p:nvPr/>
        </p:nvSpPr>
        <p:spPr>
          <a:xfrm>
            <a:off x="2125921" y="5062115"/>
            <a:ext cx="8714139" cy="3327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g-BG" sz="2000" b="1" dirty="0" err="1" smtClean="0">
                <a:solidFill>
                  <a:srgbClr val="007F82"/>
                </a:solidFill>
              </a:rPr>
              <a:t>Цветалина</a:t>
            </a:r>
            <a:r>
              <a:rPr lang="bg-BG" sz="2000" b="1" dirty="0" smtClean="0">
                <a:solidFill>
                  <a:srgbClr val="007F82"/>
                </a:solidFill>
              </a:rPr>
              <a:t> Иванова </a:t>
            </a:r>
            <a:r>
              <a:rPr lang="bg-BG" sz="2000" b="1" dirty="0" smtClean="0">
                <a:solidFill>
                  <a:srgbClr val="007F82"/>
                </a:solidFill>
              </a:rPr>
              <a:t>Петрова-Генова, Висше училище по</a:t>
            </a:r>
            <a:r>
              <a:rPr lang="en-US" sz="2000" b="1" dirty="0" smtClean="0">
                <a:solidFill>
                  <a:srgbClr val="007F82"/>
                </a:solidFill>
              </a:rPr>
              <a:t> </a:t>
            </a:r>
            <a:r>
              <a:rPr lang="bg-BG" sz="2000" b="1" dirty="0" smtClean="0">
                <a:solidFill>
                  <a:srgbClr val="007F82"/>
                </a:solidFill>
              </a:rPr>
              <a:t>мениджмънт</a:t>
            </a:r>
            <a:r>
              <a:rPr lang="es-ES" sz="2000" dirty="0" smtClean="0">
                <a:solidFill>
                  <a:srgbClr val="007F82"/>
                </a:solidFill>
              </a:rPr>
              <a:t> </a:t>
            </a:r>
            <a:endParaRPr lang="bg-BG" sz="2000" dirty="0" smtClean="0">
              <a:solidFill>
                <a:srgbClr val="007F82"/>
              </a:solidFill>
            </a:endParaRPr>
          </a:p>
          <a:p>
            <a:pPr marL="0" indent="0" algn="ctr">
              <a:buNone/>
            </a:pPr>
            <a:r>
              <a:rPr lang="bg-BG" sz="2000" b="1" dirty="0" smtClean="0">
                <a:solidFill>
                  <a:srgbClr val="007F82"/>
                </a:solidFill>
              </a:rPr>
              <a:t>България, </a:t>
            </a:r>
            <a:r>
              <a:rPr lang="bg-BG" sz="2000" b="1" dirty="0" err="1" smtClean="0">
                <a:solidFill>
                  <a:srgbClr val="007F82"/>
                </a:solidFill>
              </a:rPr>
              <a:t>гр.Варна</a:t>
            </a:r>
            <a:endParaRPr lang="es-ES" sz="2000" b="1" dirty="0" smtClean="0">
              <a:solidFill>
                <a:srgbClr val="007F82"/>
              </a:solidFill>
            </a:endParaRPr>
          </a:p>
          <a:p>
            <a:pPr marL="0" indent="0" algn="ctr">
              <a:buNone/>
            </a:pPr>
            <a:endParaRPr lang="en-BG" sz="2000" dirty="0">
              <a:solidFill>
                <a:srgbClr val="007F82"/>
              </a:solidFill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AA439D7-65A4-3C5C-46D2-70D247D4A498}"/>
              </a:ext>
            </a:extLst>
          </p:cNvPr>
          <p:cNvSpPr txBox="1">
            <a:spLocks/>
          </p:cNvSpPr>
          <p:nvPr/>
        </p:nvSpPr>
        <p:spPr>
          <a:xfrm>
            <a:off x="1979272" y="1548288"/>
            <a:ext cx="8714139" cy="3327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g-BG" sz="2000" b="1" dirty="0"/>
              <a:t>Международен образователен форум </a:t>
            </a:r>
            <a:endParaRPr lang="bg-BG" sz="2000" b="1" dirty="0" smtClean="0"/>
          </a:p>
          <a:p>
            <a:pPr marL="0" indent="0" algn="ctr">
              <a:buNone/>
            </a:pPr>
            <a:r>
              <a:rPr lang="bg-BG" sz="2000" b="1" dirty="0" smtClean="0">
                <a:solidFill>
                  <a:srgbClr val="007F82"/>
                </a:solidFill>
              </a:rPr>
              <a:t>„</a:t>
            </a:r>
            <a:r>
              <a:rPr lang="bg-BG" sz="2000" b="1" dirty="0">
                <a:solidFill>
                  <a:srgbClr val="007F82"/>
                </a:solidFill>
              </a:rPr>
              <a:t>Градът като учебна площадка. Използване на градската среда за модерно и качествено образование</a:t>
            </a:r>
            <a:r>
              <a:rPr lang="bg-BG" sz="2000" b="1" dirty="0" smtClean="0">
                <a:solidFill>
                  <a:srgbClr val="007F82"/>
                </a:solidFill>
              </a:rPr>
              <a:t>“</a:t>
            </a:r>
            <a:endParaRPr lang="bg-BG" sz="2000" dirty="0">
              <a:solidFill>
                <a:srgbClr val="007F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84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AB9415-ADF9-3E32-7CBC-74ADA17B0A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230928" y="5831457"/>
            <a:ext cx="1961072" cy="1026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2539380"/>
              </p:ext>
            </p:extLst>
          </p:nvPr>
        </p:nvGraphicFramePr>
        <p:xfrm>
          <a:off x="386738" y="1587260"/>
          <a:ext cx="5815655" cy="4390842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993065">
                  <a:extLst>
                    <a:ext uri="{9D8B030D-6E8A-4147-A177-3AD203B41FA5}">
                      <a16:colId xmlns:a16="http://schemas.microsoft.com/office/drawing/2014/main" val="3221666194"/>
                    </a:ext>
                  </a:extLst>
                </a:gridCol>
                <a:gridCol w="2424446">
                  <a:extLst>
                    <a:ext uri="{9D8B030D-6E8A-4147-A177-3AD203B41FA5}">
                      <a16:colId xmlns:a16="http://schemas.microsoft.com/office/drawing/2014/main" val="1690637795"/>
                    </a:ext>
                  </a:extLst>
                </a:gridCol>
                <a:gridCol w="2398144">
                  <a:extLst>
                    <a:ext uri="{9D8B030D-6E8A-4147-A177-3AD203B41FA5}">
                      <a16:colId xmlns:a16="http://schemas.microsoft.com/office/drawing/2014/main" val="2683402161"/>
                    </a:ext>
                  </a:extLst>
                </a:gridCol>
              </a:tblGrid>
              <a:tr h="3136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>
                          <a:effectLst/>
                        </a:rPr>
                        <a:t>Вид модул (код)</a:t>
                      </a:r>
                      <a:endParaRPr lang="bg-BG" sz="1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9535" marR="595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 dirty="0">
                          <a:effectLst/>
                        </a:rPr>
                        <a:t>Заглавие  (код)</a:t>
                      </a:r>
                      <a:endParaRPr lang="bg-BG" sz="10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9535" marR="595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>
                          <a:effectLst/>
                        </a:rPr>
                        <a:t>Основни образователни и обучителни измерения (код)</a:t>
                      </a:r>
                      <a:endParaRPr lang="bg-BG" sz="1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9535" marR="59535" marT="0" marB="0"/>
                </a:tc>
                <a:extLst>
                  <a:ext uri="{0D108BD9-81ED-4DB2-BD59-A6C34878D82A}">
                    <a16:rowId xmlns:a16="http://schemas.microsoft.com/office/drawing/2014/main" val="917393309"/>
                  </a:ext>
                </a:extLst>
              </a:tr>
              <a:tr h="5020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>
                          <a:effectLst/>
                        </a:rPr>
                        <a:t>Общ (OPT-G)</a:t>
                      </a:r>
                      <a:endParaRPr lang="bg-BG" sz="1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9535" marR="595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 dirty="0" smtClean="0">
                          <a:effectLst/>
                        </a:rPr>
                        <a:t>Съвременни</a:t>
                      </a:r>
                      <a:r>
                        <a:rPr lang="bg-BG" sz="1000" baseline="0" dirty="0" smtClean="0">
                          <a:effectLst/>
                        </a:rPr>
                        <a:t> т</a:t>
                      </a:r>
                      <a:r>
                        <a:rPr lang="bg-BG" sz="1000" dirty="0" smtClean="0">
                          <a:effectLst/>
                        </a:rPr>
                        <a:t>еории </a:t>
                      </a:r>
                      <a:r>
                        <a:rPr lang="bg-BG" sz="1000" dirty="0">
                          <a:effectLst/>
                        </a:rPr>
                        <a:t>и политически </a:t>
                      </a:r>
                      <a:r>
                        <a:rPr lang="bg-BG" sz="1000" dirty="0" smtClean="0">
                          <a:effectLst/>
                        </a:rPr>
                        <a:t>аспекти на ГУ </a:t>
                      </a:r>
                      <a:r>
                        <a:rPr lang="bg-BG" sz="1000" dirty="0">
                          <a:effectLst/>
                        </a:rPr>
                        <a:t>(OPT-G1)</a:t>
                      </a:r>
                      <a:endParaRPr lang="bg-BG" sz="10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9535" marR="595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 dirty="0">
                          <a:effectLst/>
                        </a:rPr>
                        <a:t>Теоретични основи (THEO); Политически, социални и етични измерения (IMPL)</a:t>
                      </a:r>
                      <a:endParaRPr lang="bg-BG" sz="10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9535" marR="59535" marT="0" marB="0"/>
                </a:tc>
                <a:extLst>
                  <a:ext uri="{0D108BD9-81ED-4DB2-BD59-A6C34878D82A}">
                    <a16:rowId xmlns:a16="http://schemas.microsoft.com/office/drawing/2014/main" val="3769242726"/>
                  </a:ext>
                </a:extLst>
              </a:tr>
              <a:tr h="5020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>
                          <a:effectLst/>
                        </a:rPr>
                        <a:t> </a:t>
                      </a:r>
                      <a:endParaRPr lang="bg-BG" sz="1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9535" marR="595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 dirty="0">
                          <a:effectLst/>
                        </a:rPr>
                        <a:t>ГИС за планиране с ГУ (OPT-G2)</a:t>
                      </a:r>
                      <a:endParaRPr lang="bg-BG" sz="10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9535" marR="595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 dirty="0">
                          <a:effectLst/>
                        </a:rPr>
                        <a:t>Методи, цели, резултати и капацитет (METH); Дигитално участие (DIGI)</a:t>
                      </a:r>
                      <a:endParaRPr lang="bg-BG" sz="10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9535" marR="59535" marT="0" marB="0"/>
                </a:tc>
                <a:extLst>
                  <a:ext uri="{0D108BD9-81ED-4DB2-BD59-A6C34878D82A}">
                    <a16:rowId xmlns:a16="http://schemas.microsoft.com/office/drawing/2014/main" val="4272882375"/>
                  </a:ext>
                </a:extLst>
              </a:tr>
              <a:tr h="5020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>
                          <a:effectLst/>
                        </a:rPr>
                        <a:t> </a:t>
                      </a:r>
                      <a:endParaRPr lang="bg-BG" sz="1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9535" marR="595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 dirty="0">
                          <a:effectLst/>
                        </a:rPr>
                        <a:t>Система за подкрепа </a:t>
                      </a:r>
                      <a:r>
                        <a:rPr lang="bg-BG" sz="1000" dirty="0" smtClean="0">
                          <a:effectLst/>
                        </a:rPr>
                        <a:t>на процесите на вземане</a:t>
                      </a:r>
                      <a:r>
                        <a:rPr lang="bg-BG" sz="1000" baseline="0" dirty="0" smtClean="0">
                          <a:effectLst/>
                        </a:rPr>
                        <a:t> на </a:t>
                      </a:r>
                      <a:r>
                        <a:rPr lang="bg-BG" sz="1000" dirty="0" smtClean="0">
                          <a:effectLst/>
                        </a:rPr>
                        <a:t>решения </a:t>
                      </a:r>
                      <a:r>
                        <a:rPr lang="bg-BG" sz="1000" dirty="0">
                          <a:effectLst/>
                        </a:rPr>
                        <a:t>(OPT-G3)</a:t>
                      </a:r>
                      <a:endParaRPr lang="bg-BG" sz="10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9535" marR="595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>
                          <a:effectLst/>
                        </a:rPr>
                        <a:t>Методи, цели, резултати и капацитет (METH); Дигитално участие (DIGI)</a:t>
                      </a:r>
                      <a:endParaRPr lang="bg-BG" sz="1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9535" marR="59535" marT="0" marB="0"/>
                </a:tc>
                <a:extLst>
                  <a:ext uri="{0D108BD9-81ED-4DB2-BD59-A6C34878D82A}">
                    <a16:rowId xmlns:a16="http://schemas.microsoft.com/office/drawing/2014/main" val="4167774982"/>
                  </a:ext>
                </a:extLst>
              </a:tr>
              <a:tr h="6694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>
                          <a:effectLst/>
                        </a:rPr>
                        <a:t> </a:t>
                      </a:r>
                      <a:endParaRPr lang="bg-BG" sz="1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9535" marR="595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 dirty="0">
                          <a:effectLst/>
                        </a:rPr>
                        <a:t>Умения и техники за  планиране с </a:t>
                      </a:r>
                      <a:r>
                        <a:rPr lang="bg-BG" sz="1000" dirty="0" smtClean="0">
                          <a:effectLst/>
                        </a:rPr>
                        <a:t>ГУ </a:t>
                      </a:r>
                      <a:r>
                        <a:rPr lang="bg-BG" sz="1000" dirty="0">
                          <a:effectLst/>
                        </a:rPr>
                        <a:t>А: Развитие на местните общности (OPT-G4)</a:t>
                      </a:r>
                      <a:endParaRPr lang="bg-BG" sz="10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9535" marR="595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>
                          <a:effectLst/>
                        </a:rPr>
                        <a:t>Методи, цели, резултати и капацитет (METH); Политически, социални и етични измерения (IMPL)</a:t>
                      </a:r>
                      <a:endParaRPr lang="bg-BG" sz="1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9535" marR="59535" marT="0" marB="0"/>
                </a:tc>
                <a:extLst>
                  <a:ext uri="{0D108BD9-81ED-4DB2-BD59-A6C34878D82A}">
                    <a16:rowId xmlns:a16="http://schemas.microsoft.com/office/drawing/2014/main" val="3785245244"/>
                  </a:ext>
                </a:extLst>
              </a:tr>
              <a:tr h="6694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>
                          <a:effectLst/>
                        </a:rPr>
                        <a:t> </a:t>
                      </a:r>
                      <a:endParaRPr lang="bg-BG" sz="1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9535" marR="595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 dirty="0">
                          <a:effectLst/>
                        </a:rPr>
                        <a:t>Умения и техники за планиране с ГУ </a:t>
                      </a:r>
                      <a:r>
                        <a:rPr lang="bg-BG" sz="1000" dirty="0" smtClean="0">
                          <a:effectLst/>
                        </a:rPr>
                        <a:t>Б: </a:t>
                      </a:r>
                      <a:r>
                        <a:rPr lang="bg-BG" sz="1000" dirty="0">
                          <a:effectLst/>
                        </a:rPr>
                        <a:t>Медиация и преговори (OPT-G5)</a:t>
                      </a:r>
                      <a:endParaRPr lang="bg-BG" sz="10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9535" marR="595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>
                          <a:effectLst/>
                        </a:rPr>
                        <a:t>Методи, цели, резултати и капацитет (METH); Политически, социални и етични измерения (IMPL)</a:t>
                      </a:r>
                      <a:endParaRPr lang="bg-BG" sz="1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9535" marR="59535" marT="0" marB="0"/>
                </a:tc>
                <a:extLst>
                  <a:ext uri="{0D108BD9-81ED-4DB2-BD59-A6C34878D82A}">
                    <a16:rowId xmlns:a16="http://schemas.microsoft.com/office/drawing/2014/main" val="62471412"/>
                  </a:ext>
                </a:extLst>
              </a:tr>
              <a:tr h="6694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>
                          <a:effectLst/>
                        </a:rPr>
                        <a:t> </a:t>
                      </a:r>
                      <a:endParaRPr lang="bg-BG" sz="1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9535" marR="595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 dirty="0">
                          <a:effectLst/>
                        </a:rPr>
                        <a:t>Умения и техники за планиране с ГУ B: Финансиране на проекти (OPT-G6)</a:t>
                      </a:r>
                      <a:endParaRPr lang="bg-BG" sz="10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9535" marR="595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>
                          <a:effectLst/>
                        </a:rPr>
                        <a:t>Методи, цели, резултати и капацитет (METH); Политически, социални и етични измерения (IMPL)</a:t>
                      </a:r>
                      <a:endParaRPr lang="bg-BG" sz="1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9535" marR="59535" marT="0" marB="0"/>
                </a:tc>
                <a:extLst>
                  <a:ext uri="{0D108BD9-81ED-4DB2-BD59-A6C34878D82A}">
                    <a16:rowId xmlns:a16="http://schemas.microsoft.com/office/drawing/2014/main" val="2984353844"/>
                  </a:ext>
                </a:extLst>
              </a:tr>
              <a:tr h="5020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>
                          <a:effectLst/>
                        </a:rPr>
                        <a:t> </a:t>
                      </a:r>
                      <a:endParaRPr lang="bg-BG" sz="1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9535" marR="595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 dirty="0">
                          <a:effectLst/>
                        </a:rPr>
                        <a:t>Обществено участие при оценка на въздействието върху околната среда (OPT-G7)</a:t>
                      </a:r>
                      <a:endParaRPr lang="bg-BG" sz="10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9535" marR="595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 dirty="0">
                          <a:effectLst/>
                        </a:rPr>
                        <a:t>Методи, цели, резултати и капацитет (METH); Дигитално участие (DIGI)</a:t>
                      </a:r>
                      <a:endParaRPr lang="bg-BG" sz="10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9535" marR="59535" marT="0" marB="0"/>
                </a:tc>
                <a:extLst>
                  <a:ext uri="{0D108BD9-81ED-4DB2-BD59-A6C34878D82A}">
                    <a16:rowId xmlns:a16="http://schemas.microsoft.com/office/drawing/2014/main" val="2069730661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51368"/>
              </p:ext>
            </p:extLst>
          </p:nvPr>
        </p:nvGraphicFramePr>
        <p:xfrm>
          <a:off x="6558952" y="1431477"/>
          <a:ext cx="5495025" cy="5328900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790753">
                  <a:extLst>
                    <a:ext uri="{9D8B030D-6E8A-4147-A177-3AD203B41FA5}">
                      <a16:colId xmlns:a16="http://schemas.microsoft.com/office/drawing/2014/main" val="756017148"/>
                    </a:ext>
                  </a:extLst>
                </a:gridCol>
                <a:gridCol w="2786333">
                  <a:extLst>
                    <a:ext uri="{9D8B030D-6E8A-4147-A177-3AD203B41FA5}">
                      <a16:colId xmlns:a16="http://schemas.microsoft.com/office/drawing/2014/main" val="3751071943"/>
                    </a:ext>
                  </a:extLst>
                </a:gridCol>
                <a:gridCol w="1917939">
                  <a:extLst>
                    <a:ext uri="{9D8B030D-6E8A-4147-A177-3AD203B41FA5}">
                      <a16:colId xmlns:a16="http://schemas.microsoft.com/office/drawing/2014/main" val="113860477"/>
                    </a:ext>
                  </a:extLst>
                </a:gridCol>
              </a:tblGrid>
              <a:tr h="2799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 dirty="0">
                          <a:effectLst/>
                        </a:rPr>
                        <a:t>Вид модул (код)</a:t>
                      </a:r>
                      <a:endParaRPr lang="bg-BG" sz="10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>
                          <a:effectLst/>
                        </a:rPr>
                        <a:t>Заглавие на модул (код)</a:t>
                      </a:r>
                      <a:endParaRPr lang="bg-BG" sz="1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>
                          <a:effectLst/>
                        </a:rPr>
                        <a:t>Основни образователни и обучителни измерения (код)</a:t>
                      </a:r>
                      <a:endParaRPr lang="bg-BG" sz="1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/>
                </a:tc>
                <a:extLst>
                  <a:ext uri="{0D108BD9-81ED-4DB2-BD59-A6C34878D82A}">
                    <a16:rowId xmlns:a16="http://schemas.microsoft.com/office/drawing/2014/main" val="2174963296"/>
                  </a:ext>
                </a:extLst>
              </a:tr>
              <a:tr h="405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 dirty="0" smtClean="0">
                          <a:effectLst/>
                        </a:rPr>
                        <a:t>Тематичен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 dirty="0" smtClean="0">
                          <a:effectLst/>
                        </a:rPr>
                        <a:t>(</a:t>
                      </a:r>
                      <a:r>
                        <a:rPr lang="bg-BG" sz="1000" dirty="0">
                          <a:effectLst/>
                        </a:rPr>
                        <a:t>OPT-T)</a:t>
                      </a:r>
                      <a:endParaRPr lang="bg-BG" sz="10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>
                          <a:effectLst/>
                        </a:rPr>
                        <a:t>Обществено участие в процесите на устройство на територията (OPT-T1)</a:t>
                      </a:r>
                      <a:endParaRPr lang="bg-BG" sz="1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>
                          <a:effectLst/>
                        </a:rPr>
                        <a:t>Методи, цели, резултати и капацитет (METH)</a:t>
                      </a:r>
                      <a:endParaRPr lang="bg-BG" sz="1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/>
                </a:tc>
                <a:extLst>
                  <a:ext uri="{0D108BD9-81ED-4DB2-BD59-A6C34878D82A}">
                    <a16:rowId xmlns:a16="http://schemas.microsoft.com/office/drawing/2014/main" val="3600396514"/>
                  </a:ext>
                </a:extLst>
              </a:tr>
              <a:tr h="405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 dirty="0">
                          <a:effectLst/>
                        </a:rPr>
                        <a:t> </a:t>
                      </a:r>
                      <a:endParaRPr lang="bg-BG" sz="10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 dirty="0">
                          <a:effectLst/>
                        </a:rPr>
                        <a:t>Обществено участие в стратегиите за местно развитие (OPT-T2)</a:t>
                      </a:r>
                      <a:endParaRPr lang="bg-BG" sz="10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>
                          <a:effectLst/>
                        </a:rPr>
                        <a:t>Методи, цели, резултати и капацитет (METH); Дигитално участие (DIGI)</a:t>
                      </a:r>
                      <a:endParaRPr lang="bg-BG" sz="1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/>
                </a:tc>
                <a:extLst>
                  <a:ext uri="{0D108BD9-81ED-4DB2-BD59-A6C34878D82A}">
                    <a16:rowId xmlns:a16="http://schemas.microsoft.com/office/drawing/2014/main" val="3466092538"/>
                  </a:ext>
                </a:extLst>
              </a:tr>
              <a:tr h="2799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>
                          <a:effectLst/>
                        </a:rPr>
                        <a:t> </a:t>
                      </a:r>
                      <a:endParaRPr lang="bg-BG" sz="1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 dirty="0">
                          <a:effectLst/>
                        </a:rPr>
                        <a:t>Планиране с ГУ в контекста на умните градове (OPT-T3)</a:t>
                      </a:r>
                      <a:endParaRPr lang="bg-BG" sz="10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 dirty="0">
                          <a:effectLst/>
                        </a:rPr>
                        <a:t>Методи, цели, резултати и капацитет (METH)</a:t>
                      </a:r>
                      <a:endParaRPr lang="bg-BG" sz="10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/>
                </a:tc>
                <a:extLst>
                  <a:ext uri="{0D108BD9-81ED-4DB2-BD59-A6C34878D82A}">
                    <a16:rowId xmlns:a16="http://schemas.microsoft.com/office/drawing/2014/main" val="4047816969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>
                          <a:effectLst/>
                        </a:rPr>
                        <a:t> </a:t>
                      </a:r>
                      <a:endParaRPr lang="bg-BG" sz="1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 dirty="0">
                          <a:effectLst/>
                        </a:rPr>
                        <a:t>Планиране с ГУ за устойчива мобилност (OPT-T4)</a:t>
                      </a:r>
                      <a:endParaRPr lang="bg-BG" sz="10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 dirty="0">
                          <a:effectLst/>
                        </a:rPr>
                        <a:t>Методи, цели, резултати и капацитет (METH)</a:t>
                      </a:r>
                      <a:endParaRPr lang="bg-BG" sz="10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/>
                </a:tc>
                <a:extLst>
                  <a:ext uri="{0D108BD9-81ED-4DB2-BD59-A6C34878D82A}">
                    <a16:rowId xmlns:a16="http://schemas.microsoft.com/office/drawing/2014/main" val="4061382709"/>
                  </a:ext>
                </a:extLst>
              </a:tr>
              <a:tr h="3336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 dirty="0">
                          <a:effectLst/>
                        </a:rPr>
                        <a:t> </a:t>
                      </a:r>
                      <a:endParaRPr lang="bg-BG" sz="10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 dirty="0" smtClean="0">
                          <a:effectLst/>
                        </a:rPr>
                        <a:t>Участие </a:t>
                      </a:r>
                      <a:r>
                        <a:rPr lang="bg-BG" sz="1000" dirty="0">
                          <a:effectLst/>
                        </a:rPr>
                        <a:t>на обществеността в изграждането на пешеходни и велосипедни квартали (OPT-T5)</a:t>
                      </a:r>
                      <a:endParaRPr lang="bg-BG" sz="10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 dirty="0">
                          <a:effectLst/>
                        </a:rPr>
                        <a:t>Методи, цели, резултати и капацитет (METH)</a:t>
                      </a:r>
                      <a:endParaRPr lang="bg-BG" sz="10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/>
                </a:tc>
                <a:extLst>
                  <a:ext uri="{0D108BD9-81ED-4DB2-BD59-A6C34878D82A}">
                    <a16:rowId xmlns:a16="http://schemas.microsoft.com/office/drawing/2014/main" val="1476039164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 dirty="0">
                          <a:effectLst/>
                        </a:rPr>
                        <a:t> </a:t>
                      </a:r>
                      <a:endParaRPr lang="bg-BG" sz="10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 dirty="0">
                          <a:effectLst/>
                        </a:rPr>
                        <a:t>Планиране с ГУ в селските райони (OPT-T6)</a:t>
                      </a:r>
                      <a:endParaRPr lang="bg-BG" sz="10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 dirty="0">
                          <a:effectLst/>
                        </a:rPr>
                        <a:t>Методи, цели, резултати и капацитет (METH)</a:t>
                      </a:r>
                      <a:endParaRPr lang="bg-BG" sz="10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/>
                </a:tc>
                <a:extLst>
                  <a:ext uri="{0D108BD9-81ED-4DB2-BD59-A6C34878D82A}">
                    <a16:rowId xmlns:a16="http://schemas.microsoft.com/office/drawing/2014/main" val="3236250429"/>
                  </a:ext>
                </a:extLst>
              </a:tr>
              <a:tr h="405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>
                          <a:effectLst/>
                        </a:rPr>
                        <a:t> </a:t>
                      </a:r>
                      <a:endParaRPr lang="bg-BG" sz="1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 dirty="0">
                          <a:effectLst/>
                        </a:rPr>
                        <a:t>Бюджетиране и </a:t>
                      </a:r>
                      <a:r>
                        <a:rPr lang="bg-BG" sz="1000" dirty="0" smtClean="0">
                          <a:effectLst/>
                        </a:rPr>
                        <a:t>ГУ в </a:t>
                      </a:r>
                      <a:r>
                        <a:rPr lang="bg-BG" sz="1000" dirty="0">
                          <a:effectLst/>
                        </a:rPr>
                        <a:t>селските райони (OPT-T7)</a:t>
                      </a:r>
                      <a:endParaRPr lang="bg-BG" sz="10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>
                          <a:effectLst/>
                        </a:rPr>
                        <a:t>Методи, цели, резултати и капацитет (METH)</a:t>
                      </a:r>
                      <a:endParaRPr lang="bg-BG" sz="1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/>
                </a:tc>
                <a:extLst>
                  <a:ext uri="{0D108BD9-81ED-4DB2-BD59-A6C34878D82A}">
                    <a16:rowId xmlns:a16="http://schemas.microsoft.com/office/drawing/2014/main" val="2761391051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>
                          <a:effectLst/>
                        </a:rPr>
                        <a:t> </a:t>
                      </a:r>
                      <a:endParaRPr lang="bg-BG" sz="1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 dirty="0">
                          <a:effectLst/>
                        </a:rPr>
                        <a:t>География и </a:t>
                      </a:r>
                      <a:r>
                        <a:rPr lang="bg-BG" sz="1000" dirty="0" smtClean="0">
                          <a:effectLst/>
                        </a:rPr>
                        <a:t>ГУ </a:t>
                      </a:r>
                      <a:r>
                        <a:rPr lang="bg-BG" sz="1000" dirty="0">
                          <a:effectLst/>
                        </a:rPr>
                        <a:t>(OPT-T8)</a:t>
                      </a:r>
                      <a:endParaRPr lang="bg-BG" sz="10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>
                          <a:effectLst/>
                        </a:rPr>
                        <a:t>Методи, цели, резултати и капацитет (METH)</a:t>
                      </a:r>
                      <a:endParaRPr lang="bg-BG" sz="1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/>
                </a:tc>
                <a:extLst>
                  <a:ext uri="{0D108BD9-81ED-4DB2-BD59-A6C34878D82A}">
                    <a16:rowId xmlns:a16="http://schemas.microsoft.com/office/drawing/2014/main" val="1398769503"/>
                  </a:ext>
                </a:extLst>
              </a:tr>
              <a:tr h="405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 dirty="0">
                          <a:effectLst/>
                        </a:rPr>
                        <a:t> </a:t>
                      </a:r>
                      <a:endParaRPr lang="bg-BG" sz="10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 dirty="0">
                          <a:effectLst/>
                        </a:rPr>
                        <a:t>Планиране в туризма и управление на дестинации с </a:t>
                      </a:r>
                      <a:r>
                        <a:rPr lang="bg-BG" sz="1000" dirty="0" smtClean="0">
                          <a:effectLst/>
                        </a:rPr>
                        <a:t>ГУ (</a:t>
                      </a:r>
                      <a:r>
                        <a:rPr lang="bg-BG" sz="1000" dirty="0">
                          <a:effectLst/>
                        </a:rPr>
                        <a:t>OPT-T9)</a:t>
                      </a:r>
                      <a:endParaRPr lang="bg-BG" sz="10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 dirty="0" smtClean="0">
                          <a:effectLst/>
                        </a:rPr>
                        <a:t>(</a:t>
                      </a:r>
                      <a:r>
                        <a:rPr lang="bg-BG" sz="1000" dirty="0">
                          <a:effectLst/>
                        </a:rPr>
                        <a:t>METH); </a:t>
                      </a:r>
                      <a:r>
                        <a:rPr lang="bg-BG" sz="1000" dirty="0" smtClean="0">
                          <a:effectLst/>
                        </a:rPr>
                        <a:t>(</a:t>
                      </a:r>
                      <a:r>
                        <a:rPr lang="bg-BG" sz="1000" dirty="0">
                          <a:effectLst/>
                        </a:rPr>
                        <a:t>DIGI)</a:t>
                      </a:r>
                      <a:endParaRPr lang="bg-BG" sz="10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/>
                </a:tc>
                <a:extLst>
                  <a:ext uri="{0D108BD9-81ED-4DB2-BD59-A6C34878D82A}">
                    <a16:rowId xmlns:a16="http://schemas.microsoft.com/office/drawing/2014/main" val="2515278976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 dirty="0">
                          <a:effectLst/>
                        </a:rPr>
                        <a:t> </a:t>
                      </a:r>
                      <a:endParaRPr lang="bg-BG" sz="10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 dirty="0">
                          <a:effectLst/>
                        </a:rPr>
                        <a:t>Устойчиво управление на природното и културното наследство </a:t>
                      </a:r>
                      <a:r>
                        <a:rPr lang="bg-BG" sz="1000" dirty="0" smtClean="0">
                          <a:effectLst/>
                        </a:rPr>
                        <a:t>с ГУ (</a:t>
                      </a:r>
                      <a:r>
                        <a:rPr lang="bg-BG" sz="1000" dirty="0">
                          <a:effectLst/>
                        </a:rPr>
                        <a:t>OPT-T10)</a:t>
                      </a:r>
                      <a:endParaRPr lang="bg-BG" sz="10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 dirty="0">
                          <a:effectLst/>
                        </a:rPr>
                        <a:t>Методи, цели, резултати и капацитет (METH)</a:t>
                      </a:r>
                      <a:endParaRPr lang="bg-BG" sz="10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/>
                </a:tc>
                <a:extLst>
                  <a:ext uri="{0D108BD9-81ED-4DB2-BD59-A6C34878D82A}">
                    <a16:rowId xmlns:a16="http://schemas.microsoft.com/office/drawing/2014/main" val="3477132502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>
                          <a:effectLst/>
                        </a:rPr>
                        <a:t> </a:t>
                      </a:r>
                      <a:endParaRPr lang="bg-BG" sz="1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 dirty="0">
                          <a:effectLst/>
                        </a:rPr>
                        <a:t>Културно многообразие и ГУ (OPT-T11)</a:t>
                      </a:r>
                      <a:endParaRPr lang="bg-BG" sz="10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 dirty="0" smtClean="0">
                          <a:effectLst/>
                        </a:rPr>
                        <a:t>(</a:t>
                      </a:r>
                      <a:r>
                        <a:rPr lang="bg-BG" sz="1000" dirty="0">
                          <a:effectLst/>
                        </a:rPr>
                        <a:t>METH)</a:t>
                      </a:r>
                      <a:endParaRPr lang="bg-BG" sz="10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/>
                </a:tc>
                <a:extLst>
                  <a:ext uri="{0D108BD9-81ED-4DB2-BD59-A6C34878D82A}">
                    <a16:rowId xmlns:a16="http://schemas.microsoft.com/office/drawing/2014/main" val="1377324776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>
                          <a:effectLst/>
                        </a:rPr>
                        <a:t> </a:t>
                      </a:r>
                      <a:endParaRPr lang="bg-BG" sz="1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 dirty="0">
                          <a:effectLst/>
                        </a:rPr>
                        <a:t>Икономика на панирането с ГУ (OPT-T12)</a:t>
                      </a:r>
                      <a:endParaRPr lang="bg-BG" sz="10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 dirty="0" smtClean="0">
                          <a:effectLst/>
                        </a:rPr>
                        <a:t>(</a:t>
                      </a:r>
                      <a:r>
                        <a:rPr lang="bg-BG" sz="1000" dirty="0">
                          <a:effectLst/>
                        </a:rPr>
                        <a:t>METH)</a:t>
                      </a:r>
                      <a:endParaRPr lang="bg-BG" sz="10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/>
                </a:tc>
                <a:extLst>
                  <a:ext uri="{0D108BD9-81ED-4DB2-BD59-A6C34878D82A}">
                    <a16:rowId xmlns:a16="http://schemas.microsoft.com/office/drawing/2014/main" val="3243009385"/>
                  </a:ext>
                </a:extLst>
              </a:tr>
              <a:tr h="405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>
                          <a:effectLst/>
                        </a:rPr>
                        <a:t> </a:t>
                      </a:r>
                      <a:endParaRPr lang="bg-BG" sz="1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 dirty="0">
                          <a:effectLst/>
                        </a:rPr>
                        <a:t>Обществено участие и електронно управление (OPT-T13)</a:t>
                      </a:r>
                      <a:endParaRPr lang="bg-BG" sz="10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 dirty="0" smtClean="0">
                          <a:effectLst/>
                        </a:rPr>
                        <a:t>(</a:t>
                      </a:r>
                      <a:r>
                        <a:rPr lang="bg-BG" sz="1000" dirty="0">
                          <a:effectLst/>
                        </a:rPr>
                        <a:t>METH); </a:t>
                      </a:r>
                      <a:r>
                        <a:rPr lang="bg-BG" sz="1000" dirty="0" smtClean="0">
                          <a:effectLst/>
                        </a:rPr>
                        <a:t>(</a:t>
                      </a:r>
                      <a:r>
                        <a:rPr lang="bg-BG" sz="1000" dirty="0">
                          <a:effectLst/>
                        </a:rPr>
                        <a:t>DIGI)</a:t>
                      </a:r>
                      <a:endParaRPr lang="bg-BG" sz="10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/>
                </a:tc>
                <a:extLst>
                  <a:ext uri="{0D108BD9-81ED-4DB2-BD59-A6C34878D82A}">
                    <a16:rowId xmlns:a16="http://schemas.microsoft.com/office/drawing/2014/main" val="8808418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913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F7F71E-1982-D08A-EE3F-FDFBE661BE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7922BBE5-E74E-964F-9D61-40BFFA21E8E9}"/>
              </a:ext>
            </a:extLst>
          </p:cNvPr>
          <p:cNvSpPr txBox="1">
            <a:spLocks/>
          </p:cNvSpPr>
          <p:nvPr/>
        </p:nvSpPr>
        <p:spPr>
          <a:xfrm>
            <a:off x="1244403" y="661074"/>
            <a:ext cx="11125875" cy="103666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endParaRPr lang="en-BG" sz="2400" i="1" dirty="0">
              <a:solidFill>
                <a:prstClr val="black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g-BG" sz="2400" b="1" dirty="0" smtClean="0">
                <a:solidFill>
                  <a:srgbClr val="007F82"/>
                </a:solidFill>
                <a:latin typeface="+mn-lt"/>
              </a:rPr>
              <a:t>Цифров инструментариум</a:t>
            </a:r>
            <a:endParaRPr kumimoji="0" lang="en-BG" sz="2400" b="1" i="1" u="none" strike="noStrike" kern="1200" cap="none" spc="0" normalizeH="0" baseline="0" noProof="0" dirty="0">
              <a:ln>
                <a:noFill/>
              </a:ln>
              <a:solidFill>
                <a:srgbClr val="007F82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895709-DAA6-F3AF-F9A4-B54D9876FB54}"/>
              </a:ext>
            </a:extLst>
          </p:cNvPr>
          <p:cNvSpPr txBox="1"/>
          <p:nvPr/>
        </p:nvSpPr>
        <p:spPr>
          <a:xfrm rot="16200000">
            <a:off x="-1610112" y="3964701"/>
            <a:ext cx="4673044" cy="487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r">
              <a:lnSpc>
                <a:spcPct val="107000"/>
              </a:lnSpc>
              <a:spcAft>
                <a:spcPts val="800"/>
              </a:spcAft>
            </a:pPr>
            <a:r>
              <a:rPr lang="en-GB" sz="2400" b="1" dirty="0">
                <a:effectLst/>
                <a:latin typeface="+mj-lt"/>
                <a:ea typeface="Aptos" panose="020B0004020202020204" pitchFamily="34" charset="0"/>
                <a:cs typeface="Arial" panose="020B0604020202020204" pitchFamily="34" charset="0"/>
              </a:rPr>
              <a:t>13 </a:t>
            </a:r>
            <a:r>
              <a:rPr lang="bg-BG" sz="2400" b="1" dirty="0" smtClean="0">
                <a:effectLst/>
                <a:latin typeface="+mj-lt"/>
                <a:ea typeface="Aptos" panose="020B0004020202020204" pitchFamily="34" charset="0"/>
                <a:cs typeface="Arial" panose="020B0604020202020204" pitchFamily="34" charset="0"/>
              </a:rPr>
              <a:t>ресурса</a:t>
            </a:r>
            <a:endParaRPr lang="el-GR" sz="2400" b="1" dirty="0">
              <a:effectLst/>
              <a:latin typeface="+mj-lt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3AE337F-6784-84C2-1B38-F4E290B8F6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4363439"/>
              </p:ext>
            </p:extLst>
          </p:nvPr>
        </p:nvGraphicFramePr>
        <p:xfrm>
          <a:off x="1244403" y="1697735"/>
          <a:ext cx="10161917" cy="4266605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2641391">
                  <a:extLst>
                    <a:ext uri="{9D8B030D-6E8A-4147-A177-3AD203B41FA5}">
                      <a16:colId xmlns:a16="http://schemas.microsoft.com/office/drawing/2014/main" val="2226261139"/>
                    </a:ext>
                  </a:extLst>
                </a:gridCol>
                <a:gridCol w="1928783">
                  <a:extLst>
                    <a:ext uri="{9D8B030D-6E8A-4147-A177-3AD203B41FA5}">
                      <a16:colId xmlns:a16="http://schemas.microsoft.com/office/drawing/2014/main" val="135120100"/>
                    </a:ext>
                  </a:extLst>
                </a:gridCol>
                <a:gridCol w="5591743">
                  <a:extLst>
                    <a:ext uri="{9D8B030D-6E8A-4147-A177-3AD203B41FA5}">
                      <a16:colId xmlns:a16="http://schemas.microsoft.com/office/drawing/2014/main" val="930380168"/>
                    </a:ext>
                  </a:extLst>
                </a:gridCol>
              </a:tblGrid>
              <a:tr h="298743">
                <a:tc>
                  <a:txBody>
                    <a:bodyPr/>
                    <a:lstStyle/>
                    <a:p>
                      <a:pPr algn="ctr"/>
                      <a:r>
                        <a:rPr lang="bg-BG" sz="1400" dirty="0" smtClean="0"/>
                        <a:t>Категория</a:t>
                      </a:r>
                      <a:endParaRPr lang="el-GR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400" dirty="0" smtClean="0"/>
                        <a:t>Ресурс</a:t>
                      </a:r>
                      <a:endParaRPr lang="el-GR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400" dirty="0" smtClean="0"/>
                        <a:t>Линк</a:t>
                      </a:r>
                      <a:endParaRPr lang="el-GR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1803265"/>
                  </a:ext>
                </a:extLst>
              </a:tr>
              <a:tr h="298743">
                <a:tc>
                  <a:txBody>
                    <a:bodyPr/>
                    <a:lstStyle/>
                    <a:p>
                      <a:r>
                        <a:rPr lang="bg-BG" sz="1400" dirty="0" smtClean="0"/>
                        <a:t>ГИС</a:t>
                      </a:r>
                      <a:endParaRPr lang="el-GR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ArcGIS Online</a:t>
                      </a:r>
                      <a:endParaRPr lang="el-GR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hlinkClick r:id="rId2"/>
                        </a:rPr>
                        <a:t>https://www.esri.com/en-us/arcgis/products/arcgis-online/overview</a:t>
                      </a:r>
                      <a:r>
                        <a:rPr lang="en-GB" sz="1400" dirty="0"/>
                        <a:t> </a:t>
                      </a:r>
                      <a:endParaRPr lang="el-GR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357942"/>
                  </a:ext>
                </a:extLst>
              </a:tr>
              <a:tr h="306120">
                <a:tc>
                  <a:txBody>
                    <a:bodyPr/>
                    <a:lstStyle/>
                    <a:p>
                      <a:r>
                        <a:rPr lang="bg-BG" sz="1400" dirty="0" smtClean="0"/>
                        <a:t>Управление</a:t>
                      </a:r>
                      <a:r>
                        <a:rPr lang="bg-BG" sz="1400" baseline="0" dirty="0" smtClean="0"/>
                        <a:t> с ГУ</a:t>
                      </a:r>
                      <a:r>
                        <a:rPr lang="en-GB" sz="1400" dirty="0" smtClean="0"/>
                        <a:t> 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Your Priorities</a:t>
                      </a:r>
                      <a:endParaRPr lang="el-GR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hlinkClick r:id="rId3"/>
                        </a:rPr>
                        <a:t>https://www.citizens.is/your-priorities-features-overview/</a:t>
                      </a:r>
                      <a:r>
                        <a:rPr lang="en-GB" sz="1400" dirty="0"/>
                        <a:t>  </a:t>
                      </a:r>
                      <a:endParaRPr lang="el-GR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1504790"/>
                  </a:ext>
                </a:extLst>
              </a:tr>
              <a:tr h="306120">
                <a:tc>
                  <a:txBody>
                    <a:bodyPr/>
                    <a:lstStyle/>
                    <a:p>
                      <a:r>
                        <a:rPr lang="bg-BG" sz="1400" dirty="0" smtClean="0"/>
                        <a:t>Информативни </a:t>
                      </a:r>
                      <a:endParaRPr lang="el-GR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OpenStreetMap</a:t>
                      </a:r>
                      <a:endParaRPr lang="el-GR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hlinkClick r:id="rId4"/>
                        </a:rPr>
                        <a:t>https://www.openstreetmap.org/</a:t>
                      </a:r>
                      <a:r>
                        <a:rPr lang="en-US" sz="1400" dirty="0"/>
                        <a:t> 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2271616"/>
                  </a:ext>
                </a:extLst>
              </a:tr>
              <a:tr h="306120">
                <a:tc rowSpan="3">
                  <a:txBody>
                    <a:bodyPr/>
                    <a:lstStyle/>
                    <a:p>
                      <a:r>
                        <a:rPr lang="bg-BG" sz="1400" dirty="0" smtClean="0"/>
                        <a:t>Интерактивни</a:t>
                      </a:r>
                      <a:r>
                        <a:rPr lang="bg-BG" sz="1400" baseline="0" dirty="0" smtClean="0"/>
                        <a:t> </a:t>
                      </a:r>
                      <a:endParaRPr lang="el-GR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adhocracy+</a:t>
                      </a:r>
                      <a:endParaRPr lang="el-GR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hlinkClick r:id="rId5"/>
                        </a:rPr>
                        <a:t>https://adhocracy.plus/</a:t>
                      </a:r>
                      <a:r>
                        <a:rPr lang="en-GB" sz="1400" dirty="0"/>
                        <a:t> </a:t>
                      </a:r>
                      <a:endParaRPr lang="el-GR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3139119"/>
                  </a:ext>
                </a:extLst>
              </a:tr>
              <a:tr h="306120">
                <a:tc vMerge="1">
                  <a:txBody>
                    <a:bodyPr/>
                    <a:lstStyle/>
                    <a:p>
                      <a:endParaRPr lang="el-GR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Citizen OS</a:t>
                      </a:r>
                      <a:endParaRPr lang="el-GR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hlinkClick r:id="rId6"/>
                        </a:rPr>
                        <a:t>https://citizenos.com/platform/</a:t>
                      </a:r>
                      <a:r>
                        <a:rPr lang="en-GB" sz="1400" dirty="0"/>
                        <a:t> </a:t>
                      </a:r>
                      <a:endParaRPr lang="el-GR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7115752"/>
                  </a:ext>
                </a:extLst>
              </a:tr>
              <a:tr h="306120">
                <a:tc vMerge="1">
                  <a:txBody>
                    <a:bodyPr/>
                    <a:lstStyle/>
                    <a:p>
                      <a:endParaRPr lang="el-GR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err="1"/>
                        <a:t>DecSpace</a:t>
                      </a:r>
                      <a:endParaRPr lang="el-GR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hlinkClick r:id="rId7"/>
                        </a:rPr>
                        <a:t>http://app.decspacedev.sysresearch.org/#/</a:t>
                      </a:r>
                      <a:r>
                        <a:rPr lang="en-GB" sz="1400" dirty="0"/>
                        <a:t> </a:t>
                      </a:r>
                      <a:endParaRPr lang="el-GR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3632276"/>
                  </a:ext>
                </a:extLst>
              </a:tr>
              <a:tr h="306120">
                <a:tc rowSpan="7">
                  <a:txBody>
                    <a:bodyPr/>
                    <a:lstStyle/>
                    <a:p>
                      <a:r>
                        <a:rPr lang="bg-BG" sz="1400" dirty="0" smtClean="0"/>
                        <a:t>За споделена работа</a:t>
                      </a:r>
                      <a:endParaRPr lang="el-GR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Miro</a:t>
                      </a:r>
                      <a:endParaRPr lang="el-GR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hlinkClick r:id="rId8"/>
                        </a:rPr>
                        <a:t>https://miro.com/</a:t>
                      </a:r>
                      <a:r>
                        <a:rPr lang="en-GB" sz="1400" dirty="0"/>
                        <a:t> </a:t>
                      </a:r>
                      <a:endParaRPr lang="el-GR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6383201"/>
                  </a:ext>
                </a:extLst>
              </a:tr>
              <a:tr h="306120">
                <a:tc vMerge="1">
                  <a:txBody>
                    <a:bodyPr/>
                    <a:lstStyle/>
                    <a:p>
                      <a:endParaRPr lang="el-GR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Mural</a:t>
                      </a:r>
                      <a:endParaRPr lang="el-GR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hlinkClick r:id="rId9"/>
                        </a:rPr>
                        <a:t>https://www.mural.co/</a:t>
                      </a:r>
                      <a:r>
                        <a:rPr lang="en-GB" sz="1400" dirty="0"/>
                        <a:t> </a:t>
                      </a:r>
                      <a:endParaRPr lang="el-GR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2706241"/>
                  </a:ext>
                </a:extLst>
              </a:tr>
              <a:tr h="306120">
                <a:tc vMerge="1">
                  <a:txBody>
                    <a:bodyPr/>
                    <a:lstStyle/>
                    <a:p>
                      <a:endParaRPr lang="el-GR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Trello</a:t>
                      </a:r>
                      <a:endParaRPr lang="el-GR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hlinkClick r:id="rId10"/>
                        </a:rPr>
                        <a:t>https://trello.com/</a:t>
                      </a:r>
                      <a:r>
                        <a:rPr lang="en-GB" sz="1400" dirty="0"/>
                        <a:t> </a:t>
                      </a:r>
                      <a:endParaRPr lang="el-GR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4631969"/>
                  </a:ext>
                </a:extLst>
              </a:tr>
              <a:tr h="306120">
                <a:tc vMerge="1">
                  <a:txBody>
                    <a:bodyPr/>
                    <a:lstStyle/>
                    <a:p>
                      <a:endParaRPr lang="el-GR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Moodle Platform</a:t>
                      </a:r>
                      <a:endParaRPr lang="el-GR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hlinkClick r:id="rId11"/>
                        </a:rPr>
                        <a:t>https://moodle.org</a:t>
                      </a:r>
                      <a:r>
                        <a:rPr lang="en-GB" sz="1400" dirty="0"/>
                        <a:t> </a:t>
                      </a:r>
                      <a:endParaRPr lang="el-GR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5843260"/>
                  </a:ext>
                </a:extLst>
              </a:tr>
              <a:tr h="306120">
                <a:tc vMerge="1">
                  <a:txBody>
                    <a:bodyPr/>
                    <a:lstStyle/>
                    <a:p>
                      <a:endParaRPr lang="el-GR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en-GB" sz="1400" kern="1200" dirty="0" err="1"/>
                        <a:t>Slido</a:t>
                      </a:r>
                      <a:endParaRPr lang="el-GR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200" dirty="0">
                          <a:hlinkClick r:id="rId12"/>
                        </a:rPr>
                        <a:t>www.slido.com</a:t>
                      </a:r>
                      <a:r>
                        <a:rPr lang="en-GB" sz="1400" kern="1200" dirty="0"/>
                        <a:t>  </a:t>
                      </a:r>
                      <a:endParaRPr lang="el-GR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91925835"/>
                  </a:ext>
                </a:extLst>
              </a:tr>
              <a:tr h="306120">
                <a:tc vMerge="1">
                  <a:txBody>
                    <a:bodyPr/>
                    <a:lstStyle/>
                    <a:p>
                      <a:endParaRPr lang="el-GR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el-GR" sz="1400" kern="1200" dirty="0" err="1"/>
                        <a:t>Kahoot</a:t>
                      </a:r>
                      <a:r>
                        <a:rPr lang="el-GR" sz="1400" kern="1200" dirty="0"/>
                        <a:t>!</a:t>
                      </a:r>
                      <a:endParaRPr lang="el-GR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200" dirty="0">
                          <a:hlinkClick r:id="rId13"/>
                        </a:rPr>
                        <a:t>https://kahoot.com/</a:t>
                      </a:r>
                      <a:r>
                        <a:rPr lang="en-GB" sz="1400" kern="1200" dirty="0"/>
                        <a:t> </a:t>
                      </a:r>
                      <a:endParaRPr lang="el-GR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0242538"/>
                  </a:ext>
                </a:extLst>
              </a:tr>
              <a:tr h="289685">
                <a:tc vMerge="1">
                  <a:txBody>
                    <a:bodyPr/>
                    <a:lstStyle/>
                    <a:p>
                      <a:endParaRPr lang="el-GR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en-US" sz="1400" kern="1200" dirty="0" err="1"/>
                        <a:t>Mentimeter</a:t>
                      </a:r>
                      <a:endParaRPr lang="el-GR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200" dirty="0">
                          <a:hlinkClick r:id="rId14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https://www.mentimeter.com</a:t>
                      </a:r>
                      <a:r>
                        <a:rPr lang="en-US" sz="1400" kern="1200" dirty="0"/>
                        <a:t> </a:t>
                      </a:r>
                      <a:r>
                        <a:rPr lang="en-GB" sz="1400" kern="1200" dirty="0"/>
                        <a:t> </a:t>
                      </a:r>
                      <a:endParaRPr lang="el-GR" sz="1400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67678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415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F7F71E-1982-D08A-EE3F-FDFBE661BE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7922BBE5-E74E-964F-9D61-40BFFA21E8E9}"/>
              </a:ext>
            </a:extLst>
          </p:cNvPr>
          <p:cNvSpPr txBox="1">
            <a:spLocks/>
          </p:cNvSpPr>
          <p:nvPr/>
        </p:nvSpPr>
        <p:spPr>
          <a:xfrm>
            <a:off x="422444" y="1534671"/>
            <a:ext cx="653408" cy="37789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300" b="1" dirty="0" smtClean="0">
                <a:solidFill>
                  <a:srgbClr val="007F82"/>
                </a:solidFill>
                <a:latin typeface="+mn-lt"/>
              </a:rPr>
              <a:t>PVE</a:t>
            </a:r>
            <a:r>
              <a:rPr lang="bg-BG" sz="2400" b="1" dirty="0" smtClean="0">
                <a:solidFill>
                  <a:srgbClr val="007F82"/>
                </a:solidFill>
                <a:latin typeface="+mn-lt"/>
              </a:rPr>
              <a:t> </a:t>
            </a:r>
            <a:endParaRPr kumimoji="0" lang="en-BG" sz="2400" b="1" i="1" u="none" strike="noStrike" kern="1200" cap="none" spc="0" normalizeH="0" baseline="0" noProof="0" dirty="0">
              <a:ln>
                <a:noFill/>
              </a:ln>
              <a:solidFill>
                <a:srgbClr val="007F82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8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331414" y="1964320"/>
            <a:ext cx="3492258" cy="20326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8250" y="1964319"/>
            <a:ext cx="3881088" cy="20860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Graphic 6" descr="Internet outline">
            <a:extLst>
              <a:ext uri="{FF2B5EF4-FFF2-40B4-BE49-F238E27FC236}">
                <a16:creationId xmlns:a16="http://schemas.microsoft.com/office/drawing/2014/main" id="{21C0D022-E175-1772-9DBB-BFCC0D3CAA6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92056" y="4884042"/>
            <a:ext cx="514185" cy="51418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74700" y="4873855"/>
            <a:ext cx="241476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hlinkClick r:id="rId9"/>
              </a:rPr>
              <a:t>https://</a:t>
            </a:r>
            <a:r>
              <a:rPr lang="en-US" sz="1600" dirty="0" smtClean="0">
                <a:hlinkClick r:id="rId9"/>
              </a:rPr>
              <a:t>www.demo4ppl.eu</a:t>
            </a:r>
            <a:endParaRPr lang="bg-BG" sz="1600" dirty="0" smtClean="0"/>
          </a:p>
          <a:p>
            <a:pPr>
              <a:lnSpc>
                <a:spcPct val="150000"/>
              </a:lnSpc>
            </a:pPr>
            <a:r>
              <a:rPr lang="en-US" sz="1600" dirty="0" smtClean="0">
                <a:hlinkClick r:id="rId10"/>
              </a:rPr>
              <a:t>https</a:t>
            </a:r>
            <a:r>
              <a:rPr lang="en-US" sz="1600" dirty="0">
                <a:hlinkClick r:id="rId10"/>
              </a:rPr>
              <a:t>://</a:t>
            </a:r>
            <a:r>
              <a:rPr lang="en-US" sz="1600" dirty="0" smtClean="0">
                <a:hlinkClick r:id="rId10"/>
              </a:rPr>
              <a:t>vum.bg</a:t>
            </a:r>
            <a:endParaRPr lang="bg-BG" sz="1600" dirty="0"/>
          </a:p>
        </p:txBody>
      </p:sp>
      <p:sp>
        <p:nvSpPr>
          <p:cNvPr id="7" name="Rectangle 6"/>
          <p:cNvSpPr/>
          <p:nvPr/>
        </p:nvSpPr>
        <p:spPr>
          <a:xfrm>
            <a:off x="4734981" y="4993674"/>
            <a:ext cx="34004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hlinkClick r:id="rId11"/>
              </a:rPr>
              <a:t>https://www.facebook.com/demo4ppl</a:t>
            </a:r>
            <a:endParaRPr lang="bg-BG" sz="16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59075" y="1956804"/>
            <a:ext cx="3498145" cy="16650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7922BBE5-E74E-964F-9D61-40BFFA21E8E9}"/>
              </a:ext>
            </a:extLst>
          </p:cNvPr>
          <p:cNvSpPr txBox="1">
            <a:spLocks/>
          </p:cNvSpPr>
          <p:nvPr/>
        </p:nvSpPr>
        <p:spPr>
          <a:xfrm>
            <a:off x="7886197" y="1575851"/>
            <a:ext cx="895494" cy="37789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700" b="1" dirty="0" smtClean="0">
                <a:solidFill>
                  <a:srgbClr val="007F82"/>
                </a:solidFill>
                <a:latin typeface="+mn-lt"/>
              </a:rPr>
              <a:t>URBEN</a:t>
            </a:r>
            <a:endParaRPr kumimoji="0" lang="en-BG" sz="1700" b="1" i="1" u="none" strike="noStrike" kern="1200" cap="none" spc="0" normalizeH="0" baseline="0" noProof="0" dirty="0">
              <a:ln>
                <a:noFill/>
              </a:ln>
              <a:solidFill>
                <a:srgbClr val="007F82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922BBE5-E74E-964F-9D61-40BFFA21E8E9}"/>
              </a:ext>
            </a:extLst>
          </p:cNvPr>
          <p:cNvSpPr txBox="1">
            <a:spLocks/>
          </p:cNvSpPr>
          <p:nvPr/>
        </p:nvSpPr>
        <p:spPr>
          <a:xfrm>
            <a:off x="4159075" y="1575852"/>
            <a:ext cx="653408" cy="37789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 smtClean="0">
                <a:solidFill>
                  <a:srgbClr val="007F82"/>
                </a:solidFill>
                <a:latin typeface="+mn-lt"/>
              </a:rPr>
              <a:t>QGIS</a:t>
            </a:r>
            <a:endParaRPr kumimoji="0" lang="en-BG" sz="1800" b="1" i="1" u="none" strike="noStrike" kern="1200" cap="none" spc="0" normalizeH="0" baseline="0" noProof="0" dirty="0">
              <a:ln>
                <a:noFill/>
              </a:ln>
              <a:solidFill>
                <a:srgbClr val="007F82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34981" y="5455006"/>
            <a:ext cx="389414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hlinkClick r:id="rId13"/>
              </a:rPr>
              <a:t>https://www.linkedin.com/groups/9813396/</a:t>
            </a:r>
            <a:endParaRPr lang="bg-BG" sz="1600" dirty="0"/>
          </a:p>
        </p:txBody>
      </p:sp>
      <p:pic>
        <p:nvPicPr>
          <p:cNvPr id="16" name="Graphic 8" descr="Email outline">
            <a:extLst>
              <a:ext uri="{FF2B5EF4-FFF2-40B4-BE49-F238E27FC236}">
                <a16:creationId xmlns:a16="http://schemas.microsoft.com/office/drawing/2014/main" id="{D4DCE098-566F-9124-EB34-D542F274EDFE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588539" y="4950567"/>
            <a:ext cx="425266" cy="398632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9082264" y="4873855"/>
            <a:ext cx="2477538" cy="7927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 smtClean="0">
                <a:hlinkClick r:id="rId16"/>
              </a:rPr>
              <a:t>proejcts_dept@vumk.eu</a:t>
            </a:r>
          </a:p>
          <a:p>
            <a:pPr>
              <a:lnSpc>
                <a:spcPct val="150000"/>
              </a:lnSpc>
            </a:pPr>
            <a:r>
              <a:rPr lang="en-US" sz="1600" dirty="0" smtClean="0">
                <a:hlinkClick r:id="rId17"/>
              </a:rPr>
              <a:t>projects_research@vum.bg</a:t>
            </a:r>
            <a:endParaRPr lang="en-US" sz="16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538" y="5565493"/>
            <a:ext cx="858203" cy="20950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640" y="4947037"/>
            <a:ext cx="434500" cy="43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026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AB9415-ADF9-3E32-7CBC-74ADA17B0A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807A9505-E544-1823-955E-922FB9A836D1}"/>
              </a:ext>
            </a:extLst>
          </p:cNvPr>
          <p:cNvGrpSpPr/>
          <p:nvPr/>
        </p:nvGrpSpPr>
        <p:grpSpPr>
          <a:xfrm>
            <a:off x="4251854" y="4257987"/>
            <a:ext cx="7796775" cy="2492668"/>
            <a:chOff x="3805347" y="4789871"/>
            <a:chExt cx="7796775" cy="2492668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BC3C003D-B298-D04C-CCDF-2C62626252C8}"/>
                </a:ext>
              </a:extLst>
            </p:cNvPr>
            <p:cNvGrpSpPr/>
            <p:nvPr/>
          </p:nvGrpSpPr>
          <p:grpSpPr>
            <a:xfrm>
              <a:off x="3805347" y="5263245"/>
              <a:ext cx="3226120" cy="1989269"/>
              <a:chOff x="908779" y="4452209"/>
              <a:chExt cx="3584578" cy="2210298"/>
            </a:xfrm>
          </p:grpSpPr>
          <p:pic>
            <p:nvPicPr>
              <p:cNvPr id="9" name="Picture 8" descr="A logo with a person on a horse&#10;&#10;Description automatically generated">
                <a:extLst>
                  <a:ext uri="{FF2B5EF4-FFF2-40B4-BE49-F238E27FC236}">
                    <a16:creationId xmlns:a16="http://schemas.microsoft.com/office/drawing/2014/main" id="{E3DF6A8A-9BF6-F118-BA75-A35A584650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8779" y="4452209"/>
                <a:ext cx="1134773" cy="1134773"/>
              </a:xfrm>
              <a:prstGeom prst="rect">
                <a:avLst/>
              </a:prstGeom>
            </p:spPr>
          </p:pic>
          <p:pic>
            <p:nvPicPr>
              <p:cNvPr id="11" name="Picture 10" descr="A close-up of a logo&#10;&#10;Description automatically generated">
                <a:extLst>
                  <a:ext uri="{FF2B5EF4-FFF2-40B4-BE49-F238E27FC236}">
                    <a16:creationId xmlns:a16="http://schemas.microsoft.com/office/drawing/2014/main" id="{51EF3145-FFFD-01EE-6508-C172549AE3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36007" y="4533456"/>
                <a:ext cx="1657350" cy="690563"/>
              </a:xfrm>
              <a:prstGeom prst="rect">
                <a:avLst/>
              </a:prstGeom>
            </p:spPr>
          </p:pic>
          <p:pic>
            <p:nvPicPr>
              <p:cNvPr id="13" name="Picture 12" descr="A logo for a company&#10;&#10;Description automatically generated">
                <a:extLst>
                  <a:ext uri="{FF2B5EF4-FFF2-40B4-BE49-F238E27FC236}">
                    <a16:creationId xmlns:a16="http://schemas.microsoft.com/office/drawing/2014/main" id="{8F76686E-9517-AEF6-6392-1582E96D22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hq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85338" y="5528651"/>
                <a:ext cx="1659220" cy="1133856"/>
              </a:xfrm>
              <a:prstGeom prst="rect">
                <a:avLst/>
              </a:prstGeom>
            </p:spPr>
          </p:pic>
        </p:grpSp>
        <p:pic>
          <p:nvPicPr>
            <p:cNvPr id="17" name="Picture 16" descr="A logo with green text&#10;&#10;Description automatically generated">
              <a:extLst>
                <a:ext uri="{FF2B5EF4-FFF2-40B4-BE49-F238E27FC236}">
                  <a16:creationId xmlns:a16="http://schemas.microsoft.com/office/drawing/2014/main" id="{58AEE5E2-623C-7380-F579-8142325C807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21837" y="5128904"/>
              <a:ext cx="2280285" cy="1285875"/>
            </a:xfrm>
            <a:prstGeom prst="rect">
              <a:avLst/>
            </a:prstGeom>
          </p:spPr>
        </p:pic>
        <p:pic>
          <p:nvPicPr>
            <p:cNvPr id="19" name="Picture 18" descr="A logo with a red arrow pointing at the center&#10;&#10;Description automatically generated with medium confidence">
              <a:extLst>
                <a:ext uri="{FF2B5EF4-FFF2-40B4-BE49-F238E27FC236}">
                  <a16:creationId xmlns:a16="http://schemas.microsoft.com/office/drawing/2014/main" id="{DE6B7099-6615-E6A1-178F-4FC19497CB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5114" y="6202021"/>
              <a:ext cx="2159513" cy="1080518"/>
            </a:xfrm>
            <a:prstGeom prst="rect">
              <a:avLst/>
            </a:prstGeom>
          </p:spPr>
        </p:pic>
        <p:pic>
          <p:nvPicPr>
            <p:cNvPr id="21" name="Picture 20" descr="A logo of a government building&#10;&#10;Description automatically generated">
              <a:extLst>
                <a:ext uri="{FF2B5EF4-FFF2-40B4-BE49-F238E27FC236}">
                  <a16:creationId xmlns:a16="http://schemas.microsoft.com/office/drawing/2014/main" id="{FF967F29-E284-5B37-625C-EC55E41D612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1467" y="4789871"/>
              <a:ext cx="2423160" cy="1714500"/>
            </a:xfrm>
            <a:prstGeom prst="rect">
              <a:avLst/>
            </a:prstGeom>
          </p:spPr>
        </p:pic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C1424962-8B6E-4AC6-C85A-827E27254F46}"/>
              </a:ext>
            </a:extLst>
          </p:cNvPr>
          <p:cNvSpPr txBox="1">
            <a:spLocks/>
          </p:cNvSpPr>
          <p:nvPr/>
        </p:nvSpPr>
        <p:spPr>
          <a:xfrm>
            <a:off x="1822098" y="1513103"/>
            <a:ext cx="8677338" cy="7232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3200" dirty="0" smtClean="0">
                <a:solidFill>
                  <a:srgbClr val="007F82"/>
                </a:solidFill>
                <a:latin typeface="+mn-lt"/>
              </a:rPr>
              <a:t>Консорциум </a:t>
            </a:r>
            <a:r>
              <a:rPr lang="bg-BG" sz="3200" b="1" dirty="0">
                <a:solidFill>
                  <a:srgbClr val="007F82"/>
                </a:solidFill>
                <a:latin typeface="+mn-lt"/>
              </a:rPr>
              <a:t>DEMo4PPL </a:t>
            </a:r>
            <a:endParaRPr lang="bg-BG" sz="3200" dirty="0">
              <a:solidFill>
                <a:srgbClr val="007F82"/>
              </a:solidFill>
              <a:latin typeface="+mn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683" y="2696468"/>
            <a:ext cx="2072421" cy="130773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8434" y="2722695"/>
            <a:ext cx="1996814" cy="125528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467" y="2707536"/>
            <a:ext cx="1945003" cy="129666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89401" y="2696468"/>
            <a:ext cx="2042527" cy="128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64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AB9415-ADF9-3E32-7CBC-74ADA17B0A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24F681E-9353-65C2-3DFF-1D75DEFD1C14}"/>
              </a:ext>
            </a:extLst>
          </p:cNvPr>
          <p:cNvGrpSpPr/>
          <p:nvPr/>
        </p:nvGrpSpPr>
        <p:grpSpPr>
          <a:xfrm>
            <a:off x="323981" y="2252156"/>
            <a:ext cx="11714048" cy="3533740"/>
            <a:chOff x="556932" y="3468720"/>
            <a:chExt cx="11714048" cy="353374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26411BB-B7F2-58CE-924F-C96DFD8AC05D}"/>
                </a:ext>
              </a:extLst>
            </p:cNvPr>
            <p:cNvSpPr txBox="1"/>
            <p:nvPr/>
          </p:nvSpPr>
          <p:spPr>
            <a:xfrm>
              <a:off x="556932" y="4248393"/>
              <a:ext cx="3310655" cy="17543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bg-BG" dirty="0" smtClean="0"/>
                <a:t>Разработване и тестване на </a:t>
              </a:r>
              <a:r>
                <a:rPr lang="bg-BG" dirty="0" smtClean="0">
                  <a:solidFill>
                    <a:srgbClr val="007F82"/>
                  </a:solidFill>
                </a:rPr>
                <a:t>иновативна модулна учебна програма и дигитални ресурси </a:t>
              </a:r>
              <a:r>
                <a:rPr lang="bg-BG" dirty="0" smtClean="0"/>
                <a:t>за обучение по планиране с гражданско участие </a:t>
              </a:r>
              <a:r>
                <a:rPr lang="bg-BG" dirty="0" smtClean="0"/>
                <a:t>(</a:t>
              </a:r>
              <a:r>
                <a:rPr lang="bg-BG" b="1" dirty="0" smtClean="0">
                  <a:solidFill>
                    <a:srgbClr val="007F82"/>
                  </a:solidFill>
                </a:rPr>
                <a:t>PPL = </a:t>
              </a:r>
              <a:r>
                <a:rPr lang="en-US" b="1" dirty="0" smtClean="0">
                  <a:solidFill>
                    <a:srgbClr val="007F82"/>
                  </a:solidFill>
                </a:rPr>
                <a:t>Participatory Planning</a:t>
              </a:r>
              <a:r>
                <a:rPr lang="bg-BG" dirty="0" smtClean="0"/>
                <a:t>)</a:t>
              </a:r>
              <a:endParaRPr kumimoji="0" lang="bg-BG" sz="18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60B7492-6D31-8C1A-F2AE-6C359B9E0478}"/>
                </a:ext>
              </a:extLst>
            </p:cNvPr>
            <p:cNvSpPr txBox="1"/>
            <p:nvPr/>
          </p:nvSpPr>
          <p:spPr>
            <a:xfrm>
              <a:off x="4385054" y="3567746"/>
              <a:ext cx="3421892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bg-BG" dirty="0" smtClean="0"/>
                <a:t>Да се осигурят на студентите, като бъдещи практици, </a:t>
              </a:r>
              <a:r>
                <a:rPr lang="bg-BG" dirty="0" smtClean="0">
                  <a:solidFill>
                    <a:srgbClr val="007F82"/>
                  </a:solidFill>
                </a:rPr>
                <a:t>умения за ефективно  планиране с гражданско участие </a:t>
              </a:r>
              <a:r>
                <a:rPr lang="bg-BG" dirty="0" smtClean="0"/>
                <a:t>(PPL</a:t>
              </a:r>
              <a:r>
                <a:rPr lang="bg-BG" dirty="0" smtClean="0"/>
                <a:t>)</a:t>
              </a:r>
              <a:endParaRPr kumimoji="0" lang="bg-BG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ABDE138-7B16-F0D5-18F2-1C049C950061}"/>
                </a:ext>
              </a:extLst>
            </p:cNvPr>
            <p:cNvSpPr txBox="1"/>
            <p:nvPr/>
          </p:nvSpPr>
          <p:spPr>
            <a:xfrm>
              <a:off x="4385054" y="5329466"/>
              <a:ext cx="3421892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bg-BG" dirty="0" smtClean="0"/>
                <a:t>Подобряване на </a:t>
              </a:r>
              <a:r>
                <a:rPr lang="bg-BG" dirty="0" smtClean="0">
                  <a:solidFill>
                    <a:srgbClr val="007F82"/>
                  </a:solidFill>
                </a:rPr>
                <a:t>дигиталните умения</a:t>
              </a:r>
              <a:r>
                <a:rPr lang="bg-BG" dirty="0" smtClean="0"/>
                <a:t> на преподаватели и студенти</a:t>
              </a:r>
              <a:endParaRPr kumimoji="0" lang="bg-BG" sz="18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22B5383-E4C3-D937-E010-176E4B9D996E}"/>
                </a:ext>
              </a:extLst>
            </p:cNvPr>
            <p:cNvSpPr txBox="1"/>
            <p:nvPr/>
          </p:nvSpPr>
          <p:spPr>
            <a:xfrm>
              <a:off x="8213171" y="3468720"/>
              <a:ext cx="3420976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bg-BG" dirty="0" smtClean="0"/>
                <a:t>Повишаване </a:t>
              </a:r>
              <a:r>
                <a:rPr lang="bg-BG" dirty="0" smtClean="0">
                  <a:solidFill>
                    <a:srgbClr val="007F82"/>
                  </a:solidFill>
                </a:rPr>
                <a:t>ефективността на процесите</a:t>
              </a:r>
              <a:r>
                <a:rPr lang="bg-BG" dirty="0" smtClean="0"/>
                <a:t> на гражданско участие в практиката</a:t>
              </a:r>
              <a:endParaRPr kumimoji="0" lang="bg-BG" sz="18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6D16BAF-D8BA-9675-5EB0-AD5190C88F0E}"/>
                </a:ext>
              </a:extLst>
            </p:cNvPr>
            <p:cNvSpPr txBox="1"/>
            <p:nvPr/>
          </p:nvSpPr>
          <p:spPr>
            <a:xfrm>
              <a:off x="8213171" y="4563625"/>
              <a:ext cx="3867585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bg-BG" dirty="0" smtClean="0"/>
                <a:t>Отговор на предизвикателствата на </a:t>
              </a:r>
              <a:r>
                <a:rPr lang="bg-BG" dirty="0" smtClean="0">
                  <a:solidFill>
                    <a:srgbClr val="007F82"/>
                  </a:solidFill>
                </a:rPr>
                <a:t>устойчивото развитие</a:t>
              </a:r>
              <a:endParaRPr kumimoji="0" lang="bg-BG" sz="1800" b="0" i="0" u="none" strike="noStrike" kern="1200" cap="none" spc="0" normalizeH="0" baseline="0" dirty="0">
                <a:ln>
                  <a:noFill/>
                </a:ln>
                <a:solidFill>
                  <a:srgbClr val="007F82"/>
                </a:solidFill>
                <a:effectLst/>
                <a:uLnTx/>
                <a:uFillTx/>
                <a:latin typeface="Calibri Light" panose="020F0302020204030204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089C692-92DC-93D5-3D37-A7B12FC8F7F0}"/>
                </a:ext>
              </a:extLst>
            </p:cNvPr>
            <p:cNvSpPr txBox="1"/>
            <p:nvPr/>
          </p:nvSpPr>
          <p:spPr>
            <a:xfrm>
              <a:off x="8213171" y="5525132"/>
              <a:ext cx="4057809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bg-BG" dirty="0" smtClean="0"/>
                <a:t>Надграждане на институционалния капацитет на висшите учебни заведения за прилагане и </a:t>
              </a:r>
              <a:r>
                <a:rPr lang="bg-BG" dirty="0" smtClean="0">
                  <a:solidFill>
                    <a:srgbClr val="007F82"/>
                  </a:solidFill>
                </a:rPr>
                <a:t>интегриране на съвременни методологии за PPL в учебните програми </a:t>
              </a:r>
              <a:endParaRPr kumimoji="0" lang="bg-BG" sz="1800" b="0" i="0" u="none" strike="noStrike" kern="1200" cap="none" spc="0" normalizeH="0" baseline="0" dirty="0">
                <a:ln>
                  <a:noFill/>
                </a:ln>
                <a:solidFill>
                  <a:srgbClr val="007F82"/>
                </a:solidFill>
                <a:effectLst/>
                <a:uLnTx/>
                <a:uFillTx/>
                <a:latin typeface="Calibri Light" panose="020F0302020204030204"/>
              </a:endParaRP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FADB3883-6E0C-DAEF-FD3E-74FCED91955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67584" y="4366526"/>
              <a:ext cx="517468" cy="655453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F7CC9AE1-7E7F-005B-E0C9-B719974E3573}"/>
                </a:ext>
              </a:extLst>
            </p:cNvPr>
            <p:cNvCxnSpPr>
              <a:cxnSpLocks/>
            </p:cNvCxnSpPr>
            <p:nvPr/>
          </p:nvCxnSpPr>
          <p:spPr>
            <a:xfrm>
              <a:off x="3867585" y="5021979"/>
              <a:ext cx="517467" cy="665575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061CA696-7A6A-BEEE-2931-F875DD1263B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28634" y="4084729"/>
              <a:ext cx="566704" cy="425876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BD349F60-E1F7-B542-FE4F-672D871AD504}"/>
                </a:ext>
              </a:extLst>
            </p:cNvPr>
            <p:cNvCxnSpPr>
              <a:cxnSpLocks/>
            </p:cNvCxnSpPr>
            <p:nvPr/>
          </p:nvCxnSpPr>
          <p:spPr>
            <a:xfrm>
              <a:off x="7430161" y="4492719"/>
              <a:ext cx="753569" cy="55453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E7321743-80ED-93AC-7273-A6097A2B0277}"/>
                </a:ext>
              </a:extLst>
            </p:cNvPr>
            <p:cNvCxnSpPr>
              <a:cxnSpLocks/>
            </p:cNvCxnSpPr>
            <p:nvPr/>
          </p:nvCxnSpPr>
          <p:spPr>
            <a:xfrm>
              <a:off x="7436975" y="5909874"/>
              <a:ext cx="628704" cy="442625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18" name="Title 1">
            <a:extLst>
              <a:ext uri="{FF2B5EF4-FFF2-40B4-BE49-F238E27FC236}">
                <a16:creationId xmlns:a16="http://schemas.microsoft.com/office/drawing/2014/main" id="{735D9365-89AB-7CDB-F8A6-B2324CE13720}"/>
              </a:ext>
            </a:extLst>
          </p:cNvPr>
          <p:cNvSpPr txBox="1">
            <a:spLocks/>
          </p:cNvSpPr>
          <p:nvPr/>
        </p:nvSpPr>
        <p:spPr>
          <a:xfrm>
            <a:off x="707367" y="1476808"/>
            <a:ext cx="10446586" cy="6195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bg-BG" sz="3200" b="1" dirty="0">
                <a:solidFill>
                  <a:srgbClr val="007F82"/>
                </a:solidFill>
                <a:latin typeface="+mn-lt"/>
              </a:rPr>
              <a:t>Нашите цели</a:t>
            </a:r>
            <a:endParaRPr lang="en-BG" sz="3200" b="1" dirty="0">
              <a:solidFill>
                <a:srgbClr val="007F8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4164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AB9415-ADF9-3E32-7CBC-74ADA17B0A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62987" y="2616701"/>
            <a:ext cx="2349224" cy="1855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175" algn="ctr">
              <a:lnSpc>
                <a:spcPct val="107000"/>
              </a:lnSpc>
              <a:spcAft>
                <a:spcPts val="800"/>
              </a:spcAft>
            </a:pPr>
            <a:r>
              <a:rPr lang="bg-BG" b="1" dirty="0" smtClean="0">
                <a:latin typeface="Calibri" panose="020F0502020204030204" pitchFamily="34" charset="0"/>
                <a:ea typeface="Aptos"/>
                <a:cs typeface="Times New Roman" panose="02020603050405020304" pitchFamily="18" charset="0"/>
              </a:rPr>
              <a:t>Логическа рамка на процесите на обучение по гражданско участие в процесите на планиране</a:t>
            </a:r>
            <a:endParaRPr lang="bg-BG" sz="1400" dirty="0">
              <a:effectLst/>
              <a:latin typeface="Aptos"/>
              <a:ea typeface="Aptos"/>
              <a:cs typeface="Times New Roman" panose="02020603050405020304" pitchFamily="18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495929605"/>
              </p:ext>
            </p:extLst>
          </p:nvPr>
        </p:nvGraphicFramePr>
        <p:xfrm>
          <a:off x="3192529" y="1574746"/>
          <a:ext cx="8560158" cy="39394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Rectangle 11"/>
          <p:cNvSpPr/>
          <p:nvPr/>
        </p:nvSpPr>
        <p:spPr>
          <a:xfrm>
            <a:off x="2960065" y="5675600"/>
            <a:ext cx="5226403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bg-BG" b="1" i="1" dirty="0" smtClean="0">
                <a:latin typeface="Calibri" panose="020F0502020204030204" pitchFamily="34" charset="0"/>
                <a:ea typeface="Aptos"/>
                <a:cs typeface="Times New Roman" panose="02020603050405020304" pitchFamily="18" charset="0"/>
              </a:rPr>
              <a:t>Период на изпълнение: 1/12/2023 – 30/11/2025</a:t>
            </a:r>
            <a:endParaRPr lang="bg-BG" sz="1600" b="1" i="1" dirty="0">
              <a:effectLst/>
              <a:latin typeface="Aptos"/>
              <a:ea typeface="Aptos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28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AB9415-ADF9-3E32-7CBC-74ADA17B0A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90113" y="3159148"/>
            <a:ext cx="2554147" cy="11950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175" algn="ctr">
              <a:lnSpc>
                <a:spcPct val="108000"/>
              </a:lnSpc>
              <a:spcAft>
                <a:spcPts val="800"/>
              </a:spcAft>
            </a:pPr>
            <a:r>
              <a:rPr lang="bg-BG" b="1" dirty="0">
                <a:latin typeface="Calibri" panose="020F0502020204030204" pitchFamily="34" charset="0"/>
                <a:ea typeface="Aptos"/>
                <a:cs typeface="Times New Roman" panose="02020603050405020304" pitchFamily="18" charset="0"/>
              </a:rPr>
              <a:t>Добавена стойност </a:t>
            </a:r>
          </a:p>
          <a:p>
            <a:pPr indent="-3175" algn="ctr">
              <a:lnSpc>
                <a:spcPct val="108000"/>
              </a:lnSpc>
              <a:spcAft>
                <a:spcPts val="800"/>
              </a:spcAft>
            </a:pPr>
            <a:r>
              <a:rPr lang="bg-BG" b="1" dirty="0">
                <a:latin typeface="Calibri" panose="020F0502020204030204" pitchFamily="34" charset="0"/>
                <a:ea typeface="Aptos"/>
                <a:cs typeface="Times New Roman" panose="02020603050405020304" pitchFamily="18" charset="0"/>
              </a:rPr>
              <a:t>и </a:t>
            </a:r>
            <a:endParaRPr lang="bg-BG" b="1" dirty="0" smtClean="0">
              <a:latin typeface="Calibri" panose="020F0502020204030204" pitchFamily="34" charset="0"/>
              <a:ea typeface="Aptos"/>
              <a:cs typeface="Times New Roman" panose="02020603050405020304" pitchFamily="18" charset="0"/>
            </a:endParaRPr>
          </a:p>
          <a:p>
            <a:pPr indent="-3175" algn="ctr">
              <a:lnSpc>
                <a:spcPct val="108000"/>
              </a:lnSpc>
              <a:spcAft>
                <a:spcPts val="800"/>
              </a:spcAft>
            </a:pPr>
            <a:r>
              <a:rPr lang="bg-BG" b="1" dirty="0">
                <a:latin typeface="Calibri" panose="020F0502020204030204" pitchFamily="34" charset="0"/>
                <a:ea typeface="Aptos"/>
                <a:cs typeface="Times New Roman" panose="02020603050405020304" pitchFamily="18" charset="0"/>
              </a:rPr>
              <a:t>р</a:t>
            </a:r>
            <a:r>
              <a:rPr lang="bg-BG" b="1" dirty="0" smtClean="0">
                <a:latin typeface="Calibri" panose="020F0502020204030204" pitchFamily="34" charset="0"/>
                <a:ea typeface="Aptos"/>
                <a:cs typeface="Times New Roman" panose="02020603050405020304" pitchFamily="18" charset="0"/>
              </a:rPr>
              <a:t>езултати </a:t>
            </a:r>
            <a:r>
              <a:rPr lang="bg-BG" b="1" dirty="0">
                <a:latin typeface="Calibri" panose="020F0502020204030204" pitchFamily="34" charset="0"/>
                <a:ea typeface="Aptos"/>
                <a:cs typeface="Times New Roman" panose="02020603050405020304" pitchFamily="18" charset="0"/>
              </a:rPr>
              <a:t>от </a:t>
            </a:r>
            <a:r>
              <a:rPr lang="en-US" b="1" dirty="0">
                <a:latin typeface="Calibri" panose="020F0502020204030204" pitchFamily="34" charset="0"/>
                <a:ea typeface="Aptos"/>
                <a:cs typeface="Times New Roman" panose="02020603050405020304" pitchFamily="18" charset="0"/>
              </a:rPr>
              <a:t>DEMo4PPL</a:t>
            </a:r>
            <a:endParaRPr lang="bg-BG" b="1" dirty="0">
              <a:latin typeface="Calibri" panose="020F0502020204030204" pitchFamily="34" charset="0"/>
              <a:ea typeface="Aptos"/>
              <a:cs typeface="Times New Roman" panose="02020603050405020304" pitchFamily="18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257531322"/>
              </p:ext>
            </p:extLst>
          </p:nvPr>
        </p:nvGraphicFramePr>
        <p:xfrm>
          <a:off x="3140016" y="1307313"/>
          <a:ext cx="8151300" cy="4787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4901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AB9415-ADF9-3E32-7CBC-74ADA17B0A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424828" y="1630935"/>
            <a:ext cx="7745715" cy="787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175" algn="ctr">
              <a:lnSpc>
                <a:spcPct val="107000"/>
              </a:lnSpc>
              <a:spcAft>
                <a:spcPts val="800"/>
              </a:spcAft>
            </a:pPr>
            <a:r>
              <a:rPr lang="bg-BG" b="1" dirty="0" smtClean="0">
                <a:solidFill>
                  <a:srgbClr val="007F82"/>
                </a:solidFill>
                <a:latin typeface="Calibri" panose="020F0502020204030204" pitchFamily="34" charset="0"/>
                <a:ea typeface="Aptos"/>
                <a:cs typeface="Times New Roman" panose="02020603050405020304" pitchFamily="18" charset="0"/>
              </a:rPr>
              <a:t>Практика на гражданското участие в процесите на планиране </a:t>
            </a:r>
          </a:p>
          <a:p>
            <a:pPr indent="-3175" algn="ctr">
              <a:lnSpc>
                <a:spcPct val="107000"/>
              </a:lnSpc>
              <a:spcAft>
                <a:spcPts val="800"/>
              </a:spcAft>
            </a:pPr>
            <a:r>
              <a:rPr lang="bg-BG" b="1" dirty="0" smtClean="0">
                <a:solidFill>
                  <a:srgbClr val="007F82"/>
                </a:solidFill>
                <a:latin typeface="Calibri" panose="020F0502020204030204" pitchFamily="34" charset="0"/>
                <a:ea typeface="Aptos"/>
                <a:cs typeface="Times New Roman" panose="02020603050405020304" pitchFamily="18" charset="0"/>
              </a:rPr>
              <a:t>(фокус </a:t>
            </a:r>
            <a:r>
              <a:rPr lang="bg-BG" b="1" dirty="0">
                <a:solidFill>
                  <a:srgbClr val="007F82"/>
                </a:solidFill>
                <a:latin typeface="Calibri" panose="020F0502020204030204" pitchFamily="34" charset="0"/>
                <a:ea typeface="Aptos"/>
                <a:cs typeface="Times New Roman" panose="02020603050405020304" pitchFamily="18" charset="0"/>
              </a:rPr>
              <a:t>България) </a:t>
            </a:r>
            <a:endParaRPr lang="bg-BG" sz="1400" dirty="0">
              <a:solidFill>
                <a:srgbClr val="007F82"/>
              </a:solidFill>
              <a:effectLst/>
              <a:latin typeface="Aptos"/>
              <a:ea typeface="Aptos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35446" y="2621325"/>
            <a:ext cx="5679226" cy="3465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07000"/>
              </a:lnSpc>
              <a:spcAft>
                <a:spcPts val="600"/>
              </a:spcAft>
              <a:buBlip>
                <a:blip r:embed="rId2"/>
              </a:buBlip>
            </a:pPr>
            <a:r>
              <a:rPr lang="bg-BG" sz="1700" dirty="0" smtClean="0">
                <a:latin typeface="Calibri" panose="020F0502020204030204" pitchFamily="34" charset="0"/>
                <a:ea typeface="Aptos"/>
                <a:cs typeface="Times New Roman" panose="02020603050405020304" pitchFamily="18" charset="0"/>
              </a:rPr>
              <a:t>Институциите следват законодателната рамка, но не излизат извън нея</a:t>
            </a:r>
          </a:p>
          <a:p>
            <a:pPr marL="285750" indent="-285750" algn="just">
              <a:lnSpc>
                <a:spcPct val="107000"/>
              </a:lnSpc>
              <a:spcAft>
                <a:spcPts val="600"/>
              </a:spcAft>
              <a:buBlip>
                <a:blip r:embed="rId2"/>
              </a:buBlip>
            </a:pPr>
            <a:r>
              <a:rPr lang="bg-BG" sz="1700" dirty="0" smtClean="0">
                <a:latin typeface="Calibri" panose="020F0502020204030204" pitchFamily="34" charset="0"/>
                <a:ea typeface="Aptos"/>
                <a:cs typeface="Times New Roman" panose="02020603050405020304" pitchFamily="18" charset="0"/>
              </a:rPr>
              <a:t>Работата </a:t>
            </a:r>
            <a:r>
              <a:rPr lang="bg-BG" sz="1700" dirty="0">
                <a:latin typeface="Calibri" panose="020F0502020204030204" pitchFamily="34" charset="0"/>
                <a:ea typeface="Aptos"/>
                <a:cs typeface="Times New Roman" panose="02020603050405020304" pitchFamily="18" charset="0"/>
              </a:rPr>
              <a:t>на местно ниво е </a:t>
            </a:r>
            <a:r>
              <a:rPr lang="bg-BG" sz="1700" dirty="0" smtClean="0">
                <a:latin typeface="Calibri" panose="020F0502020204030204" pitchFamily="34" charset="0"/>
                <a:ea typeface="Aptos"/>
                <a:cs typeface="Times New Roman" panose="02020603050405020304" pitchFamily="18" charset="0"/>
              </a:rPr>
              <a:t>по-видима, но не </a:t>
            </a:r>
            <a:r>
              <a:rPr lang="bg-BG" sz="1700" dirty="0">
                <a:latin typeface="Calibri" panose="020F0502020204030204" pitchFamily="34" charset="0"/>
                <a:ea typeface="Aptos"/>
                <a:cs typeface="Times New Roman" panose="02020603050405020304" pitchFamily="18" charset="0"/>
              </a:rPr>
              <a:t>навсякъде обществените съвети са ефективни</a:t>
            </a:r>
          </a:p>
          <a:p>
            <a:pPr marL="285750" indent="-285750" algn="just">
              <a:lnSpc>
                <a:spcPct val="107000"/>
              </a:lnSpc>
              <a:spcAft>
                <a:spcPts val="600"/>
              </a:spcAft>
              <a:buBlip>
                <a:blip r:embed="rId2"/>
              </a:buBlip>
            </a:pPr>
            <a:r>
              <a:rPr lang="bg-BG" sz="1700" dirty="0" smtClean="0">
                <a:latin typeface="Calibri" panose="020F0502020204030204" pitchFamily="34" charset="0"/>
                <a:ea typeface="Aptos"/>
                <a:cs typeface="Times New Roman" panose="02020603050405020304" pitchFamily="18" charset="0"/>
              </a:rPr>
              <a:t>Има </a:t>
            </a:r>
            <a:r>
              <a:rPr lang="bg-BG" sz="1700" dirty="0">
                <a:latin typeface="Calibri" panose="020F0502020204030204" pitchFamily="34" charset="0"/>
                <a:ea typeface="Aptos"/>
                <a:cs typeface="Times New Roman" panose="02020603050405020304" pitchFamily="18" charset="0"/>
              </a:rPr>
              <a:t>много успешни граждански </a:t>
            </a:r>
            <a:r>
              <a:rPr lang="bg-BG" sz="1700" dirty="0" smtClean="0">
                <a:latin typeface="Calibri" panose="020F0502020204030204" pitchFamily="34" charset="0"/>
                <a:ea typeface="Aptos"/>
                <a:cs typeface="Times New Roman" panose="02020603050405020304" pitchFamily="18" charset="0"/>
              </a:rPr>
              <a:t>инициативи, но не се </a:t>
            </a:r>
            <a:r>
              <a:rPr lang="bg-BG" sz="1700" dirty="0">
                <a:latin typeface="Calibri" panose="020F0502020204030204" pitchFamily="34" charset="0"/>
                <a:ea typeface="Aptos"/>
                <a:cs typeface="Times New Roman" panose="02020603050405020304" pitchFamily="18" charset="0"/>
              </a:rPr>
              <a:t>използва знанието на </a:t>
            </a:r>
            <a:r>
              <a:rPr lang="bg-BG" sz="1700" dirty="0" smtClean="0">
                <a:latin typeface="Calibri" panose="020F0502020204030204" pitchFamily="34" charset="0"/>
                <a:ea typeface="Aptos"/>
                <a:cs typeface="Times New Roman" panose="02020603050405020304" pitchFamily="18" charset="0"/>
              </a:rPr>
              <a:t>общността</a:t>
            </a:r>
          </a:p>
          <a:p>
            <a:pPr marL="285750" indent="-285750" algn="just">
              <a:lnSpc>
                <a:spcPct val="107000"/>
              </a:lnSpc>
              <a:spcAft>
                <a:spcPts val="600"/>
              </a:spcAft>
              <a:buBlip>
                <a:blip r:embed="rId2"/>
              </a:buBlip>
            </a:pPr>
            <a:r>
              <a:rPr lang="bg-BG" sz="1700" dirty="0" smtClean="0">
                <a:latin typeface="Calibri" panose="020F0502020204030204" pitchFamily="34" charset="0"/>
                <a:ea typeface="Aptos"/>
                <a:cs typeface="Times New Roman" panose="02020603050405020304" pitchFamily="18" charset="0"/>
              </a:rPr>
              <a:t>Резултатите от обществените обсъждания нямат задължителен характер</a:t>
            </a:r>
          </a:p>
          <a:p>
            <a:pPr marL="285750" indent="-285750" algn="just">
              <a:lnSpc>
                <a:spcPct val="107000"/>
              </a:lnSpc>
              <a:spcAft>
                <a:spcPts val="600"/>
              </a:spcAft>
              <a:buBlip>
                <a:blip r:embed="rId2"/>
              </a:buBlip>
            </a:pPr>
            <a:r>
              <a:rPr lang="bg-BG" sz="1700" dirty="0" smtClean="0">
                <a:latin typeface="Calibri" panose="020F0502020204030204" pitchFamily="34" charset="0"/>
                <a:ea typeface="Aptos"/>
                <a:cs typeface="Times New Roman" panose="02020603050405020304" pitchFamily="18" charset="0"/>
              </a:rPr>
              <a:t>Има разминавания в нормативната уредба и обществеността не е добре запозната с възможностите за ГУ</a:t>
            </a:r>
            <a:endParaRPr lang="bg-BG" sz="1700" dirty="0">
              <a:effectLst/>
              <a:latin typeface="Aptos"/>
              <a:ea typeface="Aptos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7514" y="2621325"/>
            <a:ext cx="5190565" cy="2895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bg-BG" sz="1700" dirty="0" smtClean="0">
                <a:latin typeface="Calibri" panose="020F0502020204030204" pitchFamily="34" charset="0"/>
                <a:ea typeface="Aptos"/>
                <a:cs typeface="Times New Roman" panose="02020603050405020304" pitchFamily="18" charset="0"/>
              </a:rPr>
              <a:t>Проучване на законодателната рамка и добрите практики в областта на </a:t>
            </a:r>
            <a:r>
              <a:rPr lang="bg-BG" sz="1700" b="1" dirty="0">
                <a:solidFill>
                  <a:srgbClr val="007F82"/>
                </a:solidFill>
                <a:latin typeface="Calibri" panose="020F0502020204030204" pitchFamily="34" charset="0"/>
                <a:ea typeface="Aptos"/>
                <a:cs typeface="Times New Roman" panose="02020603050405020304" pitchFamily="18" charset="0"/>
              </a:rPr>
              <a:t>устройство на територията, </a:t>
            </a:r>
            <a:r>
              <a:rPr lang="bg-BG" sz="1700" b="1" dirty="0" smtClean="0">
                <a:solidFill>
                  <a:srgbClr val="007F82"/>
                </a:solidFill>
                <a:latin typeface="Calibri" panose="020F0502020204030204" pitchFamily="34" charset="0"/>
                <a:ea typeface="Aptos"/>
                <a:cs typeface="Times New Roman" panose="02020603050405020304" pitchFamily="18" charset="0"/>
              </a:rPr>
              <a:t>селските райони,  градската мобилност и туризма</a:t>
            </a:r>
          </a:p>
          <a:p>
            <a:pPr marL="285750" lvl="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bg-BG" sz="1700" b="1" dirty="0" smtClean="0">
              <a:solidFill>
                <a:srgbClr val="007F82"/>
              </a:solidFill>
              <a:latin typeface="Calibri" panose="020F0502020204030204" pitchFamily="34" charset="0"/>
              <a:ea typeface="Aptos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bg-BG" sz="1700" dirty="0">
                <a:latin typeface="Calibri" panose="020F0502020204030204" pitchFamily="34" charset="0"/>
                <a:ea typeface="Aptos"/>
                <a:cs typeface="Times New Roman" panose="02020603050405020304" pitchFamily="18" charset="0"/>
              </a:rPr>
              <a:t>Фокус „Туризъм“</a:t>
            </a:r>
          </a:p>
          <a:p>
            <a:pPr marL="285750" lvl="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bg-BG" sz="1700" dirty="0" smtClean="0">
              <a:latin typeface="Calibri" panose="020F0502020204030204" pitchFamily="34" charset="0"/>
              <a:ea typeface="Aptos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bg-BG" sz="1700" dirty="0" smtClean="0">
                <a:latin typeface="Calibri" panose="020F0502020204030204" pitchFamily="34" charset="0"/>
                <a:ea typeface="Aptos"/>
                <a:cs typeface="Times New Roman" panose="02020603050405020304" pitchFamily="18" charset="0"/>
              </a:rPr>
              <a:t>Проведени 20 интервюта с експерти от академичните среди и практиката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endParaRPr lang="bg-BG" dirty="0">
              <a:latin typeface="Calibri" panose="020F0502020204030204" pitchFamily="34" charset="0"/>
              <a:ea typeface="Aptos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47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AB9415-ADF9-3E32-7CBC-74ADA17B0A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31056" y="1596674"/>
            <a:ext cx="8134709" cy="787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175" algn="ctr">
              <a:lnSpc>
                <a:spcPct val="107000"/>
              </a:lnSpc>
              <a:spcAft>
                <a:spcPts val="800"/>
              </a:spcAft>
            </a:pPr>
            <a:r>
              <a:rPr lang="bg-BG" b="1" dirty="0" smtClean="0">
                <a:solidFill>
                  <a:srgbClr val="007F82"/>
                </a:solidFill>
                <a:latin typeface="Calibri" panose="020F0502020204030204" pitchFamily="34" charset="0"/>
                <a:ea typeface="Aptos"/>
                <a:cs typeface="Times New Roman" panose="02020603050405020304" pitchFamily="18" charset="0"/>
              </a:rPr>
              <a:t>Гражданското участие в обучението на ниво висше образование</a:t>
            </a:r>
          </a:p>
          <a:p>
            <a:pPr indent="-3175" algn="ctr">
              <a:lnSpc>
                <a:spcPct val="107000"/>
              </a:lnSpc>
              <a:spcAft>
                <a:spcPts val="800"/>
              </a:spcAft>
            </a:pPr>
            <a:r>
              <a:rPr lang="bg-BG" b="1" dirty="0" smtClean="0">
                <a:solidFill>
                  <a:srgbClr val="007F82"/>
                </a:solidFill>
                <a:latin typeface="Calibri" panose="020F0502020204030204" pitchFamily="34" charset="0"/>
                <a:ea typeface="Aptos"/>
                <a:cs typeface="Times New Roman" panose="02020603050405020304" pitchFamily="18" charset="0"/>
              </a:rPr>
              <a:t>(фокус България) </a:t>
            </a:r>
            <a:endParaRPr lang="bg-BG" sz="1400" dirty="0">
              <a:solidFill>
                <a:srgbClr val="007F82"/>
              </a:solidFill>
              <a:effectLst/>
              <a:latin typeface="Aptos"/>
              <a:ea typeface="Aptos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29864" y="2469075"/>
            <a:ext cx="5702061" cy="3839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600"/>
              </a:spcAft>
              <a:buBlip>
                <a:blip r:embed="rId2"/>
              </a:buBlip>
            </a:pPr>
            <a:r>
              <a:rPr lang="bg-BG" sz="1700" dirty="0" smtClean="0"/>
              <a:t>Темата за гражданското участие в планирането не е застъпена във ВО</a:t>
            </a:r>
          </a:p>
          <a:p>
            <a:pPr marL="285750" indent="-285750" algn="just">
              <a:lnSpc>
                <a:spcPct val="107000"/>
              </a:lnSpc>
              <a:spcAft>
                <a:spcPts val="600"/>
              </a:spcAft>
              <a:buBlip>
                <a:blip r:embed="rId2"/>
              </a:buBlip>
            </a:pPr>
            <a:r>
              <a:rPr lang="bg-BG" sz="1700" dirty="0" smtClean="0"/>
              <a:t>Елементите на ГУПП (PPL) са разпределени между различни професионални направления и институции</a:t>
            </a:r>
          </a:p>
          <a:p>
            <a:pPr marL="285750" indent="-285750" algn="just">
              <a:lnSpc>
                <a:spcPct val="107000"/>
              </a:lnSpc>
              <a:spcAft>
                <a:spcPts val="600"/>
              </a:spcAft>
              <a:buBlip>
                <a:blip r:embed="rId2"/>
              </a:buBlip>
            </a:pPr>
            <a:r>
              <a:rPr lang="bg-BG" sz="1700" dirty="0" smtClean="0"/>
              <a:t>Акцентът е върху общи концепции, без практическа насоченост</a:t>
            </a:r>
          </a:p>
          <a:p>
            <a:pPr marL="285750" indent="-285750" algn="just">
              <a:lnSpc>
                <a:spcPct val="107000"/>
              </a:lnSpc>
              <a:spcAft>
                <a:spcPts val="600"/>
              </a:spcAft>
              <a:buBlip>
                <a:blip r:embed="rId2"/>
              </a:buBlip>
            </a:pPr>
            <a:r>
              <a:rPr lang="bg-BG" sz="1700" dirty="0" smtClean="0"/>
              <a:t>Подготовката по професии разглежда гражданското участие само в съответното (секторно) законодателство</a:t>
            </a:r>
          </a:p>
          <a:p>
            <a:pPr marL="285750" indent="-285750" algn="just">
              <a:lnSpc>
                <a:spcPct val="107000"/>
              </a:lnSpc>
              <a:spcAft>
                <a:spcPts val="600"/>
              </a:spcAft>
              <a:buBlip>
                <a:blip r:embed="rId2"/>
              </a:buBlip>
            </a:pPr>
            <a:r>
              <a:rPr lang="bg-BG" sz="1700" dirty="0" smtClean="0"/>
              <a:t>Трите основни елемента – участие, планиране и дигитализация – са разделени в отделни курсове вместо обединени в </a:t>
            </a:r>
            <a:r>
              <a:rPr lang="bg-BG" sz="1700" dirty="0" smtClean="0"/>
              <a:t>един</a:t>
            </a:r>
            <a:endParaRPr lang="bg-BG" sz="1700" dirty="0" smtClean="0">
              <a:latin typeface="Calibri" panose="020F0502020204030204" pitchFamily="34" charset="0"/>
              <a:ea typeface="Aptos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bg-BG" dirty="0">
              <a:latin typeface="Calibri" panose="020F0502020204030204" pitchFamily="34" charset="0"/>
              <a:ea typeface="Aptos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768" y="2469075"/>
            <a:ext cx="5190565" cy="3439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bg-BG" sz="1700" dirty="0" smtClean="0">
                <a:latin typeface="Calibri" panose="020F0502020204030204" pitchFamily="34" charset="0"/>
                <a:ea typeface="Aptos"/>
                <a:cs typeface="Times New Roman" panose="02020603050405020304" pitchFamily="18" charset="0"/>
              </a:rPr>
              <a:t>Проучване на учебните програми за ВО в направления „Архитектура, строителство и геодезия“, „Публична администрация“ и „Туризъм“ (43 програми), както и неформални курсове за обучение </a:t>
            </a:r>
          </a:p>
          <a:p>
            <a:pPr marL="285750" lvl="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bg-BG" sz="1700" dirty="0" smtClean="0">
              <a:latin typeface="Calibri" panose="020F0502020204030204" pitchFamily="34" charset="0"/>
              <a:ea typeface="Aptos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bg-BG" sz="1700" dirty="0" smtClean="0">
                <a:latin typeface="Calibri" panose="020F0502020204030204" pitchFamily="34" charset="0"/>
                <a:ea typeface="Aptos"/>
                <a:cs typeface="Times New Roman" panose="02020603050405020304" pitchFamily="18" charset="0"/>
              </a:rPr>
              <a:t>Интервюта с професионалисти и преподаватели</a:t>
            </a:r>
          </a:p>
          <a:p>
            <a:pPr marL="285750" lvl="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bg-BG" sz="1700" dirty="0">
              <a:latin typeface="Calibri" panose="020F0502020204030204" pitchFamily="34" charset="0"/>
              <a:ea typeface="Aptos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bg-BG" sz="1700" dirty="0" smtClean="0">
                <a:latin typeface="Calibri" panose="020F0502020204030204" pitchFamily="34" charset="0"/>
                <a:ea typeface="Aptos"/>
                <a:cs typeface="Times New Roman" panose="02020603050405020304" pitchFamily="18" charset="0"/>
              </a:rPr>
              <a:t>Онлайн анкета сред студенти относно познанията им за гражданско участие в процесите на  планиране и включването на тези теми в процеса на обучение</a:t>
            </a:r>
            <a:endParaRPr lang="bg-BG" sz="1700" dirty="0">
              <a:latin typeface="Calibri" panose="020F0502020204030204" pitchFamily="34" charset="0"/>
              <a:ea typeface="Aptos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0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AB9415-ADF9-3E32-7CBC-74ADA17B0A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619" y="3796851"/>
            <a:ext cx="4666514" cy="27798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443" y="1721763"/>
            <a:ext cx="4599670" cy="2942172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5E73606-8121-984B-AC22-C14F2ED97021}"/>
              </a:ext>
            </a:extLst>
          </p:cNvPr>
          <p:cNvSpPr txBox="1">
            <a:spLocks/>
          </p:cNvSpPr>
          <p:nvPr/>
        </p:nvSpPr>
        <p:spPr>
          <a:xfrm>
            <a:off x="556931" y="756228"/>
            <a:ext cx="11125875" cy="10466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indent="-3175">
              <a:lnSpc>
                <a:spcPct val="117000"/>
              </a:lnSpc>
              <a:spcAft>
                <a:spcPts val="800"/>
              </a:spcAft>
              <a:defRPr/>
            </a:pPr>
            <a:r>
              <a:rPr lang="bg-BG" sz="1800" b="1" dirty="0" smtClean="0">
                <a:solidFill>
                  <a:srgbClr val="007F82"/>
                </a:solidFill>
                <a:latin typeface="Calibri" panose="020F0502020204030204" pitchFamily="34" charset="0"/>
                <a:ea typeface="Aptos"/>
                <a:cs typeface="Times New Roman" panose="02020603050405020304" pitchFamily="18" charset="0"/>
              </a:rPr>
              <a:t>Модулна учебна програма по планиране с гражданско участие (</a:t>
            </a:r>
            <a:r>
              <a:rPr lang="bg-BG" sz="1800" b="1" dirty="0" err="1" smtClean="0">
                <a:solidFill>
                  <a:srgbClr val="007F82"/>
                </a:solidFill>
                <a:latin typeface="Calibri" panose="020F0502020204030204" pitchFamily="34" charset="0"/>
                <a:ea typeface="Aptos"/>
                <a:cs typeface="Times New Roman" panose="02020603050405020304" pitchFamily="18" charset="0"/>
              </a:rPr>
              <a:t>ModPPC</a:t>
            </a:r>
            <a:r>
              <a:rPr lang="bg-BG" sz="1800" b="1" dirty="0" smtClean="0">
                <a:solidFill>
                  <a:srgbClr val="007F82"/>
                </a:solidFill>
                <a:latin typeface="Calibri" panose="020F0502020204030204" pitchFamily="34" charset="0"/>
                <a:ea typeface="Aptos"/>
                <a:cs typeface="Times New Roman" panose="02020603050405020304" pitchFamily="18" charset="0"/>
              </a:rPr>
              <a:t>)</a:t>
            </a:r>
            <a:endParaRPr lang="bg-BG" sz="1800" b="1" dirty="0">
              <a:solidFill>
                <a:srgbClr val="007F82"/>
              </a:solidFill>
              <a:latin typeface="Calibri" panose="020F0502020204030204" pitchFamily="34" charset="0"/>
              <a:ea typeface="Aptos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24" y="1721763"/>
            <a:ext cx="4415488" cy="283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948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AB9415-ADF9-3E32-7CBC-74ADA17B0A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5E73606-8121-984B-AC22-C14F2ED97021}"/>
              </a:ext>
            </a:extLst>
          </p:cNvPr>
          <p:cNvSpPr txBox="1">
            <a:spLocks/>
          </p:cNvSpPr>
          <p:nvPr/>
        </p:nvSpPr>
        <p:spPr>
          <a:xfrm>
            <a:off x="556931" y="756228"/>
            <a:ext cx="11125875" cy="10466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indent="-3175">
              <a:lnSpc>
                <a:spcPct val="117000"/>
              </a:lnSpc>
              <a:spcAft>
                <a:spcPts val="800"/>
              </a:spcAft>
              <a:defRPr/>
            </a:pPr>
            <a:r>
              <a:rPr lang="bg-BG" sz="1800" b="1" dirty="0" smtClean="0">
                <a:solidFill>
                  <a:srgbClr val="007F82"/>
                </a:solidFill>
                <a:latin typeface="Calibri" panose="020F0502020204030204" pitchFamily="34" charset="0"/>
                <a:ea typeface="Aptos"/>
                <a:cs typeface="Times New Roman" panose="02020603050405020304" pitchFamily="18" charset="0"/>
              </a:rPr>
              <a:t>Модулна учебна програма по планиране с гражданско участие (</a:t>
            </a:r>
            <a:r>
              <a:rPr lang="bg-BG" sz="1800" b="1" dirty="0" err="1" smtClean="0">
                <a:solidFill>
                  <a:srgbClr val="007F82"/>
                </a:solidFill>
                <a:latin typeface="Calibri" panose="020F0502020204030204" pitchFamily="34" charset="0"/>
                <a:ea typeface="Aptos"/>
                <a:cs typeface="Times New Roman" panose="02020603050405020304" pitchFamily="18" charset="0"/>
              </a:rPr>
              <a:t>ModPPC</a:t>
            </a:r>
            <a:r>
              <a:rPr lang="bg-BG" sz="1800" b="1" dirty="0" smtClean="0">
                <a:solidFill>
                  <a:srgbClr val="007F82"/>
                </a:solidFill>
                <a:latin typeface="Calibri" panose="020F0502020204030204" pitchFamily="34" charset="0"/>
                <a:ea typeface="Aptos"/>
                <a:cs typeface="Times New Roman" panose="02020603050405020304" pitchFamily="18" charset="0"/>
              </a:rPr>
              <a:t>)</a:t>
            </a:r>
            <a:endParaRPr lang="bg-BG" sz="1800" b="1" dirty="0">
              <a:solidFill>
                <a:srgbClr val="007F82"/>
              </a:solidFill>
              <a:latin typeface="Calibri" panose="020F0502020204030204" pitchFamily="34" charset="0"/>
              <a:ea typeface="Aptos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1974007"/>
              </p:ext>
            </p:extLst>
          </p:nvPr>
        </p:nvGraphicFramePr>
        <p:xfrm>
          <a:off x="5160582" y="2510505"/>
          <a:ext cx="6522224" cy="2944368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1495888">
                  <a:extLst>
                    <a:ext uri="{9D8B030D-6E8A-4147-A177-3AD203B41FA5}">
                      <a16:colId xmlns:a16="http://schemas.microsoft.com/office/drawing/2014/main" val="559229868"/>
                    </a:ext>
                  </a:extLst>
                </a:gridCol>
                <a:gridCol w="2572475">
                  <a:extLst>
                    <a:ext uri="{9D8B030D-6E8A-4147-A177-3AD203B41FA5}">
                      <a16:colId xmlns:a16="http://schemas.microsoft.com/office/drawing/2014/main" val="4141426736"/>
                    </a:ext>
                  </a:extLst>
                </a:gridCol>
                <a:gridCol w="2453861">
                  <a:extLst>
                    <a:ext uri="{9D8B030D-6E8A-4147-A177-3AD203B41FA5}">
                      <a16:colId xmlns:a16="http://schemas.microsoft.com/office/drawing/2014/main" val="154270882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effectLst/>
                        </a:rPr>
                        <a:t>Вид модул (код)</a:t>
                      </a:r>
                      <a:endParaRPr lang="bg-BG" sz="14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effectLst/>
                        </a:rPr>
                        <a:t>Заглавие (код)</a:t>
                      </a:r>
                      <a:endParaRPr lang="bg-BG" sz="14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>
                          <a:effectLst/>
                        </a:rPr>
                        <a:t>Основни образователни и обучителни измерения (код)</a:t>
                      </a:r>
                      <a:endParaRPr lang="bg-BG" sz="14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310284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effectLst/>
                        </a:rPr>
                        <a:t>Основен (BASIC)</a:t>
                      </a:r>
                      <a:endParaRPr lang="bg-BG" sz="14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effectLst/>
                        </a:rPr>
                        <a:t>Въведение в </a:t>
                      </a:r>
                      <a:r>
                        <a:rPr lang="bg-BG" sz="1400" dirty="0" smtClean="0">
                          <a:effectLst/>
                        </a:rPr>
                        <a:t>процесите</a:t>
                      </a:r>
                      <a:r>
                        <a:rPr lang="bg-BG" sz="1400" baseline="0" dirty="0" smtClean="0">
                          <a:effectLst/>
                        </a:rPr>
                        <a:t> на планиране с ГУ</a:t>
                      </a:r>
                      <a:r>
                        <a:rPr lang="bg-BG" sz="1400" dirty="0" smtClean="0">
                          <a:effectLst/>
                        </a:rPr>
                        <a:t>: </a:t>
                      </a:r>
                      <a:r>
                        <a:rPr lang="bg-BG" sz="1400" dirty="0">
                          <a:effectLst/>
                        </a:rPr>
                        <a:t>Теоретични основи и практически измерения (BASIC1)</a:t>
                      </a:r>
                      <a:endParaRPr lang="bg-BG" sz="14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>
                          <a:effectLst/>
                        </a:rPr>
                        <a:t>Теоретични основи (THEO); Политически, социални и етични измерения (IMPL)</a:t>
                      </a:r>
                      <a:endParaRPr lang="bg-BG" sz="14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49147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>
                          <a:effectLst/>
                        </a:rPr>
                        <a:t> </a:t>
                      </a:r>
                      <a:endParaRPr lang="bg-BG" sz="14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effectLst/>
                        </a:rPr>
                        <a:t>Въведение в дигиталните инструменти за </a:t>
                      </a:r>
                      <a:r>
                        <a:rPr lang="bg-BG" sz="1400" baseline="0" dirty="0" smtClean="0">
                          <a:effectLst/>
                        </a:rPr>
                        <a:t>планиране с ГУ</a:t>
                      </a:r>
                      <a:r>
                        <a:rPr lang="bg-BG" sz="1400" dirty="0" smtClean="0">
                          <a:effectLst/>
                        </a:rPr>
                        <a:t> </a:t>
                      </a:r>
                      <a:r>
                        <a:rPr lang="bg-BG" sz="1400" dirty="0">
                          <a:effectLst/>
                        </a:rPr>
                        <a:t>(BASIC2)</a:t>
                      </a:r>
                      <a:endParaRPr lang="bg-BG" sz="14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>
                          <a:effectLst/>
                        </a:rPr>
                        <a:t>Дигитално участие (DIGI)</a:t>
                      </a:r>
                      <a:endParaRPr lang="bg-BG" sz="14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429739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effectLst/>
                        </a:rPr>
                        <a:t> </a:t>
                      </a:r>
                      <a:endParaRPr lang="bg-BG" sz="14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effectLst/>
                        </a:rPr>
                        <a:t>Въведение в управленските умения и техники за планиране с </a:t>
                      </a:r>
                      <a:r>
                        <a:rPr lang="bg-BG" sz="1400" dirty="0" smtClean="0">
                          <a:effectLst/>
                        </a:rPr>
                        <a:t>ГУ </a:t>
                      </a:r>
                      <a:r>
                        <a:rPr lang="bg-BG" sz="1400" dirty="0">
                          <a:effectLst/>
                        </a:rPr>
                        <a:t>(BASIC3)</a:t>
                      </a:r>
                      <a:endParaRPr lang="bg-BG" sz="14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effectLst/>
                        </a:rPr>
                        <a:t>Методи, цели, резултати и капацитет (METH); Дигитално участие (DIGI)</a:t>
                      </a:r>
                      <a:endParaRPr lang="bg-BG" sz="14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38815996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6268"/>
            <a:ext cx="5071679" cy="3803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38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769a5ff-3e88-4681-9e1e-49d5b27be4bb">
      <Terms xmlns="http://schemas.microsoft.com/office/infopath/2007/PartnerControls"/>
    </lcf76f155ced4ddcb4097134ff3c332f>
    <TaxCatchAll xmlns="79dc7fca-31fc-49f1-bf25-96d44d710368" xsi:nil="true"/>
    <MediaLengthInSeconds xmlns="a769a5ff-3e88-4681-9e1e-49d5b27be4bb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7B5B897A1DB54AB80996E037F8BDAA" ma:contentTypeVersion="16" ma:contentTypeDescription="Create a new document." ma:contentTypeScope="" ma:versionID="2992c8fe469d3d7126b6f4c89b2567ca">
  <xsd:schema xmlns:xsd="http://www.w3.org/2001/XMLSchema" xmlns:xs="http://www.w3.org/2001/XMLSchema" xmlns:p="http://schemas.microsoft.com/office/2006/metadata/properties" xmlns:ns2="a769a5ff-3e88-4681-9e1e-49d5b27be4bb" xmlns:ns3="79dc7fca-31fc-49f1-bf25-96d44d710368" targetNamespace="http://schemas.microsoft.com/office/2006/metadata/properties" ma:root="true" ma:fieldsID="1be984d5c7eb6575dab558f04c290cef" ns2:_="" ns3:_="">
    <xsd:import namespace="a769a5ff-3e88-4681-9e1e-49d5b27be4bb"/>
    <xsd:import namespace="79dc7fca-31fc-49f1-bf25-96d44d71036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DateTaken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69a5ff-3e88-4681-9e1e-49d5b27be4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efb10ea6-a591-4c5d-9d03-645515e3d33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dc7fca-31fc-49f1-bf25-96d44d710368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235cf16-e4f7-42a6-b0bf-fa4b5d728f37}" ma:internalName="TaxCatchAll" ma:showField="CatchAllData" ma:web="79dc7fca-31fc-49f1-bf25-96d44d7103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8197747-0BCE-4696-AAA7-16C1A3963DB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DDBF76C-D3A3-41E4-B6F6-0C20F60A52CE}">
  <ds:schemaRefs>
    <ds:schemaRef ds:uri="http://purl.org/dc/elements/1.1/"/>
    <ds:schemaRef ds:uri="http://schemas.microsoft.com/office/2006/metadata/properties"/>
    <ds:schemaRef ds:uri="http://purl.org/dc/terms/"/>
    <ds:schemaRef ds:uri="79dc7fca-31fc-49f1-bf25-96d44d71036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a769a5ff-3e88-4681-9e1e-49d5b27be4bb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5E6EE5F-8345-4694-82FF-3C3DD6DC3D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769a5ff-3e88-4681-9e1e-49d5b27be4bb"/>
    <ds:schemaRef ds:uri="79dc7fca-31fc-49f1-bf25-96d44d71036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3610</TotalTime>
  <Words>1207</Words>
  <Application>Microsoft Office PowerPoint</Application>
  <PresentationFormat>Widescreen</PresentationFormat>
  <Paragraphs>178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Aptos</vt:lpstr>
      <vt:lpstr>Arial</vt:lpstr>
      <vt:lpstr>Calibri</vt:lpstr>
      <vt:lpstr>Calibri Light</vt:lpstr>
      <vt:lpstr>Cambria</vt:lpstr>
      <vt:lpstr>Cambria Math</vt:lpstr>
      <vt:lpstr>MS Mincho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VUM</dc:creator>
  <cp:lastModifiedBy>student</cp:lastModifiedBy>
  <cp:revision>92</cp:revision>
  <cp:lastPrinted>2024-05-14T15:21:23Z</cp:lastPrinted>
  <dcterms:created xsi:type="dcterms:W3CDTF">2024-01-29T07:55:43Z</dcterms:created>
  <dcterms:modified xsi:type="dcterms:W3CDTF">2025-09-10T11:47:26Z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0x010100A47B5B897A1DB54AB80996E037F8BDAA</vt:lpwstr>
  </property>
  <property fmtid="{D5CDD505-2E9C-101B-9397-08002B2CF9AE}" pid="3" name="xd_ProgID">
    <vt:lpwstr/>
  </property>
  <property fmtid="{D5CDD505-2E9C-101B-9397-08002B2CF9AE}" pid="4" name="ComplianceAssetId">
    <vt:lpwstr/>
  </property>
  <property fmtid="{D5CDD505-2E9C-101B-9397-08002B2CF9AE}" pid="5" name="TemplateUrl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xd_Signature">
    <vt:bool>false</vt:bool>
  </property>
  <property fmtid="{D5CDD505-2E9C-101B-9397-08002B2CF9AE}" pid="9" name="MediaServiceImageTags">
    <vt:lpwstr/>
  </property>
</Properties>
</file>