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Verdana Pro" charset="1" panose="020B0604030504040204"/>
      <p:regular r:id="rId16"/>
    </p:embeddedFont>
    <p:embeddedFont>
      <p:font typeface="Verdana Pro Bold" charset="1" panose="020B0804030504040204"/>
      <p:regular r:id="rId17"/>
    </p:embeddedFont>
    <p:embeddedFont>
      <p:font typeface="Verdana Pro Italics" charset="1" panose="020B06040305040B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Relationship Id="rId3" Target="../media/image30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jpeg" Type="http://schemas.openxmlformats.org/officeDocument/2006/relationships/image"/><Relationship Id="rId4" Target="../media/image27.jpeg" Type="http://schemas.openxmlformats.org/officeDocument/2006/relationships/image"/><Relationship Id="rId5" Target="../media/image28.jpe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0724" y="0"/>
            <a:ext cx="18989449" cy="3639532"/>
            <a:chOff x="0" y="0"/>
            <a:chExt cx="5001336" cy="9585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1336" cy="958560"/>
            </a:xfrm>
            <a:custGeom>
              <a:avLst/>
              <a:gdLst/>
              <a:ahLst/>
              <a:cxnLst/>
              <a:rect r="r" b="b" t="t" l="l"/>
              <a:pathLst>
                <a:path h="958560" w="5001336">
                  <a:moveTo>
                    <a:pt x="0" y="0"/>
                  </a:moveTo>
                  <a:lnTo>
                    <a:pt x="5001336" y="0"/>
                  </a:lnTo>
                  <a:lnTo>
                    <a:pt x="5001336" y="958560"/>
                  </a:lnTo>
                  <a:lnTo>
                    <a:pt x="0" y="958560"/>
                  </a:lnTo>
                  <a:close/>
                </a:path>
              </a:pathLst>
            </a:custGeom>
            <a:solidFill>
              <a:srgbClr val="D9002C">
                <a:alpha val="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5001336" cy="9299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44332" y="4028618"/>
            <a:ext cx="5399336" cy="4236888"/>
          </a:xfrm>
          <a:custGeom>
            <a:avLst/>
            <a:gdLst/>
            <a:ahLst/>
            <a:cxnLst/>
            <a:rect r="r" b="b" t="t" l="l"/>
            <a:pathLst>
              <a:path h="4236888" w="5399336">
                <a:moveTo>
                  <a:pt x="0" y="0"/>
                </a:moveTo>
                <a:lnTo>
                  <a:pt x="5399336" y="0"/>
                </a:lnTo>
                <a:lnTo>
                  <a:pt x="5399336" y="4236888"/>
                </a:lnTo>
                <a:lnTo>
                  <a:pt x="0" y="423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38" t="-8011" r="-757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40107" y="782637"/>
            <a:ext cx="13407786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spc="-30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INTERNATIONAL EDUCATIONAL  FORUM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05124" y="1581804"/>
            <a:ext cx="16077753" cy="898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3500" spc="-35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VARNA URBAN SPACES –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3500" spc="-35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AN OPEN STAGE FOR ALLIANCE FRANÇAISE VARNA’S ACTIVITIES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728591" y="2860396"/>
            <a:ext cx="8830817" cy="330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i="true" spc="-25">
                <a:solidFill>
                  <a:srgbClr val="000000"/>
                </a:solidFill>
                <a:latin typeface="Verdana Pro Italics"/>
                <a:ea typeface="Verdana Pro Italics"/>
                <a:cs typeface="Verdana Pro Italics"/>
                <a:sym typeface="Verdana Pro Italics"/>
              </a:rPr>
              <a:t>SHARING EXPERIENCES AND GOOD PRACTICES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712197"/>
            <a:ext cx="6981911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-20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MILENA NIKOLAEVA ANGELOVA, </a:t>
            </a:r>
          </a:p>
          <a:p>
            <a:pPr algn="l">
              <a:lnSpc>
                <a:spcPts val="2400"/>
              </a:lnSpc>
            </a:pPr>
            <a:r>
              <a:rPr lang="en-US" sz="2000" spc="-20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ALLIANCE FRANÇAISE DE VARNA, BULGARIE, VARNA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159760" y="8265506"/>
            <a:ext cx="9873339" cy="1985588"/>
            <a:chOff x="0" y="0"/>
            <a:chExt cx="13164452" cy="2647451"/>
          </a:xfrm>
        </p:grpSpPr>
        <p:sp>
          <p:nvSpPr>
            <p:cNvPr name="AutoShape 11" id="11"/>
            <p:cNvSpPr/>
            <p:nvPr/>
          </p:nvSpPr>
          <p:spPr>
            <a:xfrm>
              <a:off x="0" y="1323726"/>
              <a:ext cx="8140981" cy="0"/>
            </a:xfrm>
            <a:prstGeom prst="line">
              <a:avLst/>
            </a:prstGeom>
            <a:ln cap="rnd" w="22234">
              <a:solidFill>
                <a:srgbClr val="DA002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40981" y="0"/>
              <a:ext cx="3423428" cy="2647451"/>
            </a:xfrm>
            <a:custGeom>
              <a:avLst/>
              <a:gdLst/>
              <a:ahLst/>
              <a:cxnLst/>
              <a:rect r="r" b="b" t="t" l="l"/>
              <a:pathLst>
                <a:path h="2647451" w="3423428">
                  <a:moveTo>
                    <a:pt x="0" y="0"/>
                  </a:moveTo>
                  <a:lnTo>
                    <a:pt x="3423429" y="0"/>
                  </a:lnTo>
                  <a:lnTo>
                    <a:pt x="3423429" y="2647451"/>
                  </a:lnTo>
                  <a:lnTo>
                    <a:pt x="0" y="2647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1291845" y="338472"/>
              <a:ext cx="1872607" cy="1970507"/>
            </a:xfrm>
            <a:custGeom>
              <a:avLst/>
              <a:gdLst/>
              <a:ahLst/>
              <a:cxnLst/>
              <a:rect r="r" b="b" t="t" l="l"/>
              <a:pathLst>
                <a:path h="1970507" w="1872607">
                  <a:moveTo>
                    <a:pt x="0" y="0"/>
                  </a:moveTo>
                  <a:lnTo>
                    <a:pt x="1872607" y="0"/>
                  </a:lnTo>
                  <a:lnTo>
                    <a:pt x="1872607" y="1970507"/>
                  </a:lnTo>
                  <a:lnTo>
                    <a:pt x="0" y="1970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55662" y="3291192"/>
            <a:ext cx="4019620" cy="5359494"/>
          </a:xfrm>
          <a:custGeom>
            <a:avLst/>
            <a:gdLst/>
            <a:ahLst/>
            <a:cxnLst/>
            <a:rect r="r" b="b" t="t" l="l"/>
            <a:pathLst>
              <a:path h="5359494" w="4019620">
                <a:moveTo>
                  <a:pt x="0" y="0"/>
                </a:moveTo>
                <a:lnTo>
                  <a:pt x="4019620" y="0"/>
                </a:lnTo>
                <a:lnTo>
                  <a:pt x="4019620" y="5359494"/>
                </a:lnTo>
                <a:lnTo>
                  <a:pt x="0" y="5359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12718" y="3687269"/>
            <a:ext cx="6089786" cy="4567339"/>
          </a:xfrm>
          <a:custGeom>
            <a:avLst/>
            <a:gdLst/>
            <a:ahLst/>
            <a:cxnLst/>
            <a:rect r="r" b="b" t="t" l="l"/>
            <a:pathLst>
              <a:path h="4567339" w="6089786">
                <a:moveTo>
                  <a:pt x="0" y="0"/>
                </a:moveTo>
                <a:lnTo>
                  <a:pt x="6089786" y="0"/>
                </a:lnTo>
                <a:lnTo>
                  <a:pt x="6089786" y="4567339"/>
                </a:lnTo>
                <a:lnTo>
                  <a:pt x="0" y="456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8159760" y="8265506"/>
            <a:ext cx="9873339" cy="1985588"/>
            <a:chOff x="0" y="0"/>
            <a:chExt cx="13164452" cy="2647451"/>
          </a:xfrm>
        </p:grpSpPr>
        <p:sp>
          <p:nvSpPr>
            <p:cNvPr name="AutoShape 5" id="5"/>
            <p:cNvSpPr/>
            <p:nvPr/>
          </p:nvSpPr>
          <p:spPr>
            <a:xfrm>
              <a:off x="0" y="1323726"/>
              <a:ext cx="8140981" cy="0"/>
            </a:xfrm>
            <a:prstGeom prst="line">
              <a:avLst/>
            </a:prstGeom>
            <a:ln cap="rnd" w="22234">
              <a:solidFill>
                <a:srgbClr val="DA002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8140981" y="0"/>
              <a:ext cx="3423428" cy="2647451"/>
            </a:xfrm>
            <a:custGeom>
              <a:avLst/>
              <a:gdLst/>
              <a:ahLst/>
              <a:cxnLst/>
              <a:rect r="r" b="b" t="t" l="l"/>
              <a:pathLst>
                <a:path h="2647451" w="3423428">
                  <a:moveTo>
                    <a:pt x="0" y="0"/>
                  </a:moveTo>
                  <a:lnTo>
                    <a:pt x="3423429" y="0"/>
                  </a:lnTo>
                  <a:lnTo>
                    <a:pt x="3423429" y="2647451"/>
                  </a:lnTo>
                  <a:lnTo>
                    <a:pt x="0" y="2647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291845" y="338472"/>
              <a:ext cx="1872607" cy="1970507"/>
            </a:xfrm>
            <a:custGeom>
              <a:avLst/>
              <a:gdLst/>
              <a:ahLst/>
              <a:cxnLst/>
              <a:rect r="r" b="b" t="t" l="l"/>
              <a:pathLst>
                <a:path h="1970507" w="1872607">
                  <a:moveTo>
                    <a:pt x="0" y="0"/>
                  </a:moveTo>
                  <a:lnTo>
                    <a:pt x="1872607" y="0"/>
                  </a:lnTo>
                  <a:lnTo>
                    <a:pt x="1872607" y="1970507"/>
                  </a:lnTo>
                  <a:lnTo>
                    <a:pt x="0" y="1970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795279" y="855551"/>
            <a:ext cx="12697442" cy="1393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b="true" sz="3999" spc="-43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Fa</a:t>
            </a:r>
            <a:r>
              <a:rPr lang="en-US" b="true" sz="3999" spc="-43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ther’s Day – Naval Museum</a:t>
            </a:r>
          </a:p>
          <a:p>
            <a:pPr algn="ctr">
              <a:lnSpc>
                <a:spcPts val="3200"/>
              </a:lnSpc>
            </a:pPr>
            <a:r>
              <a:rPr lang="en-US" sz="2000" spc="-22">
                <a:solidFill>
                  <a:srgbClr val="DA002E"/>
                </a:solidFill>
                <a:latin typeface="Verdana Pro"/>
                <a:ea typeface="Verdana Pro"/>
                <a:cs typeface="Verdana Pro"/>
                <a:sym typeface="Verdana Pro"/>
              </a:rPr>
              <a:t>In partnership with the Naval Museum Varna</a:t>
            </a:r>
          </a:p>
          <a:p>
            <a:pPr algn="ctr">
              <a:lnSpc>
                <a:spcPts val="1499"/>
              </a:lnSpc>
            </a:pPr>
          </a:p>
          <a:p>
            <a:pPr algn="ctr">
              <a:lnSpc>
                <a:spcPts val="3000"/>
              </a:lnSpc>
            </a:pPr>
            <a:r>
              <a:rPr lang="en-US" sz="2000" spc="-22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Presentation of the Franco-Bulgarian naval relations through playful activities offered to visitors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706768" y="0"/>
            <a:ext cx="12874465" cy="3019202"/>
            <a:chOff x="0" y="0"/>
            <a:chExt cx="3390806" cy="795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390805" cy="795181"/>
            </a:xfrm>
            <a:custGeom>
              <a:avLst/>
              <a:gdLst/>
              <a:ahLst/>
              <a:cxnLst/>
              <a:rect r="r" b="b" t="t" l="l"/>
              <a:pathLst>
                <a:path h="795181" w="3390805">
                  <a:moveTo>
                    <a:pt x="0" y="0"/>
                  </a:moveTo>
                  <a:lnTo>
                    <a:pt x="3390805" y="0"/>
                  </a:lnTo>
                  <a:lnTo>
                    <a:pt x="3390805" y="795181"/>
                  </a:lnTo>
                  <a:lnTo>
                    <a:pt x="0" y="795181"/>
                  </a:lnTo>
                  <a:close/>
                </a:path>
              </a:pathLst>
            </a:custGeom>
            <a:solidFill>
              <a:srgbClr val="D9002C">
                <a:alpha val="9804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28575"/>
              <a:ext cx="3390806" cy="766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59760" y="8265506"/>
            <a:ext cx="9873339" cy="1985588"/>
            <a:chOff x="0" y="0"/>
            <a:chExt cx="13164452" cy="2647451"/>
          </a:xfrm>
        </p:grpSpPr>
        <p:sp>
          <p:nvSpPr>
            <p:cNvPr name="AutoShape 3" id="3"/>
            <p:cNvSpPr/>
            <p:nvPr/>
          </p:nvSpPr>
          <p:spPr>
            <a:xfrm>
              <a:off x="0" y="1323726"/>
              <a:ext cx="8140981" cy="0"/>
            </a:xfrm>
            <a:prstGeom prst="line">
              <a:avLst/>
            </a:prstGeom>
            <a:ln cap="rnd" w="22234">
              <a:solidFill>
                <a:srgbClr val="DA002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8140981" y="0"/>
              <a:ext cx="3423428" cy="2647451"/>
            </a:xfrm>
            <a:custGeom>
              <a:avLst/>
              <a:gdLst/>
              <a:ahLst/>
              <a:cxnLst/>
              <a:rect r="r" b="b" t="t" l="l"/>
              <a:pathLst>
                <a:path h="2647451" w="3423428">
                  <a:moveTo>
                    <a:pt x="0" y="0"/>
                  </a:moveTo>
                  <a:lnTo>
                    <a:pt x="3423429" y="0"/>
                  </a:lnTo>
                  <a:lnTo>
                    <a:pt x="3423429" y="2647451"/>
                  </a:lnTo>
                  <a:lnTo>
                    <a:pt x="0" y="2647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291845" y="338472"/>
              <a:ext cx="1872607" cy="1970507"/>
            </a:xfrm>
            <a:custGeom>
              <a:avLst/>
              <a:gdLst/>
              <a:ahLst/>
              <a:cxnLst/>
              <a:rect r="r" b="b" t="t" l="l"/>
              <a:pathLst>
                <a:path h="1970507" w="1872607">
                  <a:moveTo>
                    <a:pt x="0" y="0"/>
                  </a:moveTo>
                  <a:lnTo>
                    <a:pt x="1872607" y="0"/>
                  </a:lnTo>
                  <a:lnTo>
                    <a:pt x="1872607" y="1970507"/>
                  </a:lnTo>
                  <a:lnTo>
                    <a:pt x="0" y="1970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61237" y="0"/>
            <a:ext cx="4890612" cy="10287000"/>
            <a:chOff x="0" y="0"/>
            <a:chExt cx="1288062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88062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88062">
                  <a:moveTo>
                    <a:pt x="0" y="0"/>
                  </a:moveTo>
                  <a:lnTo>
                    <a:pt x="1288062" y="0"/>
                  </a:lnTo>
                  <a:lnTo>
                    <a:pt x="12880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002E">
                <a:alpha val="9804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1288062" cy="26807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61237" y="5382808"/>
            <a:ext cx="5201355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Using Varna's urban environment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as a learning tool for children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240902" y="4108449"/>
            <a:ext cx="5249942" cy="1035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b="true" sz="4000" spc="-40">
                <a:solidFill>
                  <a:srgbClr val="98111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GAME-BASED METHODS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7200708" y="730646"/>
            <a:ext cx="8911533" cy="1557910"/>
            <a:chOff x="0" y="0"/>
            <a:chExt cx="11882044" cy="207721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85725"/>
              <a:ext cx="11882044" cy="13959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9"/>
                </a:lnSpc>
                <a:spcBef>
                  <a:spcPct val="0"/>
                </a:spcBef>
              </a:pPr>
              <a:r>
                <a:rPr lang="en-US" b="true" sz="3999" spc="-43">
                  <a:solidFill>
                    <a:srgbClr val="DA002E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Activities with Varna's schoolchildren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820402" y="1636947"/>
              <a:ext cx="8239627" cy="440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98111F"/>
                  </a:solidFill>
                  <a:latin typeface="Verdana Pro"/>
                  <a:ea typeface="Verdana Pro"/>
                  <a:cs typeface="Verdana Pro"/>
                  <a:sym typeface="Verdana Pro"/>
                </a:rPr>
                <a:t>Nature-themed treasure hunt in the Sea Garden 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973160" y="3244859"/>
            <a:ext cx="4071178" cy="5296016"/>
            <a:chOff x="0" y="0"/>
            <a:chExt cx="5428237" cy="706135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428237" cy="5852583"/>
            </a:xfrm>
            <a:custGeom>
              <a:avLst/>
              <a:gdLst/>
              <a:ahLst/>
              <a:cxnLst/>
              <a:rect r="r" b="b" t="t" l="l"/>
              <a:pathLst>
                <a:path h="5852583" w="5428237">
                  <a:moveTo>
                    <a:pt x="0" y="0"/>
                  </a:moveTo>
                  <a:lnTo>
                    <a:pt x="5428237" y="0"/>
                  </a:lnTo>
                  <a:lnTo>
                    <a:pt x="5428237" y="5852583"/>
                  </a:lnTo>
                  <a:lnTo>
                    <a:pt x="0" y="58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5455" t="0" r="-36219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516958" y="6151188"/>
              <a:ext cx="4394321" cy="910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98111F"/>
                  </a:solidFill>
                  <a:latin typeface="Verdana Pro"/>
                  <a:ea typeface="Verdana Pro"/>
                  <a:cs typeface="Verdana Pro"/>
                  <a:sym typeface="Verdana Pro"/>
                </a:rPr>
                <a:t>The Little Prince School (French-speaking class)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283338" y="3244859"/>
            <a:ext cx="4071178" cy="5296016"/>
            <a:chOff x="0" y="0"/>
            <a:chExt cx="5428237" cy="706135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428237" cy="5852583"/>
            </a:xfrm>
            <a:custGeom>
              <a:avLst/>
              <a:gdLst/>
              <a:ahLst/>
              <a:cxnLst/>
              <a:rect r="r" b="b" t="t" l="l"/>
              <a:pathLst>
                <a:path h="5852583" w="5428237">
                  <a:moveTo>
                    <a:pt x="0" y="0"/>
                  </a:moveTo>
                  <a:lnTo>
                    <a:pt x="5428237" y="0"/>
                  </a:lnTo>
                  <a:lnTo>
                    <a:pt x="5428237" y="5852583"/>
                  </a:lnTo>
                  <a:lnTo>
                    <a:pt x="0" y="58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2025" r="0" b="-1164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276598" y="6151188"/>
              <a:ext cx="5151639" cy="910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98111F"/>
                  </a:solidFill>
                  <a:latin typeface="Verdana Pro"/>
                  <a:ea typeface="Verdana Pro"/>
                  <a:cs typeface="Verdana Pro"/>
                  <a:sym typeface="Verdana Pro"/>
                </a:rPr>
                <a:t>French International School 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98111F"/>
                  </a:solidFill>
                  <a:latin typeface="Verdana Pro"/>
                  <a:ea typeface="Verdana Pro"/>
                  <a:cs typeface="Verdana Pro"/>
                  <a:sym typeface="Verdana Pro"/>
                </a:rPr>
                <a:t>of Varna “Charles Perrault”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513074" y="0"/>
            <a:ext cx="10286800" cy="3019202"/>
            <a:chOff x="0" y="0"/>
            <a:chExt cx="2709281" cy="79518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709281" cy="795181"/>
            </a:xfrm>
            <a:custGeom>
              <a:avLst/>
              <a:gdLst/>
              <a:ahLst/>
              <a:cxnLst/>
              <a:rect r="r" b="b" t="t" l="l"/>
              <a:pathLst>
                <a:path h="795181" w="2709281">
                  <a:moveTo>
                    <a:pt x="0" y="0"/>
                  </a:moveTo>
                  <a:lnTo>
                    <a:pt x="2709281" y="0"/>
                  </a:lnTo>
                  <a:lnTo>
                    <a:pt x="2709281" y="795181"/>
                  </a:lnTo>
                  <a:lnTo>
                    <a:pt x="0" y="795181"/>
                  </a:lnTo>
                  <a:close/>
                </a:path>
              </a:pathLst>
            </a:custGeom>
            <a:solidFill>
              <a:srgbClr val="D9002C">
                <a:alpha val="9804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28575"/>
              <a:ext cx="2709281" cy="766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2435" y="4640512"/>
            <a:ext cx="3327352" cy="4436469"/>
          </a:xfrm>
          <a:custGeom>
            <a:avLst/>
            <a:gdLst/>
            <a:ahLst/>
            <a:cxnLst/>
            <a:rect r="r" b="b" t="t" l="l"/>
            <a:pathLst>
              <a:path h="4436469" w="3327352">
                <a:moveTo>
                  <a:pt x="0" y="0"/>
                </a:moveTo>
                <a:lnTo>
                  <a:pt x="3327352" y="0"/>
                </a:lnTo>
                <a:lnTo>
                  <a:pt x="3327352" y="4436469"/>
                </a:lnTo>
                <a:lnTo>
                  <a:pt x="0" y="4436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908490" y="4963654"/>
            <a:ext cx="4671400" cy="3007496"/>
          </a:xfrm>
          <a:custGeom>
            <a:avLst/>
            <a:gdLst/>
            <a:ahLst/>
            <a:cxnLst/>
            <a:rect r="r" b="b" t="t" l="l"/>
            <a:pathLst>
              <a:path h="3007496" w="4671400">
                <a:moveTo>
                  <a:pt x="0" y="0"/>
                </a:moveTo>
                <a:lnTo>
                  <a:pt x="4671400" y="0"/>
                </a:lnTo>
                <a:lnTo>
                  <a:pt x="4671400" y="3007496"/>
                </a:lnTo>
                <a:lnTo>
                  <a:pt x="0" y="30074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544" r="0" b="-9949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59387" y="1057164"/>
            <a:ext cx="11969227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b="true" sz="3999" spc="-43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Activities within the summer camp</a:t>
            </a:r>
          </a:p>
          <a:p>
            <a:pPr algn="ctr">
              <a:lnSpc>
                <a:spcPts val="2000"/>
              </a:lnSpc>
              <a:spcBef>
                <a:spcPct val="0"/>
              </a:spcBef>
            </a:pPr>
          </a:p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2000" spc="-22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Day camp for French-learning children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321083" y="4022748"/>
            <a:ext cx="3263324" cy="3262185"/>
          </a:xfrm>
          <a:custGeom>
            <a:avLst/>
            <a:gdLst/>
            <a:ahLst/>
            <a:cxnLst/>
            <a:rect r="r" b="b" t="t" l="l"/>
            <a:pathLst>
              <a:path h="3262185" w="3263324">
                <a:moveTo>
                  <a:pt x="0" y="0"/>
                </a:moveTo>
                <a:lnTo>
                  <a:pt x="3263324" y="0"/>
                </a:lnTo>
                <a:lnTo>
                  <a:pt x="3263324" y="3262185"/>
                </a:lnTo>
                <a:lnTo>
                  <a:pt x="0" y="32621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940" r="0" b="-1943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860771" y="5343561"/>
            <a:ext cx="3144558" cy="3733420"/>
          </a:xfrm>
          <a:custGeom>
            <a:avLst/>
            <a:gdLst/>
            <a:ahLst/>
            <a:cxnLst/>
            <a:rect r="r" b="b" t="t" l="l"/>
            <a:pathLst>
              <a:path h="3733420" w="3144558">
                <a:moveTo>
                  <a:pt x="0" y="0"/>
                </a:moveTo>
                <a:lnTo>
                  <a:pt x="3144558" y="0"/>
                </a:lnTo>
                <a:lnTo>
                  <a:pt x="3144558" y="3733420"/>
                </a:lnTo>
                <a:lnTo>
                  <a:pt x="0" y="37334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303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908490" y="4359052"/>
            <a:ext cx="466878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Discovery of the aquarium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742890" y="3554190"/>
            <a:ext cx="3817132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Games in the city’s parks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9335" y="3352577"/>
            <a:ext cx="3327352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Learning vocabulary related to professions on the streets of Varna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159760" y="8265506"/>
            <a:ext cx="9873339" cy="1985588"/>
            <a:chOff x="0" y="0"/>
            <a:chExt cx="13164452" cy="2647451"/>
          </a:xfrm>
        </p:grpSpPr>
        <p:sp>
          <p:nvSpPr>
            <p:cNvPr name="AutoShape 11" id="11"/>
            <p:cNvSpPr/>
            <p:nvPr/>
          </p:nvSpPr>
          <p:spPr>
            <a:xfrm>
              <a:off x="0" y="1323726"/>
              <a:ext cx="8140981" cy="0"/>
            </a:xfrm>
            <a:prstGeom prst="line">
              <a:avLst/>
            </a:prstGeom>
            <a:ln cap="rnd" w="22234">
              <a:solidFill>
                <a:srgbClr val="DA002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40981" y="0"/>
              <a:ext cx="3423428" cy="2647451"/>
            </a:xfrm>
            <a:custGeom>
              <a:avLst/>
              <a:gdLst/>
              <a:ahLst/>
              <a:cxnLst/>
              <a:rect r="r" b="b" t="t" l="l"/>
              <a:pathLst>
                <a:path h="2647451" w="3423428">
                  <a:moveTo>
                    <a:pt x="0" y="0"/>
                  </a:moveTo>
                  <a:lnTo>
                    <a:pt x="3423429" y="0"/>
                  </a:lnTo>
                  <a:lnTo>
                    <a:pt x="3423429" y="2647451"/>
                  </a:lnTo>
                  <a:lnTo>
                    <a:pt x="0" y="2647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1291845" y="338472"/>
              <a:ext cx="1872607" cy="1970507"/>
            </a:xfrm>
            <a:custGeom>
              <a:avLst/>
              <a:gdLst/>
              <a:ahLst/>
              <a:cxnLst/>
              <a:rect r="r" b="b" t="t" l="l"/>
              <a:pathLst>
                <a:path h="1970507" w="1872607">
                  <a:moveTo>
                    <a:pt x="0" y="0"/>
                  </a:moveTo>
                  <a:lnTo>
                    <a:pt x="1872607" y="0"/>
                  </a:lnTo>
                  <a:lnTo>
                    <a:pt x="1872607" y="1970507"/>
                  </a:lnTo>
                  <a:lnTo>
                    <a:pt x="0" y="1970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4000600" y="0"/>
            <a:ext cx="10286800" cy="3019202"/>
            <a:chOff x="0" y="0"/>
            <a:chExt cx="2709281" cy="7951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709281" cy="795181"/>
            </a:xfrm>
            <a:custGeom>
              <a:avLst/>
              <a:gdLst/>
              <a:ahLst/>
              <a:cxnLst/>
              <a:rect r="r" b="b" t="t" l="l"/>
              <a:pathLst>
                <a:path h="795181" w="2709281">
                  <a:moveTo>
                    <a:pt x="0" y="0"/>
                  </a:moveTo>
                  <a:lnTo>
                    <a:pt x="2709281" y="0"/>
                  </a:lnTo>
                  <a:lnTo>
                    <a:pt x="2709281" y="795181"/>
                  </a:lnTo>
                  <a:lnTo>
                    <a:pt x="0" y="795181"/>
                  </a:lnTo>
                  <a:close/>
                </a:path>
              </a:pathLst>
            </a:custGeom>
            <a:solidFill>
              <a:srgbClr val="D9002C">
                <a:alpha val="9804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28575"/>
              <a:ext cx="2709281" cy="766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1237" y="0"/>
            <a:ext cx="4890612" cy="10287000"/>
            <a:chOff x="0" y="0"/>
            <a:chExt cx="1288062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88062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88062">
                  <a:moveTo>
                    <a:pt x="0" y="0"/>
                  </a:moveTo>
                  <a:lnTo>
                    <a:pt x="1288062" y="0"/>
                  </a:lnTo>
                  <a:lnTo>
                    <a:pt x="12880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002E">
                <a:alpha val="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1288062" cy="26807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240902" y="3436811"/>
            <a:ext cx="5249942" cy="1035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b="true" sz="4000" spc="-40">
                <a:solidFill>
                  <a:srgbClr val="98111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OUTDOOR </a:t>
            </a:r>
          </a:p>
          <a:p>
            <a:pPr algn="ctr">
              <a:lnSpc>
                <a:spcPts val="4000"/>
              </a:lnSpc>
            </a:pPr>
            <a:r>
              <a:rPr lang="en-US" b="true" sz="4000" spc="-40">
                <a:solidFill>
                  <a:srgbClr val="98111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ACTIVITIES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7298" y="4979249"/>
            <a:ext cx="4513543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Activities related to French culture and the environment for members and the public of the association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173596" y="4355261"/>
            <a:ext cx="6085704" cy="3298794"/>
          </a:xfrm>
          <a:custGeom>
            <a:avLst/>
            <a:gdLst/>
            <a:ahLst/>
            <a:cxnLst/>
            <a:rect r="r" b="b" t="t" l="l"/>
            <a:pathLst>
              <a:path h="3298794" w="6085704">
                <a:moveTo>
                  <a:pt x="0" y="0"/>
                </a:moveTo>
                <a:lnTo>
                  <a:pt x="6085704" y="0"/>
                </a:lnTo>
                <a:lnTo>
                  <a:pt x="6085704" y="3298793"/>
                </a:lnTo>
                <a:lnTo>
                  <a:pt x="0" y="329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21" t="0" r="-13423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814505" y="3916237"/>
            <a:ext cx="4185426" cy="4176841"/>
          </a:xfrm>
          <a:custGeom>
            <a:avLst/>
            <a:gdLst/>
            <a:ahLst/>
            <a:cxnLst/>
            <a:rect r="r" b="b" t="t" l="l"/>
            <a:pathLst>
              <a:path h="4176841" w="4185426">
                <a:moveTo>
                  <a:pt x="0" y="0"/>
                </a:moveTo>
                <a:lnTo>
                  <a:pt x="4185426" y="0"/>
                </a:lnTo>
                <a:lnTo>
                  <a:pt x="4185426" y="4176841"/>
                </a:lnTo>
                <a:lnTo>
                  <a:pt x="0" y="4176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469" t="-16606" r="-9469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869744" y="804751"/>
            <a:ext cx="9530245" cy="149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b="true" sz="3999" spc="-43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E</a:t>
            </a:r>
            <a:r>
              <a:rPr lang="en-US" b="true" sz="3999" spc="-43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co picnic – </a:t>
            </a:r>
          </a:p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b="true" sz="3999" spc="-43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Vinitsa and Sea Garden</a:t>
            </a:r>
          </a:p>
          <a:p>
            <a:pPr algn="ctr">
              <a:lnSpc>
                <a:spcPts val="2000"/>
              </a:lnSpc>
              <a:spcBef>
                <a:spcPct val="0"/>
              </a:spcBef>
            </a:pPr>
          </a:p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2000" spc="-22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Cleansing of green spaces, theatrical performance, books exchange, picnic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159760" y="8265506"/>
            <a:ext cx="9873339" cy="1985588"/>
            <a:chOff x="0" y="0"/>
            <a:chExt cx="13164452" cy="2647451"/>
          </a:xfrm>
        </p:grpSpPr>
        <p:sp>
          <p:nvSpPr>
            <p:cNvPr name="AutoShape 11" id="11"/>
            <p:cNvSpPr/>
            <p:nvPr/>
          </p:nvSpPr>
          <p:spPr>
            <a:xfrm>
              <a:off x="0" y="1323726"/>
              <a:ext cx="8140981" cy="0"/>
            </a:xfrm>
            <a:prstGeom prst="line">
              <a:avLst/>
            </a:prstGeom>
            <a:ln cap="rnd" w="22234">
              <a:solidFill>
                <a:srgbClr val="DA002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140981" y="0"/>
              <a:ext cx="3423428" cy="2647451"/>
            </a:xfrm>
            <a:custGeom>
              <a:avLst/>
              <a:gdLst/>
              <a:ahLst/>
              <a:cxnLst/>
              <a:rect r="r" b="b" t="t" l="l"/>
              <a:pathLst>
                <a:path h="2647451" w="3423428">
                  <a:moveTo>
                    <a:pt x="0" y="0"/>
                  </a:moveTo>
                  <a:lnTo>
                    <a:pt x="3423429" y="0"/>
                  </a:lnTo>
                  <a:lnTo>
                    <a:pt x="3423429" y="2647451"/>
                  </a:lnTo>
                  <a:lnTo>
                    <a:pt x="0" y="2647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1291845" y="338472"/>
              <a:ext cx="1872607" cy="1970507"/>
            </a:xfrm>
            <a:custGeom>
              <a:avLst/>
              <a:gdLst/>
              <a:ahLst/>
              <a:cxnLst/>
              <a:rect r="r" b="b" t="t" l="l"/>
              <a:pathLst>
                <a:path h="1970507" w="1872607">
                  <a:moveTo>
                    <a:pt x="0" y="0"/>
                  </a:moveTo>
                  <a:lnTo>
                    <a:pt x="1872607" y="0"/>
                  </a:lnTo>
                  <a:lnTo>
                    <a:pt x="1872607" y="1970507"/>
                  </a:lnTo>
                  <a:lnTo>
                    <a:pt x="0" y="1970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6491466" y="0"/>
            <a:ext cx="10286800" cy="3019202"/>
            <a:chOff x="0" y="0"/>
            <a:chExt cx="2709281" cy="7951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709281" cy="795181"/>
            </a:xfrm>
            <a:custGeom>
              <a:avLst/>
              <a:gdLst/>
              <a:ahLst/>
              <a:cxnLst/>
              <a:rect r="r" b="b" t="t" l="l"/>
              <a:pathLst>
                <a:path h="795181" w="2709281">
                  <a:moveTo>
                    <a:pt x="0" y="0"/>
                  </a:moveTo>
                  <a:lnTo>
                    <a:pt x="2709281" y="0"/>
                  </a:lnTo>
                  <a:lnTo>
                    <a:pt x="2709281" y="795181"/>
                  </a:lnTo>
                  <a:lnTo>
                    <a:pt x="0" y="795181"/>
                  </a:lnTo>
                  <a:close/>
                </a:path>
              </a:pathLst>
            </a:custGeom>
            <a:solidFill>
              <a:srgbClr val="D9002C">
                <a:alpha val="9804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28575"/>
              <a:ext cx="2709281" cy="766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57353" y="3653092"/>
            <a:ext cx="7218602" cy="4691091"/>
          </a:xfrm>
          <a:custGeom>
            <a:avLst/>
            <a:gdLst/>
            <a:ahLst/>
            <a:cxnLst/>
            <a:rect r="r" b="b" t="t" l="l"/>
            <a:pathLst>
              <a:path h="4691091" w="7218602">
                <a:moveTo>
                  <a:pt x="0" y="0"/>
                </a:moveTo>
                <a:lnTo>
                  <a:pt x="7218602" y="0"/>
                </a:lnTo>
                <a:lnTo>
                  <a:pt x="7218602" y="4691091"/>
                </a:lnTo>
                <a:lnTo>
                  <a:pt x="0" y="4691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44" t="-24267" r="-11887" b="-768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812045" y="3387758"/>
            <a:ext cx="4282478" cy="5221758"/>
            <a:chOff x="0" y="0"/>
            <a:chExt cx="5709970" cy="696234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09970" cy="6962345"/>
            </a:xfrm>
            <a:custGeom>
              <a:avLst/>
              <a:gdLst/>
              <a:ahLst/>
              <a:cxnLst/>
              <a:rect r="r" b="b" t="t" l="l"/>
              <a:pathLst>
                <a:path h="6962345" w="5709970">
                  <a:moveTo>
                    <a:pt x="0" y="0"/>
                  </a:moveTo>
                  <a:lnTo>
                    <a:pt x="5709970" y="0"/>
                  </a:lnTo>
                  <a:lnTo>
                    <a:pt x="5709970" y="6962345"/>
                  </a:lnTo>
                  <a:lnTo>
                    <a:pt x="0" y="6962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9349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610346" y="3404989"/>
              <a:ext cx="558516" cy="547345"/>
            </a:xfrm>
            <a:custGeom>
              <a:avLst/>
              <a:gdLst/>
              <a:ahLst/>
              <a:cxnLst/>
              <a:rect r="r" b="b" t="t" l="l"/>
              <a:pathLst>
                <a:path h="547345" w="558516">
                  <a:moveTo>
                    <a:pt x="0" y="0"/>
                  </a:moveTo>
                  <a:lnTo>
                    <a:pt x="558515" y="0"/>
                  </a:lnTo>
                  <a:lnTo>
                    <a:pt x="558515" y="547345"/>
                  </a:lnTo>
                  <a:lnTo>
                    <a:pt x="0" y="547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4919361" y="866664"/>
            <a:ext cx="8449277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b="true" sz="3999" spc="-43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Ecoworkshop “gardening”</a:t>
            </a:r>
          </a:p>
          <a:p>
            <a:pPr algn="ctr">
              <a:lnSpc>
                <a:spcPts val="2000"/>
              </a:lnSpc>
            </a:pPr>
          </a:p>
          <a:p>
            <a:pPr algn="ctr">
              <a:lnSpc>
                <a:spcPts val="3000"/>
              </a:lnSpc>
            </a:pPr>
            <a:r>
              <a:rPr lang="en-US" sz="2000" spc="-22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Maintenance of the Alliance Française Varna garden using </a:t>
            </a:r>
          </a:p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sz="2000" spc="-22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environmentally friendly solutions and with the help of the public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159760" y="8265506"/>
            <a:ext cx="9873339" cy="1985588"/>
            <a:chOff x="0" y="0"/>
            <a:chExt cx="13164452" cy="2647451"/>
          </a:xfrm>
        </p:grpSpPr>
        <p:sp>
          <p:nvSpPr>
            <p:cNvPr name="AutoShape 8" id="8"/>
            <p:cNvSpPr/>
            <p:nvPr/>
          </p:nvSpPr>
          <p:spPr>
            <a:xfrm>
              <a:off x="0" y="1323726"/>
              <a:ext cx="8140981" cy="0"/>
            </a:xfrm>
            <a:prstGeom prst="line">
              <a:avLst/>
            </a:prstGeom>
            <a:ln cap="rnd" w="22234">
              <a:solidFill>
                <a:srgbClr val="DA002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140981" y="0"/>
              <a:ext cx="3423428" cy="2647451"/>
            </a:xfrm>
            <a:custGeom>
              <a:avLst/>
              <a:gdLst/>
              <a:ahLst/>
              <a:cxnLst/>
              <a:rect r="r" b="b" t="t" l="l"/>
              <a:pathLst>
                <a:path h="2647451" w="3423428">
                  <a:moveTo>
                    <a:pt x="0" y="0"/>
                  </a:moveTo>
                  <a:lnTo>
                    <a:pt x="3423429" y="0"/>
                  </a:lnTo>
                  <a:lnTo>
                    <a:pt x="3423429" y="2647451"/>
                  </a:lnTo>
                  <a:lnTo>
                    <a:pt x="0" y="2647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1291845" y="338472"/>
              <a:ext cx="1872607" cy="1970507"/>
            </a:xfrm>
            <a:custGeom>
              <a:avLst/>
              <a:gdLst/>
              <a:ahLst/>
              <a:cxnLst/>
              <a:rect r="r" b="b" t="t" l="l"/>
              <a:pathLst>
                <a:path h="1970507" w="1872607">
                  <a:moveTo>
                    <a:pt x="0" y="0"/>
                  </a:moveTo>
                  <a:lnTo>
                    <a:pt x="1872607" y="0"/>
                  </a:lnTo>
                  <a:lnTo>
                    <a:pt x="1872607" y="1970507"/>
                  </a:lnTo>
                  <a:lnTo>
                    <a:pt x="0" y="1970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000600" y="0"/>
            <a:ext cx="10286800" cy="3019202"/>
            <a:chOff x="0" y="0"/>
            <a:chExt cx="2709281" cy="79518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09281" cy="795181"/>
            </a:xfrm>
            <a:custGeom>
              <a:avLst/>
              <a:gdLst/>
              <a:ahLst/>
              <a:cxnLst/>
              <a:rect r="r" b="b" t="t" l="l"/>
              <a:pathLst>
                <a:path h="795181" w="2709281">
                  <a:moveTo>
                    <a:pt x="0" y="0"/>
                  </a:moveTo>
                  <a:lnTo>
                    <a:pt x="2709281" y="0"/>
                  </a:lnTo>
                  <a:lnTo>
                    <a:pt x="2709281" y="795181"/>
                  </a:lnTo>
                  <a:lnTo>
                    <a:pt x="0" y="795181"/>
                  </a:lnTo>
                  <a:close/>
                </a:path>
              </a:pathLst>
            </a:custGeom>
            <a:solidFill>
              <a:srgbClr val="D9002C">
                <a:alpha val="9804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28575"/>
              <a:ext cx="2709281" cy="766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1237" y="0"/>
            <a:ext cx="4890612" cy="10287000"/>
            <a:chOff x="0" y="0"/>
            <a:chExt cx="1288062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88062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88062">
                  <a:moveTo>
                    <a:pt x="0" y="0"/>
                  </a:moveTo>
                  <a:lnTo>
                    <a:pt x="1288062" y="0"/>
                  </a:lnTo>
                  <a:lnTo>
                    <a:pt x="12880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002E">
                <a:alpha val="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1288062" cy="26807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159760" y="8265506"/>
            <a:ext cx="9873339" cy="1985588"/>
            <a:chOff x="0" y="0"/>
            <a:chExt cx="13164452" cy="2647451"/>
          </a:xfrm>
        </p:grpSpPr>
        <p:sp>
          <p:nvSpPr>
            <p:cNvPr name="AutoShape 6" id="6"/>
            <p:cNvSpPr/>
            <p:nvPr/>
          </p:nvSpPr>
          <p:spPr>
            <a:xfrm>
              <a:off x="0" y="1323726"/>
              <a:ext cx="8140981" cy="0"/>
            </a:xfrm>
            <a:prstGeom prst="line">
              <a:avLst/>
            </a:prstGeom>
            <a:ln cap="rnd" w="22234">
              <a:solidFill>
                <a:srgbClr val="DA002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8140981" y="0"/>
              <a:ext cx="3423428" cy="2647451"/>
            </a:xfrm>
            <a:custGeom>
              <a:avLst/>
              <a:gdLst/>
              <a:ahLst/>
              <a:cxnLst/>
              <a:rect r="r" b="b" t="t" l="l"/>
              <a:pathLst>
                <a:path h="2647451" w="3423428">
                  <a:moveTo>
                    <a:pt x="0" y="0"/>
                  </a:moveTo>
                  <a:lnTo>
                    <a:pt x="3423429" y="0"/>
                  </a:lnTo>
                  <a:lnTo>
                    <a:pt x="3423429" y="2647451"/>
                  </a:lnTo>
                  <a:lnTo>
                    <a:pt x="0" y="2647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1291845" y="338472"/>
              <a:ext cx="1872607" cy="1970507"/>
            </a:xfrm>
            <a:custGeom>
              <a:avLst/>
              <a:gdLst/>
              <a:ahLst/>
              <a:cxnLst/>
              <a:rect r="r" b="b" t="t" l="l"/>
              <a:pathLst>
                <a:path h="1970507" w="1872607">
                  <a:moveTo>
                    <a:pt x="0" y="0"/>
                  </a:moveTo>
                  <a:lnTo>
                    <a:pt x="1872607" y="0"/>
                  </a:lnTo>
                  <a:lnTo>
                    <a:pt x="1872607" y="1970507"/>
                  </a:lnTo>
                  <a:lnTo>
                    <a:pt x="0" y="1970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5223533" y="0"/>
            <a:ext cx="12572928" cy="3424523"/>
            <a:chOff x="0" y="0"/>
            <a:chExt cx="3311388" cy="90193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311389" cy="901932"/>
            </a:xfrm>
            <a:custGeom>
              <a:avLst/>
              <a:gdLst/>
              <a:ahLst/>
              <a:cxnLst/>
              <a:rect r="r" b="b" t="t" l="l"/>
              <a:pathLst>
                <a:path h="901932" w="3311389">
                  <a:moveTo>
                    <a:pt x="0" y="0"/>
                  </a:moveTo>
                  <a:lnTo>
                    <a:pt x="3311389" y="0"/>
                  </a:lnTo>
                  <a:lnTo>
                    <a:pt x="3311389" y="901932"/>
                  </a:lnTo>
                  <a:lnTo>
                    <a:pt x="0" y="901932"/>
                  </a:lnTo>
                  <a:close/>
                </a:path>
              </a:pathLst>
            </a:custGeom>
            <a:solidFill>
              <a:srgbClr val="D9002C">
                <a:alpha val="9804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28575"/>
              <a:ext cx="3311388" cy="8733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528495" y="4111982"/>
            <a:ext cx="6021453" cy="3981686"/>
          </a:xfrm>
          <a:custGeom>
            <a:avLst/>
            <a:gdLst/>
            <a:ahLst/>
            <a:cxnLst/>
            <a:rect r="r" b="b" t="t" l="l"/>
            <a:pathLst>
              <a:path h="3981686" w="6021453">
                <a:moveTo>
                  <a:pt x="0" y="0"/>
                </a:moveTo>
                <a:lnTo>
                  <a:pt x="6021453" y="0"/>
                </a:lnTo>
                <a:lnTo>
                  <a:pt x="6021453" y="3981686"/>
                </a:lnTo>
                <a:lnTo>
                  <a:pt x="0" y="39816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016681" y="4111982"/>
            <a:ext cx="5474818" cy="3981686"/>
          </a:xfrm>
          <a:custGeom>
            <a:avLst/>
            <a:gdLst/>
            <a:ahLst/>
            <a:cxnLst/>
            <a:rect r="r" b="b" t="t" l="l"/>
            <a:pathLst>
              <a:path h="3981686" w="5474818">
                <a:moveTo>
                  <a:pt x="0" y="0"/>
                </a:moveTo>
                <a:lnTo>
                  <a:pt x="5474818" y="0"/>
                </a:lnTo>
                <a:lnTo>
                  <a:pt x="5474818" y="3981686"/>
                </a:lnTo>
                <a:lnTo>
                  <a:pt x="0" y="39816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01161" y="2979561"/>
            <a:ext cx="4365817" cy="4327879"/>
            <a:chOff x="0" y="0"/>
            <a:chExt cx="5821089" cy="5770505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115602" y="4860338"/>
              <a:ext cx="5589885" cy="910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98111F"/>
                  </a:solidFill>
                  <a:latin typeface="Verdana Pro"/>
                  <a:ea typeface="Verdana Pro"/>
                  <a:cs typeface="Verdana Pro"/>
                  <a:sym typeface="Verdana Pro"/>
                </a:rPr>
                <a:t>... to create open educational spaces 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66675"/>
              <a:ext cx="5821089" cy="4141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b="true" sz="3500" spc="-35">
                  <a:solidFill>
                    <a:srgbClr val="98111F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COOPERATION WITH </a:t>
              </a:r>
            </a:p>
            <a:p>
              <a:pPr algn="ctr">
                <a:lnSpc>
                  <a:spcPts val="3500"/>
                </a:lnSpc>
              </a:pPr>
              <a:r>
                <a:rPr lang="en-US" b="true" sz="3500" spc="-35">
                  <a:solidFill>
                    <a:srgbClr val="98111F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SCHOOLS, MUNICIPALITIES AND </a:t>
              </a:r>
            </a:p>
            <a:p>
              <a:pPr algn="ctr">
                <a:lnSpc>
                  <a:spcPts val="3500"/>
                </a:lnSpc>
              </a:pPr>
              <a:r>
                <a:rPr lang="en-US" b="true" sz="3500" spc="-35">
                  <a:solidFill>
                    <a:srgbClr val="98111F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CULTURAL INSTITUTIONS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5643886" y="342249"/>
            <a:ext cx="11732223" cy="278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b="true" sz="3999" spc="-43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International Francophone </a:t>
            </a:r>
          </a:p>
          <a:p>
            <a:pPr algn="ctr">
              <a:lnSpc>
                <a:spcPts val="4399"/>
              </a:lnSpc>
            </a:pPr>
            <a:r>
              <a:rPr lang="en-US" b="true" sz="3999" spc="-43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School Theater Festival</a:t>
            </a:r>
          </a:p>
          <a:p>
            <a:pPr algn="ctr">
              <a:lnSpc>
                <a:spcPts val="3200"/>
              </a:lnSpc>
            </a:pPr>
            <a:r>
              <a:rPr lang="en-US" sz="2000" spc="-22">
                <a:solidFill>
                  <a:srgbClr val="DA002E"/>
                </a:solidFill>
                <a:latin typeface="Verdana Pro"/>
                <a:ea typeface="Verdana Pro"/>
                <a:cs typeface="Verdana Pro"/>
                <a:sym typeface="Verdana Pro"/>
              </a:rPr>
              <a:t>In partnership with the Varna Opera House, the French Ambassy in Bulgaria/ </a:t>
            </a:r>
            <a:r>
              <a:rPr lang="en-US" sz="2000" spc="-22">
                <a:solidFill>
                  <a:srgbClr val="DA002E"/>
                </a:solidFill>
                <a:latin typeface="Verdana Pro"/>
                <a:ea typeface="Verdana Pro"/>
                <a:cs typeface="Verdana Pro"/>
                <a:sym typeface="Verdana Pro"/>
              </a:rPr>
              <a:t>French Institute Bulgaria and the APFB (Association of French teachers in Bulgaria)</a:t>
            </a:r>
          </a:p>
          <a:p>
            <a:pPr algn="ctr">
              <a:lnSpc>
                <a:spcPts val="1499"/>
              </a:lnSpc>
            </a:pPr>
          </a:p>
          <a:p>
            <a:pPr algn="ctr">
              <a:lnSpc>
                <a:spcPts val="3000"/>
              </a:lnSpc>
            </a:pPr>
            <a:r>
              <a:rPr lang="en-US" sz="2000" spc="-22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Performances in French presented by students from 8 French-teaching high schools </a:t>
            </a:r>
          </a:p>
          <a:p>
            <a:pPr algn="ctr">
              <a:lnSpc>
                <a:spcPts val="3000"/>
              </a:lnSpc>
            </a:pPr>
            <a:r>
              <a:rPr lang="en-US" sz="2000" spc="-22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from Bulgaria and Romania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49012" y="3787337"/>
            <a:ext cx="5459306" cy="4110536"/>
          </a:xfrm>
          <a:custGeom>
            <a:avLst/>
            <a:gdLst/>
            <a:ahLst/>
            <a:cxnLst/>
            <a:rect r="r" b="b" t="t" l="l"/>
            <a:pathLst>
              <a:path h="4110536" w="5459306">
                <a:moveTo>
                  <a:pt x="0" y="0"/>
                </a:moveTo>
                <a:lnTo>
                  <a:pt x="5459305" y="0"/>
                </a:lnTo>
                <a:lnTo>
                  <a:pt x="5459305" y="4110536"/>
                </a:lnTo>
                <a:lnTo>
                  <a:pt x="0" y="4110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58549" y="665051"/>
            <a:ext cx="15970901" cy="1774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b="true" sz="3999" spc="-43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Francophone rally</a:t>
            </a:r>
          </a:p>
          <a:p>
            <a:pPr algn="ctr">
              <a:lnSpc>
                <a:spcPts val="3200"/>
              </a:lnSpc>
            </a:pPr>
            <a:r>
              <a:rPr lang="en-US" sz="2000" spc="-22">
                <a:solidFill>
                  <a:srgbClr val="DA002E"/>
                </a:solidFill>
                <a:latin typeface="Verdana Pro"/>
                <a:ea typeface="Verdana Pro"/>
                <a:cs typeface="Verdana Pro"/>
                <a:sym typeface="Verdana Pro"/>
              </a:rPr>
              <a:t>I</a:t>
            </a:r>
            <a:r>
              <a:rPr lang="en-US" sz="2000" spc="-22">
                <a:solidFill>
                  <a:srgbClr val="DA002E"/>
                </a:solidFill>
                <a:latin typeface="Verdana Pro"/>
                <a:ea typeface="Verdana Pro"/>
                <a:cs typeface="Verdana Pro"/>
                <a:sym typeface="Verdana Pro"/>
              </a:rPr>
              <a:t>n partnership with the municipality of Varna</a:t>
            </a:r>
          </a:p>
          <a:p>
            <a:pPr algn="ctr">
              <a:lnSpc>
                <a:spcPts val="1499"/>
              </a:lnSpc>
            </a:pPr>
          </a:p>
          <a:p>
            <a:pPr algn="ctr">
              <a:lnSpc>
                <a:spcPts val="3000"/>
              </a:lnSpc>
            </a:pPr>
            <a:r>
              <a:rPr lang="en-US" sz="2000" spc="-22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Competition between students from the city's high schools teaching French through a tour of iconic locations in Varna (Youth House, Municipal Gallery, Planetarium) and a Kahoot quiz on the Francophonie at the Varna Sports Department Hall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929988" y="3225751"/>
            <a:ext cx="4345810" cy="5218953"/>
          </a:xfrm>
          <a:custGeom>
            <a:avLst/>
            <a:gdLst/>
            <a:ahLst/>
            <a:cxnLst/>
            <a:rect r="r" b="b" t="t" l="l"/>
            <a:pathLst>
              <a:path h="5218953" w="4345810">
                <a:moveTo>
                  <a:pt x="0" y="0"/>
                </a:moveTo>
                <a:lnTo>
                  <a:pt x="4345810" y="0"/>
                </a:lnTo>
                <a:lnTo>
                  <a:pt x="4345810" y="5218953"/>
                </a:lnTo>
                <a:lnTo>
                  <a:pt x="0" y="52189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026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12202" y="3225751"/>
            <a:ext cx="4415139" cy="5233707"/>
          </a:xfrm>
          <a:custGeom>
            <a:avLst/>
            <a:gdLst/>
            <a:ahLst/>
            <a:cxnLst/>
            <a:rect r="r" b="b" t="t" l="l"/>
            <a:pathLst>
              <a:path h="5233707" w="4415139">
                <a:moveTo>
                  <a:pt x="0" y="0"/>
                </a:moveTo>
                <a:lnTo>
                  <a:pt x="4415139" y="0"/>
                </a:lnTo>
                <a:lnTo>
                  <a:pt x="4415139" y="5233707"/>
                </a:lnTo>
                <a:lnTo>
                  <a:pt x="0" y="52337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479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159760" y="8265506"/>
            <a:ext cx="9873339" cy="1985588"/>
            <a:chOff x="0" y="0"/>
            <a:chExt cx="13164452" cy="2647451"/>
          </a:xfrm>
        </p:grpSpPr>
        <p:sp>
          <p:nvSpPr>
            <p:cNvPr name="AutoShape 7" id="7"/>
            <p:cNvSpPr/>
            <p:nvPr/>
          </p:nvSpPr>
          <p:spPr>
            <a:xfrm>
              <a:off x="0" y="1323726"/>
              <a:ext cx="8140981" cy="0"/>
            </a:xfrm>
            <a:prstGeom prst="line">
              <a:avLst/>
            </a:prstGeom>
            <a:ln cap="rnd" w="22234">
              <a:solidFill>
                <a:srgbClr val="DA002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40981" y="0"/>
              <a:ext cx="3423428" cy="2647451"/>
            </a:xfrm>
            <a:custGeom>
              <a:avLst/>
              <a:gdLst/>
              <a:ahLst/>
              <a:cxnLst/>
              <a:rect r="r" b="b" t="t" l="l"/>
              <a:pathLst>
                <a:path h="2647451" w="3423428">
                  <a:moveTo>
                    <a:pt x="0" y="0"/>
                  </a:moveTo>
                  <a:lnTo>
                    <a:pt x="3423429" y="0"/>
                  </a:lnTo>
                  <a:lnTo>
                    <a:pt x="3423429" y="2647451"/>
                  </a:lnTo>
                  <a:lnTo>
                    <a:pt x="0" y="2647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291845" y="338472"/>
              <a:ext cx="1872607" cy="1970507"/>
            </a:xfrm>
            <a:custGeom>
              <a:avLst/>
              <a:gdLst/>
              <a:ahLst/>
              <a:cxnLst/>
              <a:rect r="r" b="b" t="t" l="l"/>
              <a:pathLst>
                <a:path h="1970507" w="1872607">
                  <a:moveTo>
                    <a:pt x="0" y="0"/>
                  </a:moveTo>
                  <a:lnTo>
                    <a:pt x="1872607" y="0"/>
                  </a:lnTo>
                  <a:lnTo>
                    <a:pt x="1872607" y="1970507"/>
                  </a:lnTo>
                  <a:lnTo>
                    <a:pt x="0" y="1970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10685" y="0"/>
            <a:ext cx="16466631" cy="3019202"/>
            <a:chOff x="0" y="0"/>
            <a:chExt cx="4336890" cy="7951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336890" cy="795181"/>
            </a:xfrm>
            <a:custGeom>
              <a:avLst/>
              <a:gdLst/>
              <a:ahLst/>
              <a:cxnLst/>
              <a:rect r="r" b="b" t="t" l="l"/>
              <a:pathLst>
                <a:path h="795181" w="4336890">
                  <a:moveTo>
                    <a:pt x="0" y="0"/>
                  </a:moveTo>
                  <a:lnTo>
                    <a:pt x="4336890" y="0"/>
                  </a:lnTo>
                  <a:lnTo>
                    <a:pt x="4336890" y="795181"/>
                  </a:lnTo>
                  <a:lnTo>
                    <a:pt x="0" y="795181"/>
                  </a:lnTo>
                  <a:close/>
                </a:path>
              </a:pathLst>
            </a:custGeom>
            <a:solidFill>
              <a:srgbClr val="D9002C">
                <a:alpha val="9804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28575"/>
              <a:ext cx="4336890" cy="766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14395" y="4122989"/>
            <a:ext cx="5144905" cy="3917335"/>
          </a:xfrm>
          <a:custGeom>
            <a:avLst/>
            <a:gdLst/>
            <a:ahLst/>
            <a:cxnLst/>
            <a:rect r="r" b="b" t="t" l="l"/>
            <a:pathLst>
              <a:path h="3917335" w="5144905">
                <a:moveTo>
                  <a:pt x="0" y="0"/>
                </a:moveTo>
                <a:lnTo>
                  <a:pt x="5144905" y="0"/>
                </a:lnTo>
                <a:lnTo>
                  <a:pt x="5144905" y="3917336"/>
                </a:lnTo>
                <a:lnTo>
                  <a:pt x="0" y="39173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93" t="0" r="-3236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5725" y="3358110"/>
            <a:ext cx="4087621" cy="5450161"/>
          </a:xfrm>
          <a:custGeom>
            <a:avLst/>
            <a:gdLst/>
            <a:ahLst/>
            <a:cxnLst/>
            <a:rect r="r" b="b" t="t" l="l"/>
            <a:pathLst>
              <a:path h="5450161" w="4087621">
                <a:moveTo>
                  <a:pt x="0" y="0"/>
                </a:moveTo>
                <a:lnTo>
                  <a:pt x="4087620" y="0"/>
                </a:lnTo>
                <a:lnTo>
                  <a:pt x="4087620" y="5450161"/>
                </a:lnTo>
                <a:lnTo>
                  <a:pt x="0" y="54501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69558" y="4122989"/>
            <a:ext cx="5298908" cy="3917335"/>
          </a:xfrm>
          <a:custGeom>
            <a:avLst/>
            <a:gdLst/>
            <a:ahLst/>
            <a:cxnLst/>
            <a:rect r="r" b="b" t="t" l="l"/>
            <a:pathLst>
              <a:path h="3917335" w="5298908">
                <a:moveTo>
                  <a:pt x="0" y="0"/>
                </a:moveTo>
                <a:lnTo>
                  <a:pt x="5298908" y="0"/>
                </a:lnTo>
                <a:lnTo>
                  <a:pt x="5298908" y="3917336"/>
                </a:lnTo>
                <a:lnTo>
                  <a:pt x="0" y="39173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32012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20588" y="593083"/>
            <a:ext cx="14446825" cy="188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b="true" sz="3999" spc="-43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Europ</a:t>
            </a:r>
            <a:r>
              <a:rPr lang="en-US" b="true" sz="3999" spc="-43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ean Languages Day</a:t>
            </a:r>
          </a:p>
          <a:p>
            <a:pPr algn="ctr">
              <a:lnSpc>
                <a:spcPts val="220"/>
              </a:lnSpc>
            </a:pPr>
          </a:p>
          <a:p>
            <a:pPr algn="ctr">
              <a:lnSpc>
                <a:spcPts val="3200"/>
              </a:lnSpc>
            </a:pPr>
            <a:r>
              <a:rPr lang="en-US" sz="2000" spc="-22">
                <a:solidFill>
                  <a:srgbClr val="DA002E"/>
                </a:solidFill>
                <a:latin typeface="Verdana Pro"/>
                <a:ea typeface="Verdana Pro"/>
                <a:cs typeface="Verdana Pro"/>
                <a:sym typeface="Verdana Pro"/>
              </a:rPr>
              <a:t>I</a:t>
            </a:r>
            <a:r>
              <a:rPr lang="en-US" sz="2000" spc="-22">
                <a:solidFill>
                  <a:srgbClr val="DA002E"/>
                </a:solidFill>
                <a:latin typeface="Verdana Pro"/>
                <a:ea typeface="Verdana Pro"/>
                <a:cs typeface="Verdana Pro"/>
                <a:sym typeface="Verdana Pro"/>
              </a:rPr>
              <a:t>n partnership with the municipality of Varna and in collaboration with the Regional Academy of Varna</a:t>
            </a:r>
          </a:p>
          <a:p>
            <a:pPr algn="ctr">
              <a:lnSpc>
                <a:spcPts val="1499"/>
              </a:lnSpc>
            </a:pPr>
          </a:p>
          <a:p>
            <a:pPr algn="ctr">
              <a:lnSpc>
                <a:spcPts val="3000"/>
              </a:lnSpc>
            </a:pPr>
            <a:r>
              <a:rPr lang="en-US" sz="2000" spc="-22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Every year on September 26, celebration of linguistic diversity in Europe and promotion of </a:t>
            </a:r>
          </a:p>
          <a:p>
            <a:pPr algn="ctr">
              <a:lnSpc>
                <a:spcPts val="3000"/>
              </a:lnSpc>
            </a:pPr>
            <a:r>
              <a:rPr lang="en-US" sz="2000" spc="-22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living language learning at the main entrance of the Sea Garden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159760" y="8265506"/>
            <a:ext cx="9873339" cy="1985588"/>
            <a:chOff x="0" y="0"/>
            <a:chExt cx="13164452" cy="2647451"/>
          </a:xfrm>
        </p:grpSpPr>
        <p:sp>
          <p:nvSpPr>
            <p:cNvPr name="AutoShape 7" id="7"/>
            <p:cNvSpPr/>
            <p:nvPr/>
          </p:nvSpPr>
          <p:spPr>
            <a:xfrm>
              <a:off x="0" y="1323726"/>
              <a:ext cx="8140981" cy="0"/>
            </a:xfrm>
            <a:prstGeom prst="line">
              <a:avLst/>
            </a:prstGeom>
            <a:ln cap="rnd" w="22234">
              <a:solidFill>
                <a:srgbClr val="DA002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140981" y="0"/>
              <a:ext cx="3423428" cy="2647451"/>
            </a:xfrm>
            <a:custGeom>
              <a:avLst/>
              <a:gdLst/>
              <a:ahLst/>
              <a:cxnLst/>
              <a:rect r="r" b="b" t="t" l="l"/>
              <a:pathLst>
                <a:path h="2647451" w="3423428">
                  <a:moveTo>
                    <a:pt x="0" y="0"/>
                  </a:moveTo>
                  <a:lnTo>
                    <a:pt x="3423429" y="0"/>
                  </a:lnTo>
                  <a:lnTo>
                    <a:pt x="3423429" y="2647451"/>
                  </a:lnTo>
                  <a:lnTo>
                    <a:pt x="0" y="2647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291845" y="338472"/>
              <a:ext cx="1872607" cy="1970507"/>
            </a:xfrm>
            <a:custGeom>
              <a:avLst/>
              <a:gdLst/>
              <a:ahLst/>
              <a:cxnLst/>
              <a:rect r="r" b="b" t="t" l="l"/>
              <a:pathLst>
                <a:path h="1970507" w="1872607">
                  <a:moveTo>
                    <a:pt x="0" y="0"/>
                  </a:moveTo>
                  <a:lnTo>
                    <a:pt x="1872607" y="0"/>
                  </a:lnTo>
                  <a:lnTo>
                    <a:pt x="1872607" y="1970507"/>
                  </a:lnTo>
                  <a:lnTo>
                    <a:pt x="0" y="1970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118502" y="0"/>
            <a:ext cx="14050995" cy="3019202"/>
            <a:chOff x="0" y="0"/>
            <a:chExt cx="3700674" cy="7951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700674" cy="795181"/>
            </a:xfrm>
            <a:custGeom>
              <a:avLst/>
              <a:gdLst/>
              <a:ahLst/>
              <a:cxnLst/>
              <a:rect r="r" b="b" t="t" l="l"/>
              <a:pathLst>
                <a:path h="795181" w="3700674">
                  <a:moveTo>
                    <a:pt x="0" y="0"/>
                  </a:moveTo>
                  <a:lnTo>
                    <a:pt x="3700674" y="0"/>
                  </a:lnTo>
                  <a:lnTo>
                    <a:pt x="3700674" y="795181"/>
                  </a:lnTo>
                  <a:lnTo>
                    <a:pt x="0" y="795181"/>
                  </a:lnTo>
                  <a:close/>
                </a:path>
              </a:pathLst>
            </a:custGeom>
            <a:solidFill>
              <a:srgbClr val="D9002C">
                <a:alpha val="9804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28575"/>
              <a:ext cx="3700674" cy="766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301226" y="5188704"/>
            <a:ext cx="4110866" cy="3699659"/>
          </a:xfrm>
          <a:custGeom>
            <a:avLst/>
            <a:gdLst/>
            <a:ahLst/>
            <a:cxnLst/>
            <a:rect r="r" b="b" t="t" l="l"/>
            <a:pathLst>
              <a:path h="3699659" w="4110866">
                <a:moveTo>
                  <a:pt x="0" y="0"/>
                </a:moveTo>
                <a:lnTo>
                  <a:pt x="4110866" y="0"/>
                </a:lnTo>
                <a:lnTo>
                  <a:pt x="4110866" y="3699660"/>
                </a:lnTo>
                <a:lnTo>
                  <a:pt x="0" y="3699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702" t="-26606" r="-2924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898352" y="3382495"/>
            <a:ext cx="4543589" cy="3612419"/>
          </a:xfrm>
          <a:custGeom>
            <a:avLst/>
            <a:gdLst/>
            <a:ahLst/>
            <a:cxnLst/>
            <a:rect r="r" b="b" t="t" l="l"/>
            <a:pathLst>
              <a:path h="3612419" w="4543589">
                <a:moveTo>
                  <a:pt x="0" y="0"/>
                </a:moveTo>
                <a:lnTo>
                  <a:pt x="4543588" y="0"/>
                </a:lnTo>
                <a:lnTo>
                  <a:pt x="4543588" y="3612419"/>
                </a:lnTo>
                <a:lnTo>
                  <a:pt x="0" y="3612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158" t="-8843" r="-18663" b="-1426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3635" y="3897663"/>
            <a:ext cx="4366566" cy="3997409"/>
          </a:xfrm>
          <a:custGeom>
            <a:avLst/>
            <a:gdLst/>
            <a:ahLst/>
            <a:cxnLst/>
            <a:rect r="r" b="b" t="t" l="l"/>
            <a:pathLst>
              <a:path h="3997409" w="4366566">
                <a:moveTo>
                  <a:pt x="0" y="0"/>
                </a:moveTo>
                <a:lnTo>
                  <a:pt x="4366566" y="0"/>
                </a:lnTo>
                <a:lnTo>
                  <a:pt x="4366566" y="3997409"/>
                </a:lnTo>
                <a:lnTo>
                  <a:pt x="0" y="399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799" t="0" r="-12261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22965" y="3897663"/>
            <a:ext cx="3869393" cy="3997409"/>
          </a:xfrm>
          <a:custGeom>
            <a:avLst/>
            <a:gdLst/>
            <a:ahLst/>
            <a:cxnLst/>
            <a:rect r="r" b="b" t="t" l="l"/>
            <a:pathLst>
              <a:path h="3997409" w="3869393">
                <a:moveTo>
                  <a:pt x="0" y="0"/>
                </a:moveTo>
                <a:lnTo>
                  <a:pt x="3869394" y="0"/>
                </a:lnTo>
                <a:lnTo>
                  <a:pt x="3869394" y="3997409"/>
                </a:lnTo>
                <a:lnTo>
                  <a:pt x="0" y="39974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9703" t="0" r="-25744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7171" y="665051"/>
            <a:ext cx="13673658" cy="1774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b="true" sz="3999" spc="-43">
                <a:solidFill>
                  <a:srgbClr val="DA002E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Fête de la musique</a:t>
            </a:r>
          </a:p>
          <a:p>
            <a:pPr algn="ctr">
              <a:lnSpc>
                <a:spcPts val="3200"/>
              </a:lnSpc>
            </a:pPr>
            <a:r>
              <a:rPr lang="en-US" sz="2000" spc="-22">
                <a:solidFill>
                  <a:srgbClr val="DA002E"/>
                </a:solidFill>
                <a:latin typeface="Verdana Pro"/>
                <a:ea typeface="Verdana Pro"/>
                <a:cs typeface="Verdana Pro"/>
                <a:sym typeface="Verdana Pro"/>
              </a:rPr>
              <a:t>I</a:t>
            </a:r>
            <a:r>
              <a:rPr lang="en-US" sz="2000" spc="-22">
                <a:solidFill>
                  <a:srgbClr val="DA002E"/>
                </a:solidFill>
                <a:latin typeface="Verdana Pro"/>
                <a:ea typeface="Verdana Pro"/>
                <a:cs typeface="Verdana Pro"/>
                <a:sym typeface="Verdana Pro"/>
              </a:rPr>
              <a:t>n partnership with the municipality of Varna and the Varna Opera House </a:t>
            </a:r>
          </a:p>
          <a:p>
            <a:pPr algn="ctr">
              <a:lnSpc>
                <a:spcPts val="1499"/>
              </a:lnSpc>
            </a:pPr>
          </a:p>
          <a:p>
            <a:pPr algn="ctr">
              <a:lnSpc>
                <a:spcPts val="3000"/>
              </a:lnSpc>
            </a:pPr>
            <a:r>
              <a:rPr lang="en-US" sz="2000" spc="-22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Every year on June 21, celebration of a popular French festivity in three locations: the Varna Opera House, </a:t>
            </a:r>
          </a:p>
          <a:p>
            <a:pPr algn="ctr">
              <a:lnSpc>
                <a:spcPts val="3000"/>
              </a:lnSpc>
            </a:pPr>
            <a:r>
              <a:rPr lang="en-US" sz="2000" spc="-22">
                <a:solidFill>
                  <a:srgbClr val="98111F"/>
                </a:solidFill>
                <a:latin typeface="Verdana Pro"/>
                <a:ea typeface="Verdana Pro"/>
                <a:cs typeface="Verdana Pro"/>
                <a:sym typeface="Verdana Pro"/>
              </a:rPr>
              <a:t>the Rakovina stage in the Sea Garden, and the Varna Street Food stage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159760" y="8265506"/>
            <a:ext cx="9873339" cy="1985588"/>
            <a:chOff x="0" y="0"/>
            <a:chExt cx="13164452" cy="2647451"/>
          </a:xfrm>
        </p:grpSpPr>
        <p:sp>
          <p:nvSpPr>
            <p:cNvPr name="AutoShape 8" id="8"/>
            <p:cNvSpPr/>
            <p:nvPr/>
          </p:nvSpPr>
          <p:spPr>
            <a:xfrm>
              <a:off x="0" y="1323726"/>
              <a:ext cx="8140981" cy="0"/>
            </a:xfrm>
            <a:prstGeom prst="line">
              <a:avLst/>
            </a:prstGeom>
            <a:ln cap="rnd" w="22234">
              <a:solidFill>
                <a:srgbClr val="DA002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140981" y="0"/>
              <a:ext cx="3423428" cy="2647451"/>
            </a:xfrm>
            <a:custGeom>
              <a:avLst/>
              <a:gdLst/>
              <a:ahLst/>
              <a:cxnLst/>
              <a:rect r="r" b="b" t="t" l="l"/>
              <a:pathLst>
                <a:path h="2647451" w="3423428">
                  <a:moveTo>
                    <a:pt x="0" y="0"/>
                  </a:moveTo>
                  <a:lnTo>
                    <a:pt x="3423429" y="0"/>
                  </a:lnTo>
                  <a:lnTo>
                    <a:pt x="3423429" y="2647451"/>
                  </a:lnTo>
                  <a:lnTo>
                    <a:pt x="0" y="2647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1291845" y="338472"/>
              <a:ext cx="1872607" cy="1970507"/>
            </a:xfrm>
            <a:custGeom>
              <a:avLst/>
              <a:gdLst/>
              <a:ahLst/>
              <a:cxnLst/>
              <a:rect r="r" b="b" t="t" l="l"/>
              <a:pathLst>
                <a:path h="1970507" w="1872607">
                  <a:moveTo>
                    <a:pt x="0" y="0"/>
                  </a:moveTo>
                  <a:lnTo>
                    <a:pt x="1872607" y="0"/>
                  </a:lnTo>
                  <a:lnTo>
                    <a:pt x="1872607" y="1970507"/>
                  </a:lnTo>
                  <a:lnTo>
                    <a:pt x="0" y="1970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059495" y="0"/>
            <a:ext cx="14169011" cy="3019202"/>
            <a:chOff x="0" y="0"/>
            <a:chExt cx="3731756" cy="79518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731756" cy="795181"/>
            </a:xfrm>
            <a:custGeom>
              <a:avLst/>
              <a:gdLst/>
              <a:ahLst/>
              <a:cxnLst/>
              <a:rect r="r" b="b" t="t" l="l"/>
              <a:pathLst>
                <a:path h="795181" w="3731756">
                  <a:moveTo>
                    <a:pt x="0" y="0"/>
                  </a:moveTo>
                  <a:lnTo>
                    <a:pt x="3731756" y="0"/>
                  </a:lnTo>
                  <a:lnTo>
                    <a:pt x="3731756" y="795181"/>
                  </a:lnTo>
                  <a:lnTo>
                    <a:pt x="0" y="795181"/>
                  </a:lnTo>
                  <a:close/>
                </a:path>
              </a:pathLst>
            </a:custGeom>
            <a:solidFill>
              <a:srgbClr val="D9002C">
                <a:alpha val="9804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28575"/>
              <a:ext cx="3731756" cy="766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DAGyeE5AhFw</dc:identifier>
  <dcterms:modified xsi:type="dcterms:W3CDTF">2011-08-01T06:04:30Z</dcterms:modified>
  <cp:revision>1</cp:revision>
  <dc:title>Forum de l'éducation</dc:title>
</cp:coreProperties>
</file>