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D280"/>
    <a:srgbClr val="17A4FB"/>
    <a:srgbClr val="20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9353C7-D275-4DAD-A7EC-A8C69FBBFC0E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45AA93-6655-4957-973B-E2896B94A3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0684" y="2667000"/>
            <a:ext cx="4798516" cy="2438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ЧАС ПО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МОРСКА ГРАДИНА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И АНТОН НОВАК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</a:br>
            <a:endParaRPr lang="en-US" sz="4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"/>
            <a:ext cx="7543800" cy="1752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</a:p>
          <a:p>
            <a:endParaRPr lang="en-US" dirty="0"/>
          </a:p>
        </p:txBody>
      </p:sp>
      <p:pic>
        <p:nvPicPr>
          <p:cNvPr id="1026" name="Picture 2" descr="C:\Users\User\Desktop\Намалени\Фонтан висо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428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19600" y="4648064"/>
            <a:ext cx="3962400" cy="17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600" dirty="0" smtClean="0">
                <a:solidFill>
                  <a:schemeClr val="tx1"/>
                </a:solidFill>
              </a:rPr>
              <a:t>Проект на </a:t>
            </a:r>
          </a:p>
          <a:p>
            <a:r>
              <a:rPr lang="bg-BG" sz="2600" dirty="0" smtClean="0">
                <a:solidFill>
                  <a:schemeClr val="tx1"/>
                </a:solidFill>
              </a:rPr>
              <a:t>Първо орхидеено общество в България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User\Desktop\Подкаст Зеленото изкуство всичко\Герб_на_Варна,_България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"/>
            <a:ext cx="910233" cy="10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Кайси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6734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990600"/>
            <a:ext cx="4724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5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Благодарим!</a:t>
            </a:r>
            <a:endParaRPr lang="en-US" sz="4500" dirty="0"/>
          </a:p>
        </p:txBody>
      </p:sp>
      <p:pic>
        <p:nvPicPr>
          <p:cNvPr id="7" name="Picture 4" descr="C:\Users\User\Desktop\Bos logo 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1524000" cy="15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4343400" cy="1143000"/>
          </a:xfrm>
        </p:spPr>
        <p:txBody>
          <a:bodyPr>
            <a:normAutofit/>
          </a:bodyPr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Кои сме ние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129540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Първо орхидеено общество е неправителствена организация, създадена през 2015 г. във Варна. </a:t>
            </a:r>
          </a:p>
        </p:txBody>
      </p:sp>
      <p:pic>
        <p:nvPicPr>
          <p:cNvPr id="4" name="Picture 4" descr="C:\Users\User\Desktop\Bos logo 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1153389" cy="11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4375" y="572362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User\Desktop\Намалени\Работилниц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2533016"/>
            <a:ext cx="3810000" cy="2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1905000"/>
            <a:ext cx="4572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200" dirty="0" smtClean="0">
                <a:latin typeface="+mj-lt"/>
                <a:ea typeface="Verdana" pitchFamily="34" charset="0"/>
              </a:rPr>
              <a:t>Развиваме знания за отглеждане на орхидеи и изкуствата, свързани с тях чрез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Verdana" pitchFamily="34" charset="0"/>
              </a:rPr>
              <a:t>Лекции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Verdana" pitchFamily="34" charset="0"/>
              </a:rPr>
              <a:t>Работилници по пресаждане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Verdana" pitchFamily="34" charset="0"/>
              </a:rPr>
              <a:t>Ателиета по изкуство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 smtClean="0">
                <a:latin typeface="+mj-lt"/>
                <a:ea typeface="Verdana" pitchFamily="34" charset="0"/>
              </a:rPr>
              <a:t>Публични събития – демонстрации, изложби</a:t>
            </a:r>
          </a:p>
        </p:txBody>
      </p:sp>
    </p:spTree>
    <p:extLst>
      <p:ext uri="{BB962C8B-B14F-4D97-AF65-F5344CB8AC3E}">
        <p14:creationId xmlns:p14="http://schemas.microsoft.com/office/powerpoint/2010/main" val="421335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56" y="457200"/>
            <a:ext cx="5195944" cy="1143000"/>
          </a:xfrm>
        </p:spPr>
        <p:txBody>
          <a:bodyPr>
            <a:normAutofit fontScale="90000"/>
          </a:bodyPr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ЗАЩО да ни</a:t>
            </a:r>
            <a:b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</a:br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вярвате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696200" cy="3200400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latin typeface="Verdana" pitchFamily="34" charset="0"/>
              <a:ea typeface="Verdana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Пресаждане 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орхидеи</a:t>
            </a:r>
            <a:endParaRPr lang="ru-RU" dirty="0">
              <a:solidFill>
                <a:schemeClr val="tx1"/>
              </a:solidFill>
              <a:ea typeface="Verdana" pitchFamily="34" charset="0"/>
            </a:endParaRPr>
          </a:p>
          <a:p>
            <a:r>
              <a:rPr lang="ru-RU" b="1" i="1" dirty="0">
                <a:solidFill>
                  <a:schemeClr val="tx1"/>
                </a:solidFill>
                <a:ea typeface="Verdana" pitchFamily="34" charset="0"/>
              </a:rPr>
              <a:t>Творчески ателиета 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по приложни изкуства, живопис – от проекта „Нарисувай ми орхидея“ с пленери на открито и на Националното изложение </a:t>
            </a:r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«Флора» 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Бургас</a:t>
            </a:r>
          </a:p>
          <a:p>
            <a:r>
              <a:rPr lang="ru-RU" b="1" i="1" dirty="0">
                <a:solidFill>
                  <a:schemeClr val="tx1"/>
                </a:solidFill>
                <a:ea typeface="Verdana" pitchFamily="34" charset="0"/>
              </a:rPr>
              <a:t>Крум Сотиров 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– арттерапевт и преподавател с опит в САЩ и България</a:t>
            </a:r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. Градинар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създал </a:t>
            </a:r>
            <a:r>
              <a:rPr lang="ru-RU" dirty="0">
                <a:solidFill>
                  <a:schemeClr val="tx1"/>
                </a:solidFill>
                <a:ea typeface="Verdana" pitchFamily="34" charset="0"/>
              </a:rPr>
              <a:t>над 25 градини</a:t>
            </a:r>
            <a:r>
              <a:rPr lang="ru-RU" dirty="0" smtClean="0">
                <a:solidFill>
                  <a:schemeClr val="tx1"/>
                </a:solidFill>
                <a:ea typeface="Verdana" pitchFamily="34" charset="0"/>
              </a:rPr>
              <a:t>.</a:t>
            </a:r>
            <a:endParaRPr lang="ru-RU" dirty="0">
              <a:solidFill>
                <a:schemeClr val="tx1"/>
              </a:solidFill>
              <a:ea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5830669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  <p:pic>
        <p:nvPicPr>
          <p:cNvPr id="4098" name="Picture 2" descr="C:\Users\User\Desktop\Намалени\Нарисувай ми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304701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58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Десетки проведени занимания с деца от 3-годишна нагоре по:</a:t>
            </a:r>
            <a:endParaRPr lang="ru-RU" sz="2200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3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024744" cy="1143000"/>
          </a:xfrm>
        </p:spPr>
        <p:txBody>
          <a:bodyPr/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Идеята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39223"/>
            <a:ext cx="7539317" cy="3508977"/>
          </a:xfrm>
        </p:spPr>
        <p:txBody>
          <a:bodyPr>
            <a:normAutofit/>
          </a:bodyPr>
          <a:lstStyle/>
          <a:p>
            <a:r>
              <a:rPr lang="ru-RU" dirty="0" smtClean="0"/>
              <a:t>По </a:t>
            </a:r>
            <a:r>
              <a:rPr lang="ru-RU" dirty="0"/>
              <a:t>време на записите на подкаста </a:t>
            </a:r>
            <a:r>
              <a:rPr lang="ru-RU" b="1" i="1" dirty="0"/>
              <a:t>„Зеленото изкуство на Варна</a:t>
            </a:r>
            <a:r>
              <a:rPr lang="ru-RU" b="1" i="1" dirty="0" smtClean="0"/>
              <a:t>“ </a:t>
            </a:r>
            <a:r>
              <a:rPr lang="ru-RU" dirty="0" smtClean="0"/>
              <a:t>, </a:t>
            </a:r>
            <a:r>
              <a:rPr lang="bg-BG" dirty="0" smtClean="0"/>
              <a:t>подкдрепен от</a:t>
            </a:r>
            <a:r>
              <a:rPr lang="ru-RU" dirty="0" smtClean="0"/>
              <a:t> </a:t>
            </a:r>
            <a:r>
              <a:rPr lang="ru-RU" dirty="0"/>
              <a:t>фонд „Култура“ на Община </a:t>
            </a:r>
            <a:r>
              <a:rPr lang="ru-RU" dirty="0" smtClean="0"/>
              <a:t>Варна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905000" y="56388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2670989"/>
            <a:ext cx="2286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ru-RU" sz="2200" dirty="0" smtClean="0"/>
              <a:t>Може да се гледа в youtube канала 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Първо орхидеено общество</a:t>
            </a:r>
            <a:r>
              <a:rPr lang="ru-RU" sz="2200" dirty="0" smtClean="0"/>
              <a:t>.</a:t>
            </a:r>
          </a:p>
          <a:p>
            <a:endParaRPr lang="en-US" dirty="0"/>
          </a:p>
        </p:txBody>
      </p:sp>
      <p:pic>
        <p:nvPicPr>
          <p:cNvPr id="3076" name="Picture 4" descr="C:\Users\User\Downloads\Визия подкаст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5955"/>
            <a:ext cx="5047072" cy="284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7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24744" cy="1143000"/>
          </a:xfrm>
        </p:spPr>
        <p:txBody>
          <a:bodyPr/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Какво да се учи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3" y="1596423"/>
            <a:ext cx="5024717" cy="465197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Морската градина на Варна – създадена като </a:t>
            </a:r>
            <a:r>
              <a:rPr lang="ru-RU" b="1" i="1" dirty="0" smtClean="0"/>
              <a:t>ботаническа градина - </a:t>
            </a:r>
            <a:r>
              <a:rPr lang="ru-RU" dirty="0" smtClean="0"/>
              <a:t>да се адаптират и съхраняват видове. </a:t>
            </a:r>
          </a:p>
          <a:p>
            <a:r>
              <a:rPr lang="ru-RU" b="1" i="1" dirty="0" smtClean="0"/>
              <a:t>Видово богатство</a:t>
            </a:r>
            <a:r>
              <a:rPr lang="ru-RU" dirty="0" smtClean="0"/>
              <a:t> – наши и чужди /шедьоври от градините на Китай, Япония, Франция, Италия/, различаване.</a:t>
            </a:r>
          </a:p>
          <a:p>
            <a:r>
              <a:rPr lang="ru-RU" b="1" i="1" dirty="0" smtClean="0"/>
              <a:t>Кътове с история:</a:t>
            </a:r>
            <a:r>
              <a:rPr lang="ru-RU" dirty="0" smtClean="0"/>
              <a:t> Аквариум, Алея на Възрожденците, Летен театър и фестивали, Алея на космонавтите, статуи и др.</a:t>
            </a:r>
            <a:endParaRPr lang="ru-RU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38800" y="44958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  <p:pic>
        <p:nvPicPr>
          <p:cNvPr id="5122" name="Picture 2" descr="C:\Users\User\Desktop\Намалени\Морска градина Нин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50" y="152398"/>
            <a:ext cx="3141849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3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133600"/>
            <a:ext cx="4290510" cy="1143000"/>
          </a:xfrm>
        </p:spPr>
        <p:txBody>
          <a:bodyPr/>
          <a:lstStyle/>
          <a:p>
            <a:r>
              <a:rPr lang="bg-BG" sz="35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Какво да се учи</a:t>
            </a:r>
            <a:endParaRPr lang="en-US" sz="3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7924800" cy="26670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200" b="1" i="1" dirty="0" smtClean="0"/>
              <a:t>Създателят - Антон </a:t>
            </a:r>
            <a:r>
              <a:rPr lang="ru-RU" sz="2200" b="1" i="1" dirty="0"/>
              <a:t>Ян Новак</a:t>
            </a:r>
            <a:r>
              <a:rPr lang="ru-RU" sz="2200" dirty="0"/>
              <a:t> – българският чех, </a:t>
            </a:r>
            <a:r>
              <a:rPr lang="ru-RU" sz="2200" dirty="0" smtClean="0"/>
              <a:t>градил </a:t>
            </a:r>
            <a:r>
              <a:rPr lang="ru-RU" sz="2200" dirty="0"/>
              <a:t>42 </a:t>
            </a:r>
            <a:r>
              <a:rPr lang="ru-RU" sz="2200" dirty="0" smtClean="0"/>
              <a:t>зелената </a:t>
            </a:r>
            <a:r>
              <a:rPr lang="ru-RU" sz="2200" dirty="0"/>
              <a:t>система на Варна. </a:t>
            </a:r>
          </a:p>
          <a:p>
            <a:r>
              <a:rPr lang="ru-RU" sz="2200" dirty="0"/>
              <a:t>Изгражда </a:t>
            </a:r>
            <a:r>
              <a:rPr lang="ru-RU" sz="2200" dirty="0" smtClean="0"/>
              <a:t>градината </a:t>
            </a:r>
            <a:r>
              <a:rPr lang="ru-RU" sz="2200" dirty="0"/>
              <a:t>в детайли – </a:t>
            </a:r>
            <a:r>
              <a:rPr lang="ru-RU" sz="2200" dirty="0" smtClean="0"/>
              <a:t>вода, </a:t>
            </a:r>
            <a:r>
              <a:rPr lang="ru-RU" sz="2200" dirty="0"/>
              <a:t>удобства, </a:t>
            </a:r>
            <a:r>
              <a:rPr lang="ru-RU" sz="2200" dirty="0" smtClean="0"/>
              <a:t>изкуство. И в целия град.</a:t>
            </a:r>
            <a:endParaRPr lang="ru-RU" sz="2200" dirty="0"/>
          </a:p>
          <a:p>
            <a:r>
              <a:rPr lang="ru-RU" sz="2200" dirty="0" smtClean="0"/>
              <a:t>Градинар </a:t>
            </a:r>
            <a:r>
              <a:rPr lang="ru-RU" sz="2200" dirty="0"/>
              <a:t>от европейска класа</a:t>
            </a:r>
            <a:r>
              <a:rPr lang="ru-RU" sz="2200" dirty="0" smtClean="0"/>
              <a:t>!</a:t>
            </a:r>
          </a:p>
          <a:p>
            <a:r>
              <a:rPr lang="ru-RU" sz="2200" dirty="0" smtClean="0"/>
              <a:t>Образова през целия си живот.</a:t>
            </a:r>
            <a:endParaRPr lang="ru-RU" sz="1800" dirty="0"/>
          </a:p>
        </p:txBody>
      </p:sp>
      <p:pic>
        <p:nvPicPr>
          <p:cNvPr id="6147" name="Picture 3" descr="C:\Users\User\Desktop\Намалени\Морска рет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181475" cy="257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Антон Новак втора же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4000"/>
            <a:ext cx="2209800" cy="31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830669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b="1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marL="68580" indent="0" algn="ctr">
              <a:buNone/>
            </a:pPr>
            <a:r>
              <a:rPr lang="ru-RU" b="1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3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4061910" cy="724936"/>
          </a:xfrm>
        </p:spPr>
        <p:txBody>
          <a:bodyPr/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Мотиви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350897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Децата в града – скъсана връзка с </a:t>
            </a:r>
            <a:r>
              <a:rPr lang="ru-RU" sz="2200" dirty="0"/>
              <a:t>природата. </a:t>
            </a:r>
            <a:r>
              <a:rPr lang="ru-RU" sz="2200" dirty="0" smtClean="0"/>
              <a:t>Заблуда</a:t>
            </a:r>
            <a:r>
              <a:rPr lang="ru-RU" sz="2200" dirty="0"/>
              <a:t>, че виртуалният свят дава всичко и е </a:t>
            </a:r>
            <a:r>
              <a:rPr lang="ru-RU" sz="2200" dirty="0" smtClean="0"/>
              <a:t>вечен. </a:t>
            </a:r>
            <a:endParaRPr lang="ru-RU" sz="2200" dirty="0"/>
          </a:p>
          <a:p>
            <a:r>
              <a:rPr lang="ru-RU" sz="2200" dirty="0"/>
              <a:t>Познаването на </a:t>
            </a:r>
            <a:r>
              <a:rPr lang="ru-RU" sz="2200" dirty="0" smtClean="0"/>
              <a:t>зеления свят за  развитие </a:t>
            </a:r>
            <a:r>
              <a:rPr lang="ru-RU" sz="2200" dirty="0"/>
              <a:t>на </a:t>
            </a:r>
            <a:r>
              <a:rPr lang="ru-RU" sz="2200" dirty="0" smtClean="0"/>
              <a:t>личността – от оцеляване до творчество. </a:t>
            </a:r>
            <a:endParaRPr lang="ru-RU" sz="2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24400" y="5257800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  <p:pic>
        <p:nvPicPr>
          <p:cNvPr id="9218" name="Picture 2" descr="C:\Users\User\Desktop\Намалени\Рада кориц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971801"/>
            <a:ext cx="4800601" cy="31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76800" y="3134142"/>
            <a:ext cx="358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chemeClr val="accent1"/>
                </a:solidFill>
              </a:rPr>
              <a:t>Всяко излизане навън</a:t>
            </a:r>
            <a:r>
              <a:rPr lang="ru-RU" sz="2200" dirty="0" smtClean="0"/>
              <a:t> на въздух</a:t>
            </a:r>
            <a:r>
              <a:rPr lang="ru-RU" sz="2200" smtClean="0"/>
              <a:t>, </a:t>
            </a:r>
            <a:r>
              <a:rPr lang="ru-RU" sz="2200" smtClean="0"/>
              <a:t>слънце </a:t>
            </a:r>
            <a:r>
              <a:rPr lang="ru-RU" sz="2200" dirty="0" smtClean="0"/>
              <a:t>и морски пръски подобрява физическото и психически здраве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1123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801136"/>
          </a:xfrm>
        </p:spPr>
        <p:txBody>
          <a:bodyPr/>
          <a:lstStyle/>
          <a:p>
            <a:r>
              <a:rPr lang="bg-BG" sz="35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Умения и знания</a:t>
            </a:r>
            <a:endParaRPr lang="en-US" sz="35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1828800"/>
            <a:ext cx="5481917" cy="350897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Ориентация </a:t>
            </a:r>
            <a:r>
              <a:rPr lang="ru-RU" dirty="0"/>
              <a:t>в природата</a:t>
            </a:r>
          </a:p>
          <a:p>
            <a:r>
              <a:rPr lang="ru-RU" dirty="0" smtClean="0"/>
              <a:t>Растения – ползи като </a:t>
            </a:r>
            <a:r>
              <a:rPr lang="ru-RU" dirty="0"/>
              <a:t>храна, лечение, създаване на удобства</a:t>
            </a:r>
          </a:p>
          <a:p>
            <a:r>
              <a:rPr lang="ru-RU" dirty="0"/>
              <a:t>Насоки за оцеляване </a:t>
            </a:r>
            <a:endParaRPr lang="ru-RU" dirty="0" smtClean="0"/>
          </a:p>
          <a:p>
            <a:r>
              <a:rPr lang="ru-RU" dirty="0" smtClean="0"/>
              <a:t>Живият свят отблизо – </a:t>
            </a:r>
            <a:r>
              <a:rPr lang="ru-RU" dirty="0"/>
              <a:t>насекоми, гъби, птици, животни</a:t>
            </a:r>
          </a:p>
          <a:p>
            <a:r>
              <a:rPr lang="ru-RU" dirty="0"/>
              <a:t>Много посоки за творчество и вдъхновение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5525869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  <p:pic>
        <p:nvPicPr>
          <p:cNvPr id="10242" name="Picture 2" descr="C:\Users\User\Desktop\Намалени\Новак паметни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03" y="-76200"/>
            <a:ext cx="304138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5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4876800" cy="1143000"/>
          </a:xfrm>
        </p:spPr>
        <p:txBody>
          <a:bodyPr>
            <a:normAutofit/>
          </a:bodyPr>
          <a:lstStyle/>
          <a:p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Възможности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038600" cy="3733800"/>
          </a:xfrm>
        </p:spPr>
        <p:txBody>
          <a:bodyPr>
            <a:normAutofit/>
          </a:bodyPr>
          <a:lstStyle/>
          <a:p>
            <a:endParaRPr lang="ru-RU" sz="2200" dirty="0"/>
          </a:p>
          <a:p>
            <a:r>
              <a:rPr lang="ru-RU" sz="2200" dirty="0" smtClean="0"/>
              <a:t> В час </a:t>
            </a:r>
            <a:r>
              <a:rPr lang="ru-RU" sz="2200" dirty="0"/>
              <a:t>на </a:t>
            </a:r>
            <a:r>
              <a:rPr lang="ru-RU" sz="2200" dirty="0" smtClean="0"/>
              <a:t>класа </a:t>
            </a:r>
          </a:p>
          <a:p>
            <a:r>
              <a:rPr lang="ru-RU" sz="2200" dirty="0" smtClean="0"/>
              <a:t> С  разходки на открито като продължение на часове по биология, изобразително изкуство, дизайн и др.</a:t>
            </a:r>
            <a:endParaRPr lang="ru-RU" sz="2200" dirty="0"/>
          </a:p>
          <a:p>
            <a:r>
              <a:rPr lang="ru-RU" sz="2200" dirty="0" smtClean="0"/>
              <a:t>Час по ... /парк, градина/ е приложима за всеки град!</a:t>
            </a:r>
          </a:p>
        </p:txBody>
      </p:sp>
      <p:pic>
        <p:nvPicPr>
          <p:cNvPr id="8194" name="Picture 2" descr="C:\Users\User\Desktop\Намалени\Морска градина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650"/>
            <a:ext cx="4343400" cy="33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67826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Международен образователен  форум Варна</a:t>
            </a:r>
          </a:p>
          <a:p>
            <a:pPr marL="6858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i="1" dirty="0" smtClean="0">
                <a:solidFill>
                  <a:schemeClr val="accent1"/>
                </a:solidFill>
                <a:latin typeface="Cambria" pitchFamily="18" charset="0"/>
                <a:ea typeface="Cambria" pitchFamily="18" charset="0"/>
              </a:rPr>
              <a:t>Градът като учебна площадка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5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483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Cambria</vt:lpstr>
      <vt:lpstr>Century Gothic</vt:lpstr>
      <vt:lpstr>Verdana</vt:lpstr>
      <vt:lpstr>Wingdings</vt:lpstr>
      <vt:lpstr>Wingdings 2</vt:lpstr>
      <vt:lpstr>Austin</vt:lpstr>
      <vt:lpstr>ЧАС ПО  МОРСКА ГРАДИНА  И АНТОН НОВАК </vt:lpstr>
      <vt:lpstr>Кои сме ние</vt:lpstr>
      <vt:lpstr>ЗАЩО да ни вярвате</vt:lpstr>
      <vt:lpstr>Идеята</vt:lpstr>
      <vt:lpstr>Какво да се учи</vt:lpstr>
      <vt:lpstr>Какво да се учи</vt:lpstr>
      <vt:lpstr>Мотиви</vt:lpstr>
      <vt:lpstr>Умения и знания</vt:lpstr>
      <vt:lpstr>Възможности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Iskra Sotirova</cp:lastModifiedBy>
  <cp:revision>47</cp:revision>
  <dcterms:created xsi:type="dcterms:W3CDTF">2025-09-15T17:10:33Z</dcterms:created>
  <dcterms:modified xsi:type="dcterms:W3CDTF">2025-09-16T06:32:50Z</dcterms:modified>
</cp:coreProperties>
</file>