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2" r:id="rId12"/>
  </p:sldIdLst>
  <p:sldSz cx="18288000" cy="10287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old" panose="000008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3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12" Type="http://schemas.openxmlformats.org/officeDocument/2006/relationships/image" Target="../media/image4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2.jpeg"/><Relationship Id="rId5" Type="http://schemas.openxmlformats.org/officeDocument/2006/relationships/image" Target="../media/image10.sv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9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30.svg"/><Relationship Id="rId2" Type="http://schemas.openxmlformats.org/officeDocument/2006/relationships/image" Target="../media/image18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hyperlink" Target="https://en.uit.no/startsida" TargetMode="External"/><Relationship Id="rId5" Type="http://schemas.openxmlformats.org/officeDocument/2006/relationships/image" Target="../media/image10.svg"/><Relationship Id="rId15" Type="http://schemas.openxmlformats.org/officeDocument/2006/relationships/hyperlink" Target="https://forschung.hochschule-burgenland.at/projekte/projekt/energetikum-living-lab/" TargetMode="External"/><Relationship Id="rId10" Type="http://schemas.openxmlformats.org/officeDocument/2006/relationships/hyperlink" Target="https://airbit.uit.no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5.emf"/><Relationship Id="rId5" Type="http://schemas.openxmlformats.org/officeDocument/2006/relationships/image" Target="../media/image10.svg"/><Relationship Id="rId10" Type="http://schemas.openxmlformats.org/officeDocument/2006/relationships/image" Target="../media/image34.emf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8578" flipH="1">
            <a:off x="-490827" y="5032597"/>
            <a:ext cx="21958110" cy="7994206"/>
          </a:xfrm>
          <a:custGeom>
            <a:avLst/>
            <a:gdLst/>
            <a:ahLst/>
            <a:cxnLst/>
            <a:rect l="l" t="t" r="r" b="b"/>
            <a:pathLst>
              <a:path w="21958110" h="7994206">
                <a:moveTo>
                  <a:pt x="21958111" y="0"/>
                </a:moveTo>
                <a:lnTo>
                  <a:pt x="0" y="0"/>
                </a:lnTo>
                <a:lnTo>
                  <a:pt x="0" y="7994206"/>
                </a:lnTo>
                <a:lnTo>
                  <a:pt x="21958111" y="7994206"/>
                </a:lnTo>
                <a:lnTo>
                  <a:pt x="219581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3" name="Freeform 3"/>
          <p:cNvSpPr/>
          <p:nvPr/>
        </p:nvSpPr>
        <p:spPr>
          <a:xfrm rot="-681232" flipV="1">
            <a:off x="-2150886" y="-2804011"/>
            <a:ext cx="16957103" cy="6173508"/>
          </a:xfrm>
          <a:custGeom>
            <a:avLst/>
            <a:gdLst/>
            <a:ahLst/>
            <a:cxnLst/>
            <a:rect l="l" t="t" r="r" b="b"/>
            <a:pathLst>
              <a:path w="16957103" h="6173508">
                <a:moveTo>
                  <a:pt x="0" y="6173509"/>
                </a:moveTo>
                <a:lnTo>
                  <a:pt x="16957104" y="6173509"/>
                </a:lnTo>
                <a:lnTo>
                  <a:pt x="16957104" y="0"/>
                </a:lnTo>
                <a:lnTo>
                  <a:pt x="0" y="0"/>
                </a:lnTo>
                <a:lnTo>
                  <a:pt x="0" y="61735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bg-BG" noProof="0" dirty="0"/>
          </a:p>
        </p:txBody>
      </p:sp>
      <p:sp>
        <p:nvSpPr>
          <p:cNvPr id="4" name="Freeform 4"/>
          <p:cNvSpPr/>
          <p:nvPr/>
        </p:nvSpPr>
        <p:spPr>
          <a:xfrm>
            <a:off x="179719" y="282744"/>
            <a:ext cx="5308693" cy="1068374"/>
          </a:xfrm>
          <a:custGeom>
            <a:avLst/>
            <a:gdLst/>
            <a:ahLst/>
            <a:cxnLst/>
            <a:rect l="l" t="t" r="r" b="b"/>
            <a:pathLst>
              <a:path w="5308693" h="1068374">
                <a:moveTo>
                  <a:pt x="0" y="0"/>
                </a:moveTo>
                <a:lnTo>
                  <a:pt x="5308693" y="0"/>
                </a:lnTo>
                <a:lnTo>
                  <a:pt x="5308693" y="1068374"/>
                </a:lnTo>
                <a:lnTo>
                  <a:pt x="0" y="10683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5" name="Freeform 5"/>
          <p:cNvSpPr/>
          <p:nvPr/>
        </p:nvSpPr>
        <p:spPr>
          <a:xfrm rot="1810211" flipV="1">
            <a:off x="7770266" y="-1293506"/>
            <a:ext cx="15212479" cy="5538349"/>
          </a:xfrm>
          <a:custGeom>
            <a:avLst/>
            <a:gdLst/>
            <a:ahLst/>
            <a:cxnLst/>
            <a:rect l="l" t="t" r="r" b="b"/>
            <a:pathLst>
              <a:path w="15212479" h="5538349">
                <a:moveTo>
                  <a:pt x="0" y="5538349"/>
                </a:moveTo>
                <a:lnTo>
                  <a:pt x="15212480" y="5538349"/>
                </a:lnTo>
                <a:lnTo>
                  <a:pt x="15212480" y="0"/>
                </a:lnTo>
                <a:lnTo>
                  <a:pt x="0" y="0"/>
                </a:lnTo>
                <a:lnTo>
                  <a:pt x="0" y="553834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bg-BG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B7AB23-E8FE-4708-6FA7-4BACBB7F3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7784125"/>
            <a:ext cx="1765280" cy="2005009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414E8449-AB77-9226-7364-3417D547D19C}"/>
              </a:ext>
            </a:extLst>
          </p:cNvPr>
          <p:cNvSpPr txBox="1"/>
          <p:nvPr/>
        </p:nvSpPr>
        <p:spPr>
          <a:xfrm>
            <a:off x="4191000" y="4876694"/>
            <a:ext cx="983488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i="1" noProof="0" dirty="0"/>
              <a:t>Tema: </a:t>
            </a:r>
            <a:r>
              <a:rPr lang="bg-BG" sz="3200" i="1" noProof="0" dirty="0"/>
              <a:t>Инженерно образование в градска среда: визия и практики на Технически университет – Варна</a:t>
            </a:r>
            <a:endParaRPr lang="bg-BG" sz="3200" i="1" noProof="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65F57F-D242-4605-66DB-7804FA62D21A}"/>
              </a:ext>
            </a:extLst>
          </p:cNvPr>
          <p:cNvSpPr txBox="1"/>
          <p:nvPr/>
        </p:nvSpPr>
        <p:spPr>
          <a:xfrm>
            <a:off x="1295400" y="9736209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E1A2E51-FCD4-1D40-2816-B41C143B17AC}"/>
              </a:ext>
            </a:extLst>
          </p:cNvPr>
          <p:cNvSpPr txBox="1"/>
          <p:nvPr/>
        </p:nvSpPr>
        <p:spPr>
          <a:xfrm>
            <a:off x="4038600" y="6623096"/>
            <a:ext cx="983488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g-BG" sz="20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доц. Ангел Маринов, Технически Университет Варна</a:t>
            </a:r>
            <a:endParaRPr lang="bg-BG" sz="2000" noProof="0" dirty="0">
              <a:solidFill>
                <a:srgbClr val="000000"/>
              </a:solidFill>
              <a:latin typeface="+mj-lt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54E5F01-2575-D585-E4CC-02232D5BB1CC}"/>
              </a:ext>
            </a:extLst>
          </p:cNvPr>
          <p:cNvSpPr txBox="1"/>
          <p:nvPr/>
        </p:nvSpPr>
        <p:spPr>
          <a:xfrm>
            <a:off x="4038600" y="3567006"/>
            <a:ext cx="983488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g-BG" sz="4400" b="1" i="1" noProof="0" dirty="0"/>
              <a:t>Международен Образователен Форум</a:t>
            </a:r>
            <a:endParaRPr lang="bg-BG" sz="4400" b="1" i="1" noProof="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88BF-C7EF-3412-F908-C3AEE26F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7E4D8C-55B9-3132-8403-84B4F6732946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16E2DD-0969-33C1-4244-0FFAD14B0490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6DEAEC6-31E3-F029-F2A7-EC0AA99A97CB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A07A91-BD4C-FCC5-ED96-9B07ED84E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801"/>
            <a:ext cx="1143000" cy="1298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E2F59-C078-07E0-5B76-00DF2BEA9D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48693"/>
            <a:ext cx="4369040" cy="431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0ABF0-E36E-6391-207F-48FA6B9BD173}"/>
              </a:ext>
            </a:extLst>
          </p:cNvPr>
          <p:cNvSpPr txBox="1"/>
          <p:nvPr/>
        </p:nvSpPr>
        <p:spPr>
          <a:xfrm>
            <a:off x="533400" y="342900"/>
            <a:ext cx="1181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noProof="0" dirty="0"/>
              <a:t>VARNA AIR EDU — </a:t>
            </a:r>
            <a:r>
              <a:rPr lang="bg-BG" sz="3200" b="1" dirty="0"/>
              <a:t>образователна платформа </a:t>
            </a:r>
            <a:r>
              <a:rPr lang="bg-BG" sz="3200" b="1" noProof="0" dirty="0"/>
              <a:t>на мрежа за качеството на въздуха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21643-6BEB-A4DA-854F-6A998D5B4D3D}"/>
              </a:ext>
            </a:extLst>
          </p:cNvPr>
          <p:cNvSpPr txBox="1"/>
          <p:nvPr/>
        </p:nvSpPr>
        <p:spPr>
          <a:xfrm>
            <a:off x="203320" y="6121806"/>
            <a:ext cx="518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b="1" noProof="0" dirty="0"/>
              <a:t>Прототипите се изработват и проектират от студенти на университета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26CC9-91F6-100C-5F90-C8466EA7C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7399752"/>
            <a:ext cx="12390476" cy="2314286"/>
          </a:xfrm>
          <a:prstGeom prst="rect">
            <a:avLst/>
          </a:prstGeom>
        </p:spPr>
      </p:pic>
      <p:pic>
        <p:nvPicPr>
          <p:cNvPr id="12" name="Picture 11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404292B7-BDA6-55E8-86FD-7CDCA2A336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7807" y="1740796"/>
            <a:ext cx="4724400" cy="2275892"/>
          </a:xfrm>
          <a:prstGeom prst="rect">
            <a:avLst/>
          </a:prstGeom>
        </p:spPr>
      </p:pic>
      <p:pic>
        <p:nvPicPr>
          <p:cNvPr id="14" name="Picture 13" descr="A pink box on a white piece of paper&#10;&#10;AI-generated content may be incorrect.">
            <a:extLst>
              <a:ext uri="{FF2B5EF4-FFF2-40B4-BE49-F238E27FC236}">
                <a16:creationId xmlns:a16="http://schemas.microsoft.com/office/drawing/2014/main" id="{DE34272F-24BD-D800-F374-98887709CA7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6026" y="4799275"/>
            <a:ext cx="2990850" cy="2371536"/>
          </a:xfrm>
          <a:prstGeom prst="rect">
            <a:avLst/>
          </a:prstGeom>
        </p:spPr>
      </p:pic>
      <p:pic>
        <p:nvPicPr>
          <p:cNvPr id="17" name="Picture 16" descr="A pink cube on a piece of paper&#10;&#10;AI-generated content may be incorrect.">
            <a:extLst>
              <a:ext uri="{FF2B5EF4-FFF2-40B4-BE49-F238E27FC236}">
                <a16:creationId xmlns:a16="http://schemas.microsoft.com/office/drawing/2014/main" id="{38835195-036C-27F5-04D0-372248C2C9E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90007" y="4787855"/>
            <a:ext cx="2952750" cy="2411530"/>
          </a:xfrm>
          <a:prstGeom prst="rect">
            <a:avLst/>
          </a:prstGeom>
        </p:spPr>
      </p:pic>
      <p:pic>
        <p:nvPicPr>
          <p:cNvPr id="19" name="Picture 18" descr="A pink box with black parts&#10;&#10;AI-generated content may be incorrect.">
            <a:extLst>
              <a:ext uri="{FF2B5EF4-FFF2-40B4-BE49-F238E27FC236}">
                <a16:creationId xmlns:a16="http://schemas.microsoft.com/office/drawing/2014/main" id="{CAA205B5-9E39-E21D-E43E-7255D672E0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3001" y="4788224"/>
            <a:ext cx="2758510" cy="2411161"/>
          </a:xfrm>
          <a:prstGeom prst="rect">
            <a:avLst/>
          </a:prstGeom>
        </p:spPr>
      </p:pic>
      <p:pic>
        <p:nvPicPr>
          <p:cNvPr id="21" name="Picture 20" descr="A white plastic object with wires&#10;&#10;AI-generated content may be incorrect.">
            <a:extLst>
              <a:ext uri="{FF2B5EF4-FFF2-40B4-BE49-F238E27FC236}">
                <a16:creationId xmlns:a16="http://schemas.microsoft.com/office/drawing/2014/main" id="{CD359389-4781-82E5-74C3-97AD5C2A2DF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760300"/>
            <a:ext cx="2523732" cy="2420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E68B3C-493B-524A-8ED7-ACCE7671D9D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325" y="1448693"/>
            <a:ext cx="3408344" cy="2987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506DD-553A-B0F2-3B17-8406B82CC9EF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</p:spTree>
    <p:extLst>
      <p:ext uri="{BB962C8B-B14F-4D97-AF65-F5344CB8AC3E}">
        <p14:creationId xmlns:p14="http://schemas.microsoft.com/office/powerpoint/2010/main" val="230600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944" flipH="1">
            <a:off x="-195084" y="4736561"/>
            <a:ext cx="21958110" cy="7994206"/>
          </a:xfrm>
          <a:custGeom>
            <a:avLst/>
            <a:gdLst/>
            <a:ahLst/>
            <a:cxnLst/>
            <a:rect l="l" t="t" r="r" b="b"/>
            <a:pathLst>
              <a:path w="21958110" h="7994206">
                <a:moveTo>
                  <a:pt x="21958111" y="0"/>
                </a:moveTo>
                <a:lnTo>
                  <a:pt x="0" y="0"/>
                </a:lnTo>
                <a:lnTo>
                  <a:pt x="0" y="7994206"/>
                </a:lnTo>
                <a:lnTo>
                  <a:pt x="21958111" y="7994206"/>
                </a:lnTo>
                <a:lnTo>
                  <a:pt x="219581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4280036" y="2527557"/>
            <a:ext cx="9727927" cy="3631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bg-BG" sz="10500" b="1" noProof="0" dirty="0">
                <a:solidFill>
                  <a:srgbClr val="034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Благодаря за Вниманието</a:t>
            </a:r>
          </a:p>
        </p:txBody>
      </p:sp>
      <p:sp>
        <p:nvSpPr>
          <p:cNvPr id="4" name="Freeform 4"/>
          <p:cNvSpPr/>
          <p:nvPr/>
        </p:nvSpPr>
        <p:spPr>
          <a:xfrm rot="-681232" flipV="1">
            <a:off x="-2453639" y="-2638758"/>
            <a:ext cx="16957103" cy="6173508"/>
          </a:xfrm>
          <a:custGeom>
            <a:avLst/>
            <a:gdLst/>
            <a:ahLst/>
            <a:cxnLst/>
            <a:rect l="l" t="t" r="r" b="b"/>
            <a:pathLst>
              <a:path w="16957103" h="6173508">
                <a:moveTo>
                  <a:pt x="0" y="6173509"/>
                </a:moveTo>
                <a:lnTo>
                  <a:pt x="16957103" y="6173509"/>
                </a:lnTo>
                <a:lnTo>
                  <a:pt x="16957103" y="0"/>
                </a:lnTo>
                <a:lnTo>
                  <a:pt x="0" y="0"/>
                </a:lnTo>
                <a:lnTo>
                  <a:pt x="0" y="61735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5" name="Freeform 5"/>
          <p:cNvSpPr/>
          <p:nvPr/>
        </p:nvSpPr>
        <p:spPr>
          <a:xfrm rot="1810211" flipV="1">
            <a:off x="7770266" y="-1293506"/>
            <a:ext cx="15212479" cy="5538349"/>
          </a:xfrm>
          <a:custGeom>
            <a:avLst/>
            <a:gdLst/>
            <a:ahLst/>
            <a:cxnLst/>
            <a:rect l="l" t="t" r="r" b="b"/>
            <a:pathLst>
              <a:path w="15212479" h="5538349">
                <a:moveTo>
                  <a:pt x="0" y="5538349"/>
                </a:moveTo>
                <a:lnTo>
                  <a:pt x="15212480" y="5538349"/>
                </a:lnTo>
                <a:lnTo>
                  <a:pt x="15212480" y="0"/>
                </a:lnTo>
                <a:lnTo>
                  <a:pt x="0" y="0"/>
                </a:lnTo>
                <a:lnTo>
                  <a:pt x="0" y="553834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7085FFD8-B8F4-92EF-3110-C9213CA3E711}"/>
              </a:ext>
            </a:extLst>
          </p:cNvPr>
          <p:cNvSpPr/>
          <p:nvPr/>
        </p:nvSpPr>
        <p:spPr>
          <a:xfrm>
            <a:off x="914400" y="134700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704035-9398-86E7-788B-1EEBDD21A7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963" y="7276903"/>
            <a:ext cx="1765280" cy="2005009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3B880006-F053-4E62-27AD-5C51BBE633FF}"/>
              </a:ext>
            </a:extLst>
          </p:cNvPr>
          <p:cNvSpPr txBox="1"/>
          <p:nvPr/>
        </p:nvSpPr>
        <p:spPr>
          <a:xfrm>
            <a:off x="1143000" y="9272387"/>
            <a:ext cx="7404234" cy="1163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8"/>
              </a:lnSpc>
            </a:pPr>
            <a:endParaRPr lang="bg-BG" sz="2227" noProof="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118"/>
              </a:lnSpc>
            </a:pPr>
            <a:r>
              <a:rPr lang="bg-BG" sz="2800" b="1" dirty="0">
                <a:solidFill>
                  <a:srgbClr val="000000"/>
                </a:solidFill>
                <a:latin typeface="Montserrat"/>
              </a:rPr>
              <a:t>За контакти: </a:t>
            </a:r>
            <a:r>
              <a:rPr lang="en-US" sz="2800" dirty="0">
                <a:solidFill>
                  <a:srgbClr val="000000"/>
                </a:solidFill>
                <a:latin typeface="Montserrat"/>
              </a:rPr>
              <a:t>a.marinov@tu-varna.bg</a:t>
            </a:r>
            <a:endParaRPr lang="bg-BG" sz="2800" noProof="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3118"/>
              </a:lnSpc>
            </a:pPr>
            <a:endParaRPr lang="bg-BG" sz="2227" noProof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67846" flipH="1">
            <a:off x="7791891" y="7599800"/>
            <a:ext cx="12058207" cy="4389985"/>
          </a:xfrm>
          <a:custGeom>
            <a:avLst/>
            <a:gdLst/>
            <a:ahLst/>
            <a:cxnLst/>
            <a:rect l="l" t="t" r="r" b="b"/>
            <a:pathLst>
              <a:path w="12058207" h="4389985">
                <a:moveTo>
                  <a:pt x="12058206" y="0"/>
                </a:moveTo>
                <a:lnTo>
                  <a:pt x="0" y="0"/>
                </a:lnTo>
                <a:lnTo>
                  <a:pt x="0" y="4389985"/>
                </a:lnTo>
                <a:lnTo>
                  <a:pt x="12058206" y="4389985"/>
                </a:lnTo>
                <a:lnTo>
                  <a:pt x="12058206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3" name="Freeform 3"/>
          <p:cNvSpPr/>
          <p:nvPr/>
        </p:nvSpPr>
        <p:spPr>
          <a:xfrm rot="-1254399" flipH="1">
            <a:off x="8054344" y="8092007"/>
            <a:ext cx="12058207" cy="4389985"/>
          </a:xfrm>
          <a:custGeom>
            <a:avLst/>
            <a:gdLst/>
            <a:ahLst/>
            <a:cxnLst/>
            <a:rect l="l" t="t" r="r" b="b"/>
            <a:pathLst>
              <a:path w="12058207" h="4389985">
                <a:moveTo>
                  <a:pt x="12058207" y="0"/>
                </a:moveTo>
                <a:lnTo>
                  <a:pt x="0" y="0"/>
                </a:lnTo>
                <a:lnTo>
                  <a:pt x="0" y="4389986"/>
                </a:lnTo>
                <a:lnTo>
                  <a:pt x="12058207" y="4389986"/>
                </a:lnTo>
                <a:lnTo>
                  <a:pt x="120582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5" name="Freeform 5"/>
          <p:cNvSpPr/>
          <p:nvPr/>
        </p:nvSpPr>
        <p:spPr>
          <a:xfrm flipV="1">
            <a:off x="-156774" y="-687628"/>
            <a:ext cx="18659340" cy="2578382"/>
          </a:xfrm>
          <a:custGeom>
            <a:avLst/>
            <a:gdLst/>
            <a:ahLst/>
            <a:cxnLst/>
            <a:rect l="l" t="t" r="r" b="b"/>
            <a:pathLst>
              <a:path w="18659340" h="2578382">
                <a:moveTo>
                  <a:pt x="0" y="2578381"/>
                </a:moveTo>
                <a:lnTo>
                  <a:pt x="18659340" y="2578381"/>
                </a:lnTo>
                <a:lnTo>
                  <a:pt x="18659340" y="0"/>
                </a:lnTo>
                <a:lnTo>
                  <a:pt x="0" y="0"/>
                </a:lnTo>
                <a:lnTo>
                  <a:pt x="0" y="25783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/>
          <p:cNvSpPr/>
          <p:nvPr/>
        </p:nvSpPr>
        <p:spPr>
          <a:xfrm rot="-996988">
            <a:off x="-2488402" y="4958314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1" name="TextBox 11"/>
          <p:cNvSpPr txBox="1"/>
          <p:nvPr/>
        </p:nvSpPr>
        <p:spPr>
          <a:xfrm>
            <a:off x="1270300" y="1798095"/>
            <a:ext cx="14248967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6000" b="1" noProof="0" dirty="0"/>
              <a:t>Инженерно образование в градска среда: </a:t>
            </a:r>
            <a:r>
              <a:rPr lang="bg-BG" sz="6000" noProof="0" dirty="0"/>
              <a:t>визия и практики на Технически университет – Варна</a:t>
            </a:r>
            <a:endParaRPr lang="bg-BG" sz="6000" b="1" noProof="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16366" y="6949039"/>
            <a:ext cx="5981809" cy="56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7"/>
              </a:lnSpc>
            </a:pPr>
            <a:r>
              <a:rPr lang="bg-BG" sz="3291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доц. Ангел Маринов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16366" y="7627444"/>
            <a:ext cx="7404234" cy="1958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8"/>
              </a:lnSpc>
            </a:pPr>
            <a:r>
              <a:rPr lang="bg-BG" sz="2227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Заместник</a:t>
            </a:r>
            <a:r>
              <a:rPr lang="en-US" sz="2227" noProof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bg-BG" sz="2227" noProof="0" dirty="0">
                <a:solidFill>
                  <a:srgbClr val="000000"/>
                </a:solidFill>
                <a:latin typeface="Montserrat"/>
                <a:sym typeface="Montserrat"/>
              </a:rPr>
              <a:t>декан </a:t>
            </a:r>
            <a:r>
              <a:rPr lang="bg-BG" sz="2227" noProof="0" dirty="0">
                <a:solidFill>
                  <a:srgbClr val="000000"/>
                </a:solidFill>
                <a:latin typeface="Montserrat"/>
              </a:rPr>
              <a:t>Факултет По Изчислителна Техника И Автоматизация</a:t>
            </a:r>
          </a:p>
          <a:p>
            <a:pPr>
              <a:lnSpc>
                <a:spcPts val="3118"/>
              </a:lnSpc>
            </a:pPr>
            <a:endParaRPr lang="bg-BG" sz="2227" noProof="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118"/>
              </a:lnSpc>
            </a:pPr>
            <a:r>
              <a:rPr lang="bg-BG" sz="2800" b="1" noProof="0" dirty="0">
                <a:solidFill>
                  <a:srgbClr val="000000"/>
                </a:solidFill>
                <a:latin typeface="Montserrat"/>
              </a:rPr>
              <a:t>Технически Университет Варна</a:t>
            </a:r>
          </a:p>
          <a:p>
            <a:pPr algn="l">
              <a:lnSpc>
                <a:spcPts val="3118"/>
              </a:lnSpc>
            </a:pPr>
            <a:endParaRPr lang="bg-BG" sz="2227" noProof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81F703-B8DA-7CB2-328F-483C2CE11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0819" b="15422"/>
          <a:stretch>
            <a:fillRect/>
          </a:stretch>
        </p:blipFill>
        <p:spPr>
          <a:xfrm>
            <a:off x="1201974" y="5027292"/>
            <a:ext cx="3429000" cy="3372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BA4268-AEAE-0CCA-D751-72FFD22DB934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/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/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3C4BF2-26E5-BC24-319B-123DFC5CC7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13530"/>
            <a:ext cx="1143000" cy="12982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57A3C1-5B1C-E361-F56C-844C1BA88B4C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noProof="0" dirty="0"/>
              <a:t>https://www1.tu-varna.bg/tu-varna/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E9718C-DD31-70B2-6A31-18AC151B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20631"/>
            <a:ext cx="7543800" cy="424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BD9642-853D-121A-0AD0-1B27B92A1AAD}"/>
              </a:ext>
            </a:extLst>
          </p:cNvPr>
          <p:cNvSpPr txBox="1"/>
          <p:nvPr/>
        </p:nvSpPr>
        <p:spPr>
          <a:xfrm>
            <a:off x="514367" y="348675"/>
            <a:ext cx="1348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noProof="0" dirty="0"/>
              <a:t>Кои сме ние — Технически университет – Варна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69AABA-0DDD-1A35-5680-5931A12FDBDC}"/>
              </a:ext>
            </a:extLst>
          </p:cNvPr>
          <p:cNvSpPr txBox="1"/>
          <p:nvPr/>
        </p:nvSpPr>
        <p:spPr>
          <a:xfrm>
            <a:off x="819150" y="1027520"/>
            <a:ext cx="11963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b="1" noProof="0" dirty="0"/>
              <a:t>Основан през 1962 г. </a:t>
            </a:r>
            <a:r>
              <a:rPr lang="bg-BG" sz="2000" noProof="0" dirty="0"/>
              <a:t>като Машинно-електротехнически институт;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b="1" noProof="0" dirty="0"/>
              <a:t>Традиция в подготовката на инженери</a:t>
            </a:r>
            <a:r>
              <a:rPr lang="bg-BG" sz="2000" noProof="0" dirty="0"/>
              <a:t> в областта на корабостроенето, транспорта, машиностроенето, енергетика, компютърните науки, електрониката и електротехниката.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b="1" noProof="0" dirty="0"/>
              <a:t>4 факултета: </a:t>
            </a:r>
            <a:r>
              <a:rPr lang="bg-BG" sz="2000" noProof="0" dirty="0"/>
              <a:t>Машинно-технологичен, Корабостроителен, Електротехнически, Факултет по изчислителна техника и автоматизация</a:t>
            </a:r>
            <a:r>
              <a:rPr lang="bg-BG" sz="2000" b="1" noProof="0" dirty="0"/>
              <a:t>.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b="1" noProof="0" dirty="0"/>
              <a:t>Иновации: </a:t>
            </a:r>
            <a:r>
              <a:rPr lang="bg-BG" sz="2000" noProof="0" dirty="0"/>
              <a:t>Научноизследователски институт + Високотехнологичен парк с лаборатории (енергийна ефективност, автоматизация, материали и др.)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b="1" noProof="0" dirty="0"/>
              <a:t>Международност: </a:t>
            </a:r>
            <a:r>
              <a:rPr lang="bg-BG" sz="2000" noProof="0" dirty="0"/>
              <a:t>Erasmus+, прием на чуждестранни студенти, стратегия за интернационализация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b="1" noProof="0" dirty="0" err="1"/>
              <a:t>Kампус</a:t>
            </a:r>
            <a:r>
              <a:rPr lang="bg-BG" sz="2000" b="1" noProof="0" dirty="0"/>
              <a:t> ресурси: </a:t>
            </a:r>
            <a:r>
              <a:rPr lang="bg-BG" sz="2000" noProof="0" dirty="0"/>
              <a:t>библиотека, спортен комплекс, общежития;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8C46A9-AF84-17CE-2B82-90ED2FC8A6C6}"/>
              </a:ext>
            </a:extLst>
          </p:cNvPr>
          <p:cNvSpPr txBox="1"/>
          <p:nvPr/>
        </p:nvSpPr>
        <p:spPr>
          <a:xfrm>
            <a:off x="929694" y="5654354"/>
            <a:ext cx="68427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Нашият </a:t>
            </a:r>
            <a:r>
              <a:rPr lang="bg-BG" sz="2000" dirty="0" err="1"/>
              <a:t>инженерeн</a:t>
            </a:r>
            <a:r>
              <a:rPr lang="bg-BG" sz="2000" dirty="0"/>
              <a:t> поглед към „града като класна стая“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Добри практики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Модел партньорства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Наши проекти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Идея „въздух“.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03A8B3-CAB0-02D9-0322-D79850A54819}"/>
              </a:ext>
            </a:extLst>
          </p:cNvPr>
          <p:cNvSpPr txBox="1"/>
          <p:nvPr/>
        </p:nvSpPr>
        <p:spPr>
          <a:xfrm>
            <a:off x="523892" y="4864431"/>
            <a:ext cx="1348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noProof="0" dirty="0"/>
              <a:t>Какво ще чуете днес: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5E103-1191-49A9-0099-20EE547E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6036A5-9331-1620-882C-7B28D28E6623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6B6661E-0141-13FB-F6C2-FC80D7D6D2A0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01D13E3-C7D2-812F-0170-3D04C8FCB46B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1BE62D7-A5B3-9603-DC26-19112756C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0" y="2393412"/>
                <a:ext cx="12182028" cy="61944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Учим в реален контекст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, не в симулация: градски системи = учебни обекти.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Изследователски цикъл (CDIO)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</a:t>
                </a:r>
                <a:r>
                  <a:rPr kumimoji="0" lang="bg-BG" sz="2000" b="0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Conceive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→ </a:t>
                </a:r>
                <a:r>
                  <a:rPr kumimoji="0" lang="bg-BG" sz="2000" b="0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Design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→ </a:t>
                </a:r>
                <a:r>
                  <a:rPr kumimoji="0" lang="bg-BG" sz="2000" b="0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Implement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→ </a:t>
                </a:r>
                <a:r>
                  <a:rPr kumimoji="0" lang="bg-BG" sz="2000" b="0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Operate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върху градски казуси.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Проекти по проблеми, не по дисциплини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междупредметни екипи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</a:pPr>
                <a:endParaRPr kumimoji="0" lang="bg-BG" sz="2000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bg-BG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Градски Проект=</m:t>
                      </m:r>
                      <m:f>
                        <m:fPr>
                          <m:ctrlPr>
                            <a:rPr kumimoji="0" lang="bg-BG" sz="2000" b="0" i="1" u="none" strike="noStrike" cap="none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bg-BG" sz="2000" b="0" i="1" u="none" strike="noStrike" cap="none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(Електроника) х (Компютърни Науки) х (Дизайн)</m:t>
                          </m:r>
                        </m:num>
                        <m:den>
                          <m:r>
                            <a:rPr kumimoji="0" lang="bg-BG" sz="2000" b="0" i="1" u="none" strike="noStrike" cap="none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Социални науки</m:t>
                          </m:r>
                        </m:den>
                      </m:f>
                    </m:oMath>
                  </m:oMathPara>
                </a14:m>
                <a:endParaRPr kumimoji="0" lang="bg-BG" sz="2000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bg-BG" sz="2000" b="1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Роли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студенти/ученици = изследователи; преподаватели = </a:t>
                </a:r>
                <a:r>
                  <a:rPr kumimoji="0" lang="bg-BG" sz="2000" b="0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фасилитатори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; партньори = клиенти/ментори.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Оценяване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артефакти (код/прототип), дневник на решенията, кратка демонстрация „на терен“.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Компетентности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технически (данни/вграден хардуер/облак) + комуникация, етика, работа с общности.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Безопасност и етика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разрешения, поверителност, минимизиране на риск, достъпност и включване.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Минимална инфраструктура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</a:t>
                </a:r>
                <a:r>
                  <a:rPr kumimoji="0" lang="bg-BG" sz="2000" b="0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low-cost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хардуер, мобилни комплекти, отворени инструменти.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Данните са учебен материал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достъп → събиране → почистване → моделиране → интерпретация → етика.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bg-BG" sz="2000" b="1" i="0" u="none" strike="noStrike" cap="none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Скалируемост</a:t>
                </a:r>
                <a:r>
                  <a:rPr kumimoji="0" lang="bg-BG" sz="20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микро-пилоти → учебни модули → „жива лаборатория“ за града.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1BE62D7-A5B3-9603-DC26-19112756C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2393412"/>
                <a:ext cx="12182028" cy="6194453"/>
              </a:xfrm>
              <a:prstGeom prst="rect">
                <a:avLst/>
              </a:prstGeom>
              <a:blipFill>
                <a:blip r:embed="rId7"/>
                <a:stretch>
                  <a:fillRect l="-450" t="-98" r="-400" b="-12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DA61FE-67DB-0406-F52A-CAB756C0D887}"/>
              </a:ext>
            </a:extLst>
          </p:cNvPr>
          <p:cNvSpPr txBox="1"/>
          <p:nvPr/>
        </p:nvSpPr>
        <p:spPr>
          <a:xfrm>
            <a:off x="424652" y="441323"/>
            <a:ext cx="10924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noProof="0" dirty="0"/>
              <a:t>Инженерен поглед: „градът като интерактивна класна стая“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96758-F63C-EDA9-C7D4-3308989946B7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  <p:pic>
        <p:nvPicPr>
          <p:cNvPr id="9" name="Picture 8" descr="A diagram of a diagram&#10;&#10;AI-generated content may be incorrect.">
            <a:extLst>
              <a:ext uri="{FF2B5EF4-FFF2-40B4-BE49-F238E27FC236}">
                <a16:creationId xmlns:a16="http://schemas.microsoft.com/office/drawing/2014/main" id="{180F4091-5EF5-C6C4-A88C-7F0CFA7059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5" y="3079972"/>
            <a:ext cx="4778107" cy="412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CE686-560D-E9DC-EFBF-0C7B35146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13530"/>
            <a:ext cx="1143000" cy="1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72EEE-DA5F-420F-981E-DAA081F3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876161-D725-17DD-5D16-630C3775A387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ADC7F6A-5BAE-A233-0D0B-59E32E52E459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0EBDD17-2579-0171-07A5-A5B74703DBD9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FD619E-8B3D-9F7B-FDAE-C7FC6E683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801"/>
            <a:ext cx="1143000" cy="12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D3A3F-9F7D-1BAD-3E44-3B393AE16539}"/>
              </a:ext>
            </a:extLst>
          </p:cNvPr>
          <p:cNvSpPr txBox="1"/>
          <p:nvPr/>
        </p:nvSpPr>
        <p:spPr>
          <a:xfrm>
            <a:off x="-1610695" y="238934"/>
            <a:ext cx="10924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noProof="0" dirty="0"/>
              <a:t>Добри практики от нашите партньори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DED38-BD50-168C-6589-47E5E400022F}"/>
              </a:ext>
            </a:extLst>
          </p:cNvPr>
          <p:cNvSpPr txBox="1"/>
          <p:nvPr/>
        </p:nvSpPr>
        <p:spPr>
          <a:xfrm>
            <a:off x="7848600" y="2131050"/>
            <a:ext cx="1348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noProof="0" dirty="0" err="1"/>
              <a:t>UiT</a:t>
            </a:r>
            <a:r>
              <a:rPr lang="bg-BG" sz="2400" b="1" noProof="0" dirty="0"/>
              <a:t> – </a:t>
            </a:r>
            <a:r>
              <a:rPr lang="bg-BG" sz="2400" b="1" noProof="0" dirty="0" err="1"/>
              <a:t>The</a:t>
            </a:r>
            <a:r>
              <a:rPr lang="bg-BG" sz="2400" b="1" noProof="0" dirty="0"/>
              <a:t> Arctic </a:t>
            </a:r>
            <a:r>
              <a:rPr lang="bg-BG" sz="2400" b="1" noProof="0" dirty="0" err="1"/>
              <a:t>University</a:t>
            </a:r>
            <a:r>
              <a:rPr lang="bg-BG" sz="2400" b="1" noProof="0" dirty="0"/>
              <a:t> </a:t>
            </a:r>
            <a:r>
              <a:rPr lang="bg-BG" sz="2400" b="1" noProof="0" dirty="0" err="1"/>
              <a:t>of</a:t>
            </a:r>
            <a:r>
              <a:rPr lang="bg-BG" sz="2400" b="1" noProof="0" dirty="0"/>
              <a:t> </a:t>
            </a:r>
            <a:r>
              <a:rPr lang="bg-BG" sz="2400" b="1" noProof="0" dirty="0" err="1"/>
              <a:t>Norway</a:t>
            </a:r>
            <a:r>
              <a:rPr lang="bg-BG" sz="2400" b="1" noProof="0" dirty="0"/>
              <a:t> (Тромсьо) → „</a:t>
            </a:r>
            <a:r>
              <a:rPr lang="bg-BG" sz="2400" b="1" noProof="0" dirty="0" err="1"/>
              <a:t>air:bit</a:t>
            </a:r>
            <a:r>
              <a:rPr lang="bg-BG" sz="2400" b="1" noProof="0" dirty="0"/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3FD47-C654-A47A-34D2-7C520E9CC945}"/>
              </a:ext>
            </a:extLst>
          </p:cNvPr>
          <p:cNvSpPr txBox="1"/>
          <p:nvPr/>
        </p:nvSpPr>
        <p:spPr>
          <a:xfrm>
            <a:off x="1487377" y="5763493"/>
            <a:ext cx="1348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noProof="0" dirty="0"/>
              <a:t>FH </a:t>
            </a:r>
            <a:r>
              <a:rPr lang="bg-BG" sz="2400" b="1" noProof="0" dirty="0" err="1"/>
              <a:t>Burgenland</a:t>
            </a:r>
            <a:r>
              <a:rPr lang="bg-BG" sz="2400" b="1" noProof="0" dirty="0"/>
              <a:t> (AT) → ENERGETIKUM </a:t>
            </a:r>
            <a:r>
              <a:rPr lang="bg-BG" sz="2400" b="1" noProof="0" dirty="0" err="1"/>
              <a:t>Living</a:t>
            </a:r>
            <a:r>
              <a:rPr lang="bg-BG" sz="2400" b="1" noProof="0" dirty="0"/>
              <a:t> </a:t>
            </a:r>
            <a:r>
              <a:rPr lang="bg-BG" sz="2400" b="1" noProof="0" dirty="0" err="1"/>
              <a:t>Lab</a:t>
            </a:r>
            <a:endParaRPr lang="bg-BG" sz="2400" b="1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41827-866F-807A-140F-C59CCC24F705}"/>
              </a:ext>
            </a:extLst>
          </p:cNvPr>
          <p:cNvSpPr txBox="1"/>
          <p:nvPr/>
        </p:nvSpPr>
        <p:spPr>
          <a:xfrm>
            <a:off x="7620406" y="2737366"/>
            <a:ext cx="861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Ученици сглобяват и програмират </a:t>
            </a:r>
            <a:r>
              <a:rPr lang="bg-BG" sz="2000" noProof="0" dirty="0" err="1"/>
              <a:t>Arduino</a:t>
            </a:r>
            <a:r>
              <a:rPr lang="bg-BG" sz="2000" noProof="0" dirty="0"/>
              <a:t>-базиран кит за качество на въздуха;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Събират локални данни и ги анализират.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Курс + работилници за учители;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натрупани стотици хиляди измервания;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фокус върху компютърно мислене и инженерни умения. Отворен портал/API за визуализация и повторна употреба на данните.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BFABC-BC62-078E-15CF-F0285EA546EE}"/>
              </a:ext>
            </a:extLst>
          </p:cNvPr>
          <p:cNvSpPr txBox="1"/>
          <p:nvPr/>
        </p:nvSpPr>
        <p:spPr>
          <a:xfrm>
            <a:off x="1506833" y="6298756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Жива лаборатория в реална сграда (1:1) за тестване на енергийни системи, съхранение, стратегии за управление и цифров BMS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Богата инфраструктура: метео станции, мобилни радиационни сензори, интелигентно осветление, хидравлични инсталации за термично активирани системи.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noProof="0" dirty="0"/>
              <a:t>Използва се за модели, контрол и валидация на напреднали решения в реални офисни условия.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74F4F3-B21B-69D0-8F27-6E6F3C1078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426" y="1459714"/>
            <a:ext cx="2884516" cy="3683786"/>
          </a:xfrm>
          <a:prstGeom prst="rect">
            <a:avLst/>
          </a:prstGeom>
        </p:spPr>
      </p:pic>
      <p:pic>
        <p:nvPicPr>
          <p:cNvPr id="1030" name="Picture 6" descr="airbit-logo">
            <a:extLst>
              <a:ext uri="{FF2B5EF4-FFF2-40B4-BE49-F238E27FC236}">
                <a16:creationId xmlns:a16="http://schemas.microsoft.com/office/drawing/2014/main" id="{825B26E0-A4B9-6187-CA1D-E8046357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26" y="3376325"/>
            <a:ext cx="2575295" cy="163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225E7-298E-E9A6-FE16-B6D5BCD1C6D4}"/>
              </a:ext>
            </a:extLst>
          </p:cNvPr>
          <p:cNvSpPr txBox="1"/>
          <p:nvPr/>
        </p:nvSpPr>
        <p:spPr>
          <a:xfrm>
            <a:off x="2642250" y="5211114"/>
            <a:ext cx="452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Източник: </a:t>
            </a:r>
            <a:r>
              <a:rPr lang="en-US" sz="1400" dirty="0">
                <a:hlinkClick r:id="rId10"/>
              </a:rPr>
              <a:t>https://airbit.uit.no/</a:t>
            </a:r>
            <a:r>
              <a:rPr lang="bg-BG" sz="1400" dirty="0"/>
              <a:t> ; </a:t>
            </a:r>
            <a:r>
              <a:rPr lang="en-US" sz="1400" dirty="0">
                <a:hlinkClick r:id="rId11"/>
              </a:rPr>
              <a:t>https://en.uit.no/startsida</a:t>
            </a:r>
            <a:r>
              <a:rPr lang="en-US" sz="1400" dirty="0"/>
              <a:t> 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E66034B-3A52-C99E-6590-B6346DCC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7713" r="10759" b="6299"/>
          <a:stretch>
            <a:fillRect/>
          </a:stretch>
        </p:blipFill>
        <p:spPr bwMode="auto">
          <a:xfrm>
            <a:off x="5285121" y="1459714"/>
            <a:ext cx="1749867" cy="17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879EAE1-2DD8-262F-0B32-87552BA53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353" y="5885797"/>
            <a:ext cx="4102714" cy="25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nergetikum – Living Lab - Forschung Burgenland">
            <a:extLst>
              <a:ext uri="{FF2B5EF4-FFF2-40B4-BE49-F238E27FC236}">
                <a16:creationId xmlns:a16="http://schemas.microsoft.com/office/drawing/2014/main" id="{68D6BBDD-98A4-73CA-5017-F00408BD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0187" y="5885798"/>
            <a:ext cx="3586222" cy="23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2B3A31-1504-4B8F-8B9B-78AEAC455E31}"/>
              </a:ext>
            </a:extLst>
          </p:cNvPr>
          <p:cNvSpPr txBox="1"/>
          <p:nvPr/>
        </p:nvSpPr>
        <p:spPr>
          <a:xfrm>
            <a:off x="10591800" y="9362549"/>
            <a:ext cx="7270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Източник: </a:t>
            </a:r>
            <a:r>
              <a:rPr lang="en-US" sz="1400" dirty="0">
                <a:hlinkClick r:id="rId15"/>
              </a:rPr>
              <a:t>https://forschung.hochschule-burgenland.at/projekte/projekt/energetikum-living-lab/</a:t>
            </a:r>
            <a:r>
              <a:rPr lang="en-US" sz="1400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33C2A2-1E83-F2EB-129C-9BDCDA33E9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91800" y="8429479"/>
            <a:ext cx="1905000" cy="100012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07A56E-EAD6-B146-7EC5-E4E9CDCB5E1E}"/>
              </a:ext>
            </a:extLst>
          </p:cNvPr>
          <p:cNvCxnSpPr>
            <a:cxnSpLocks/>
          </p:cNvCxnSpPr>
          <p:nvPr/>
        </p:nvCxnSpPr>
        <p:spPr>
          <a:xfrm flipV="1">
            <a:off x="1506427" y="5490639"/>
            <a:ext cx="16355889" cy="186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2AC1A1-33B6-5F97-C8A0-CE9100735B80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</p:spTree>
    <p:extLst>
      <p:ext uri="{BB962C8B-B14F-4D97-AF65-F5344CB8AC3E}">
        <p14:creationId xmlns:p14="http://schemas.microsoft.com/office/powerpoint/2010/main" val="41740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E1937-5275-6190-13CA-A49551F7E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AA190A-3957-1262-008C-5BEEB148AD78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253BE7E-2545-C362-149B-B17D85113F10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E4696F3-B88A-5683-3CD0-09C62E219004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C3B6828-6C1A-9536-FEF1-69A7FB3A8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801"/>
            <a:ext cx="1143000" cy="12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7537D-8A55-7489-AF84-2BFFA68B100D}"/>
              </a:ext>
            </a:extLst>
          </p:cNvPr>
          <p:cNvSpPr txBox="1"/>
          <p:nvPr/>
        </p:nvSpPr>
        <p:spPr>
          <a:xfrm>
            <a:off x="457200" y="266700"/>
            <a:ext cx="11820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noProof="0" dirty="0"/>
              <a:t>Модел на партньорства</a:t>
            </a:r>
            <a:r>
              <a:rPr lang="bg-BG" sz="3200" noProof="0" dirty="0"/>
              <a:t>: Училища, Община, Културни, институции, Бизнес, НПО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014D0-1828-C068-28DA-0937F263CE19}"/>
              </a:ext>
            </a:extLst>
          </p:cNvPr>
          <p:cNvSpPr txBox="1"/>
          <p:nvPr/>
        </p:nvSpPr>
        <p:spPr>
          <a:xfrm>
            <a:off x="533400" y="1755285"/>
            <a:ext cx="138834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noProof="0" dirty="0"/>
              <a:t>Какво целим: </a:t>
            </a:r>
            <a:r>
              <a:rPr lang="bg-BG" sz="2400" noProof="0" dirty="0"/>
              <a:t>Реални градски казуси → междупредметно учене → видими резултати (артефакти/демо).</a:t>
            </a:r>
          </a:p>
          <a:p>
            <a:endParaRPr lang="bg-BG" sz="2400" b="1" noProof="0" dirty="0"/>
          </a:p>
          <a:p>
            <a:r>
              <a:rPr lang="bg-BG" sz="2400" b="1" noProof="0" dirty="0"/>
              <a:t>Роли:</a:t>
            </a:r>
            <a:endParaRPr lang="bg-BG" sz="2400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Училища/ВУЗ:</a:t>
            </a:r>
            <a:r>
              <a:rPr lang="bg-BG" sz="2400" noProof="0" dirty="0"/>
              <a:t> учебни модули и проекти; </a:t>
            </a:r>
            <a:r>
              <a:rPr lang="bg-BG" sz="2400" noProof="0" dirty="0" err="1"/>
              <a:t>фасилитиране</a:t>
            </a:r>
            <a:r>
              <a:rPr lang="bg-BG" sz="2400" noProof="0" dirty="0"/>
              <a:t>; оценяване по артефакти.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Община:</a:t>
            </a:r>
            <a:r>
              <a:rPr lang="bg-BG" sz="2400" noProof="0" dirty="0"/>
              <a:t> достъп до локации и данни; разрешения и безопасност.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Културни институции (музеи/галерии/библиотеки):</a:t>
            </a:r>
            <a:r>
              <a:rPr lang="bg-BG" sz="2400" noProof="0" dirty="0"/>
              <a:t> контекст и пространства за уроци „на терен“.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Бизнес/НПО:</a:t>
            </a:r>
            <a:r>
              <a:rPr lang="bg-BG" sz="2400" noProof="0" dirty="0"/>
              <a:t> казуси; менторство; обратна връзка; при нужда – оборудване/материали.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Граждани/общности:</a:t>
            </a:r>
            <a:r>
              <a:rPr lang="bg-BG" sz="2400" noProof="0" dirty="0"/>
              <a:t> потребителски гледни точки; интервюта и тестване.</a:t>
            </a:r>
          </a:p>
          <a:p>
            <a:endParaRPr lang="bg-BG" noProof="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C2887D-0AB4-FDC7-FE31-5328407F78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25" y="4686300"/>
            <a:ext cx="5334000" cy="4972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9A7B42-772B-11FF-F258-914044E173D1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</p:spTree>
    <p:extLst>
      <p:ext uri="{BB962C8B-B14F-4D97-AF65-F5344CB8AC3E}">
        <p14:creationId xmlns:p14="http://schemas.microsoft.com/office/powerpoint/2010/main" val="211711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51B88-BC2B-D3F9-EAE9-9783DBED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CF2E8E-7895-A5C5-1723-A369EC37D9D2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E55A8B8-B45B-2327-C6A2-9354E050CDC5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BD54716-3579-93A3-0B12-665980554C91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EFEB57-3B7E-0093-18D2-3E252A131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801"/>
            <a:ext cx="1143000" cy="12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E7D23C-6F86-E0FE-EDA1-C83FB2B1518F}"/>
              </a:ext>
            </a:extLst>
          </p:cNvPr>
          <p:cNvSpPr txBox="1"/>
          <p:nvPr/>
        </p:nvSpPr>
        <p:spPr>
          <a:xfrm>
            <a:off x="-990600" y="337913"/>
            <a:ext cx="10924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dirty="0"/>
              <a:t>Нашите проекти</a:t>
            </a:r>
            <a:r>
              <a:rPr lang="en-US" sz="3200" b="1" dirty="0"/>
              <a:t> </a:t>
            </a:r>
            <a:r>
              <a:rPr lang="bg-BG" sz="3200" b="1" dirty="0"/>
              <a:t>в областта на образованието</a:t>
            </a:r>
            <a:endParaRPr lang="bg-BG" sz="3200" b="1" noProof="0" dirty="0"/>
          </a:p>
        </p:txBody>
      </p:sp>
      <p:pic>
        <p:nvPicPr>
          <p:cNvPr id="10" name="Picture 9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C3F5E793-C906-3F2C-9E73-E418F0E6C8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667" y="2400300"/>
            <a:ext cx="3581400" cy="3583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154960-CAEB-60FB-C1CD-663F265E1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5230" y="2098307"/>
            <a:ext cx="3581400" cy="3638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42332D-4E25-E877-BE17-47641986F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6544852"/>
            <a:ext cx="8278235" cy="177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4A58C1-C59B-092F-08C7-CB01D5D195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36630" y="9181905"/>
            <a:ext cx="42280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7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DC54-B377-1A3E-6DF9-88071736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535910-2E2A-B801-EBE2-9C35C2388AE6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09F6BFA-0EA5-150F-94D3-E1C92C4EE799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6917771-3F1A-EEE2-DC47-4E83582FE7F3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E32858-508A-F923-E1D1-32649F8BC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801"/>
            <a:ext cx="1143000" cy="12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C6623-4276-6A36-927B-D0F13E9C20BB}"/>
              </a:ext>
            </a:extLst>
          </p:cNvPr>
          <p:cNvSpPr txBox="1"/>
          <p:nvPr/>
        </p:nvSpPr>
        <p:spPr>
          <a:xfrm>
            <a:off x="533400" y="342900"/>
            <a:ext cx="1181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noProof="0" dirty="0"/>
              <a:t>VARNA AIR EDU — </a:t>
            </a:r>
            <a:r>
              <a:rPr lang="bg-BG" sz="3200" b="1" dirty="0"/>
              <a:t>образователна платформа </a:t>
            </a:r>
            <a:r>
              <a:rPr lang="bg-BG" sz="3200" b="1" noProof="0" dirty="0"/>
              <a:t>на мрежа за качеството на въздуха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64887-72A2-11A6-2B8F-8C8A8DAA18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62100"/>
            <a:ext cx="7684293" cy="6147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34A5FC-421D-7471-3E00-2F8FFE4E9C87}"/>
              </a:ext>
            </a:extLst>
          </p:cNvPr>
          <p:cNvSpPr txBox="1"/>
          <p:nvPr/>
        </p:nvSpPr>
        <p:spPr>
          <a:xfrm>
            <a:off x="8571014" y="2078345"/>
            <a:ext cx="938761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Учебни платформи </a:t>
            </a:r>
            <a:r>
              <a:rPr lang="bg-BG" sz="2400" dirty="0"/>
              <a:t>– инсталирани в класни стаи, лекционни зали и лаборатории.</a:t>
            </a:r>
          </a:p>
          <a:p>
            <a:endParaRPr lang="bg-BG" sz="2400" b="1" dirty="0"/>
          </a:p>
          <a:p>
            <a:r>
              <a:rPr lang="bg-BG" sz="2400" b="1" noProof="0" dirty="0"/>
              <a:t>Възможности за обучение:</a:t>
            </a:r>
            <a:endParaRPr lang="bg-BG" sz="2400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Измерване на качеството на въздуха в реална среда </a:t>
            </a:r>
            <a:r>
              <a:rPr lang="bg-BG" sz="2400" noProof="0" dirty="0"/>
              <a:t>– основни показатели и тяхното значение.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Програмиране на вградени системи за измервателни устройства </a:t>
            </a:r>
            <a:r>
              <a:rPr lang="bg-BG" sz="2400" noProof="0" dirty="0"/>
              <a:t>– чрез достъпна работна среда - </a:t>
            </a:r>
            <a:r>
              <a:rPr lang="en-US" sz="2400" noProof="0" dirty="0"/>
              <a:t>Arduino</a:t>
            </a:r>
            <a:r>
              <a:rPr lang="bg-BG" sz="2400" noProof="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noProof="0" dirty="0"/>
              <a:t>Сензорни мрежи – </a:t>
            </a:r>
            <a:r>
              <a:rPr lang="bg-BG" sz="2400" noProof="0" dirty="0"/>
              <a:t>възможност за реализиране на комуникация чрез </a:t>
            </a:r>
            <a:r>
              <a:rPr lang="en-US" sz="2400" dirty="0"/>
              <a:t>Wi-Fi, Bluetooth,</a:t>
            </a:r>
            <a:r>
              <a:rPr lang="bg-BG" sz="2400" dirty="0"/>
              <a:t> </a:t>
            </a:r>
            <a:r>
              <a:rPr lang="en-US" sz="2400" dirty="0"/>
              <a:t>Zigbee, Thread.</a:t>
            </a:r>
            <a:endParaRPr lang="bg-BG" sz="2400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dirty="0"/>
              <a:t>Анализ на данни и прилагане на съвременни софтуерни техники за анализ (</a:t>
            </a:r>
            <a:r>
              <a:rPr lang="en-US" sz="2400" b="1" dirty="0"/>
              <a:t>AI</a:t>
            </a:r>
            <a:r>
              <a:rPr lang="bg-BG" sz="2400" b="1" dirty="0"/>
              <a:t>)</a:t>
            </a:r>
            <a:r>
              <a:rPr lang="bg-BG" sz="2400" noProof="0" dirty="0"/>
              <a:t>.</a:t>
            </a:r>
          </a:p>
          <a:p>
            <a:endParaRPr lang="bg-BG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1C30A-1954-0E21-A01A-6C34DE03B521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</p:spTree>
    <p:extLst>
      <p:ext uri="{BB962C8B-B14F-4D97-AF65-F5344CB8AC3E}">
        <p14:creationId xmlns:p14="http://schemas.microsoft.com/office/powerpoint/2010/main" val="359221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B67CE-65A3-9230-8045-32AE044D8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A7DAE9-8AB5-1047-C7B4-F3101F512C80}"/>
              </a:ext>
            </a:extLst>
          </p:cNvPr>
          <p:cNvSpPr/>
          <p:nvPr/>
        </p:nvSpPr>
        <p:spPr>
          <a:xfrm rot="1001408">
            <a:off x="-4057059" y="7834585"/>
            <a:ext cx="11126973" cy="2942466"/>
          </a:xfrm>
          <a:custGeom>
            <a:avLst/>
            <a:gdLst/>
            <a:ahLst/>
            <a:cxnLst/>
            <a:rect l="l" t="t" r="r" b="b"/>
            <a:pathLst>
              <a:path w="11126973" h="2942466">
                <a:moveTo>
                  <a:pt x="0" y="0"/>
                </a:moveTo>
                <a:lnTo>
                  <a:pt x="11126973" y="0"/>
                </a:lnTo>
                <a:lnTo>
                  <a:pt x="11126973" y="2942467"/>
                </a:lnTo>
                <a:lnTo>
                  <a:pt x="0" y="294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8F7BC72-346A-DB7E-4EDA-5FEF8A11372E}"/>
              </a:ext>
            </a:extLst>
          </p:cNvPr>
          <p:cNvSpPr/>
          <p:nvPr/>
        </p:nvSpPr>
        <p:spPr>
          <a:xfrm rot="1808128" flipV="1">
            <a:off x="11513732" y="-975305"/>
            <a:ext cx="10950209" cy="3986601"/>
          </a:xfrm>
          <a:custGeom>
            <a:avLst/>
            <a:gdLst/>
            <a:ahLst/>
            <a:cxnLst/>
            <a:rect l="l" t="t" r="r" b="b"/>
            <a:pathLst>
              <a:path w="10950209" h="3986601">
                <a:moveTo>
                  <a:pt x="0" y="3986601"/>
                </a:moveTo>
                <a:lnTo>
                  <a:pt x="10950209" y="3986601"/>
                </a:lnTo>
                <a:lnTo>
                  <a:pt x="10950209" y="0"/>
                </a:lnTo>
                <a:lnTo>
                  <a:pt x="0" y="0"/>
                </a:lnTo>
                <a:lnTo>
                  <a:pt x="0" y="3986601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29F7252-6B94-897D-CB9B-A27EFD74D348}"/>
              </a:ext>
            </a:extLst>
          </p:cNvPr>
          <p:cNvSpPr/>
          <p:nvPr/>
        </p:nvSpPr>
        <p:spPr>
          <a:xfrm>
            <a:off x="13715212" y="102301"/>
            <a:ext cx="4270889" cy="859724"/>
          </a:xfrm>
          <a:custGeom>
            <a:avLst/>
            <a:gdLst/>
            <a:ahLst/>
            <a:cxnLst/>
            <a:rect l="l" t="t" r="r" b="b"/>
            <a:pathLst>
              <a:path w="4270889" h="859724">
                <a:moveTo>
                  <a:pt x="0" y="0"/>
                </a:moveTo>
                <a:lnTo>
                  <a:pt x="4270889" y="0"/>
                </a:lnTo>
                <a:lnTo>
                  <a:pt x="4270889" y="859724"/>
                </a:lnTo>
                <a:lnTo>
                  <a:pt x="0" y="85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bg-BG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2781D-6F7B-28FB-348B-ABF26F16F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801"/>
            <a:ext cx="1143000" cy="12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52AD27-EC6A-B8A4-D167-BDAED6974497}"/>
              </a:ext>
            </a:extLst>
          </p:cNvPr>
          <p:cNvSpPr txBox="1"/>
          <p:nvPr/>
        </p:nvSpPr>
        <p:spPr>
          <a:xfrm>
            <a:off x="8763000" y="2259410"/>
            <a:ext cx="960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dirty="0"/>
              <a:t>Технически Университет Варна</a:t>
            </a:r>
          </a:p>
          <a:p>
            <a:pPr algn="ctr"/>
            <a:r>
              <a:rPr lang="en-US" sz="3200" dirty="0" err="1"/>
              <a:t>CloudEARTHi</a:t>
            </a:r>
            <a:r>
              <a:rPr lang="en-US" sz="3200" dirty="0"/>
              <a:t> INNOVATION LABs</a:t>
            </a:r>
            <a:endParaRPr lang="bg-BG" sz="3200" noProof="0" dirty="0"/>
          </a:p>
        </p:txBody>
      </p:sp>
      <p:pic>
        <p:nvPicPr>
          <p:cNvPr id="6" name="Picture 5" descr="A black and white printer&#10;&#10;AI-generated content may be incorrect.">
            <a:extLst>
              <a:ext uri="{FF2B5EF4-FFF2-40B4-BE49-F238E27FC236}">
                <a16:creationId xmlns:a16="http://schemas.microsoft.com/office/drawing/2014/main" id="{4CAD469B-8970-6EE1-9809-D5D6140196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4095750"/>
            <a:ext cx="7417601" cy="5563201"/>
          </a:xfrm>
          <a:prstGeom prst="rect">
            <a:avLst/>
          </a:prstGeom>
        </p:spPr>
      </p:pic>
      <p:pic>
        <p:nvPicPr>
          <p:cNvPr id="9" name="Picture 8" descr="A room with computers and desks&#10;&#10;AI-generated content may be incorrect.">
            <a:extLst>
              <a:ext uri="{FF2B5EF4-FFF2-40B4-BE49-F238E27FC236}">
                <a16:creationId xmlns:a16="http://schemas.microsoft.com/office/drawing/2014/main" id="{3F0FC5F0-EA76-7A30-4CBF-226F0CC86F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886773"/>
            <a:ext cx="7569200" cy="5676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9CC021-2C72-73DE-88A7-8E15E249F484}"/>
              </a:ext>
            </a:extLst>
          </p:cNvPr>
          <p:cNvSpPr txBox="1"/>
          <p:nvPr/>
        </p:nvSpPr>
        <p:spPr>
          <a:xfrm>
            <a:off x="533400" y="342900"/>
            <a:ext cx="1181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noProof="0" dirty="0"/>
              <a:t>VARNA AIR EDU — </a:t>
            </a:r>
            <a:r>
              <a:rPr lang="bg-BG" sz="3200" b="1" dirty="0"/>
              <a:t>образователна платформа </a:t>
            </a:r>
            <a:r>
              <a:rPr lang="bg-BG" sz="3200" b="1" noProof="0" dirty="0"/>
              <a:t>на мрежа за качеството на въздуха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414E8-8070-795C-EEEC-E6EE58E49383}"/>
              </a:ext>
            </a:extLst>
          </p:cNvPr>
          <p:cNvSpPr txBox="1"/>
          <p:nvPr/>
        </p:nvSpPr>
        <p:spPr>
          <a:xfrm>
            <a:off x="14554200" y="9815367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https://www1.tu-varna.bg/tu-varna/</a:t>
            </a:r>
          </a:p>
        </p:txBody>
      </p:sp>
    </p:spTree>
    <p:extLst>
      <p:ext uri="{BB962C8B-B14F-4D97-AF65-F5344CB8AC3E}">
        <p14:creationId xmlns:p14="http://schemas.microsoft.com/office/powerpoint/2010/main" val="270237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869</Words>
  <Application>Microsoft Office PowerPoint</Application>
  <PresentationFormat>Custom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Arial</vt:lpstr>
      <vt:lpstr>Cambria Math</vt:lpstr>
      <vt:lpstr>Montserrat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Stage_template</dc:title>
  <dc:creator>Angel Marinov</dc:creator>
  <cp:lastModifiedBy>Angel Marinov</cp:lastModifiedBy>
  <cp:revision>10</cp:revision>
  <dcterms:created xsi:type="dcterms:W3CDTF">2006-08-16T00:00:00Z</dcterms:created>
  <dcterms:modified xsi:type="dcterms:W3CDTF">2025-09-17T08:45:15Z</dcterms:modified>
  <dc:identifier>DAGkdUpweTM</dc:identifier>
</cp:coreProperties>
</file>