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vml" ContentType="application/vnd.openxmlformats-officedocument.vmlDrawing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18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70" r:id="rId15"/>
    <p:sldId id="271" r:id="rId16"/>
    <p:sldId id="272" r:id="rId17"/>
  </p:sldIdLst>
  <p:sldSz cx="18288000" cy="10287000"/>
  <p:notesSz cx="6858000" cy="9144000"/>
  <p:embeddedFontLst>
    <p:embeddedFont>
      <p:font typeface="Calibri" panose="020F0502020204030204" pitchFamily="34" charset="0"/>
      <p:regular r:id="rId19"/>
      <p:bold r:id="rId20"/>
      <p:italic r:id="rId21"/>
      <p:boldItalic r:id="rId22"/>
    </p:embeddedFont>
    <p:embeddedFont>
      <p:font typeface="Carelia" panose="020B0604020202020204" charset="-52"/>
      <p:regular r:id="rId23"/>
    </p:embeddedFont>
    <p:embeddedFont>
      <p:font typeface="Montserrat" panose="020B0604020202020204" charset="-52"/>
      <p:regular r:id="rId24"/>
      <p:bold r:id="rId25"/>
    </p:embeddedFont>
    <p:embeddedFont>
      <p:font typeface="Montserrat Bold" panose="020B0604020202020204" charset="-52"/>
      <p:regular r:id="rId26"/>
    </p:embeddedFont>
    <p:embeddedFont>
      <p:font typeface="Montserrat Italics" panose="020B0604020202020204" charset="-52"/>
      <p:regular r:id="rId27"/>
    </p:embeddedFont>
    <p:embeddedFont>
      <p:font typeface="Montserrat Medium" panose="020B0604020202020204" charset="-52"/>
      <p:regular r:id="rId28"/>
      <p:italic r:id="rId29"/>
    </p:embeddedFont>
    <p:embeddedFont>
      <p:font typeface="Montserrat Medium Italics" panose="020B0604020202020204" charset="-52"/>
      <p:regular r:id="rId30"/>
    </p:embeddedFont>
    <p:embeddedFont>
      <p:font typeface="Open Sans Medium" panose="020B0604020202020204" charset="0"/>
      <p:regular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88" autoAdjust="0"/>
  </p:normalViewPr>
  <p:slideViewPr>
    <p:cSldViewPr>
      <p:cViewPr varScale="1">
        <p:scale>
          <a:sx n="53" d="100"/>
          <a:sy n="53" d="100"/>
        </p:scale>
        <p:origin x="1574" y="43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26" Type="http://schemas.openxmlformats.org/officeDocument/2006/relationships/font" Target="fonts/font8.fntdata"/><Relationship Id="rId3" Type="http://schemas.openxmlformats.org/officeDocument/2006/relationships/slide" Target="slides/slide2.xml"/><Relationship Id="rId21" Type="http://schemas.openxmlformats.org/officeDocument/2006/relationships/font" Target="fonts/font3.fntdata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font" Target="fonts/font7.fntdata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font" Target="fonts/font2.fntdata"/><Relationship Id="rId29" Type="http://schemas.openxmlformats.org/officeDocument/2006/relationships/font" Target="fonts/font11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6.fntdata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5.fntdata"/><Relationship Id="rId28" Type="http://schemas.openxmlformats.org/officeDocument/2006/relationships/font" Target="fonts/font10.fntdata"/><Relationship Id="rId10" Type="http://schemas.openxmlformats.org/officeDocument/2006/relationships/slide" Target="slides/slide9.xml"/><Relationship Id="rId19" Type="http://schemas.openxmlformats.org/officeDocument/2006/relationships/font" Target="fonts/font1.fntdata"/><Relationship Id="rId31" Type="http://schemas.openxmlformats.org/officeDocument/2006/relationships/font" Target="fonts/font13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4.fntdata"/><Relationship Id="rId27" Type="http://schemas.openxmlformats.org/officeDocument/2006/relationships/font" Target="fonts/font9.fntdata"/><Relationship Id="rId30" Type="http://schemas.openxmlformats.org/officeDocument/2006/relationships/font" Target="fonts/font12.fntdata"/><Relationship Id="rId35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1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1B9D7BB-4937-4389-B05C-62AF553928A7}" type="datetimeFigureOut">
              <a:rPr lang="bg-BG" smtClean="0"/>
              <a:t>22.9.2025 г.</a:t>
            </a:fld>
            <a:endParaRPr lang="bg-BG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bg-BG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bg-BG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bg-BG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0806814-B609-4B72-82A4-EB1D13CED0A0}" type="slidenum">
              <a:rPr lang="bg-BG" smtClean="0"/>
              <a:t>‹#›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257724756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bg-BG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F0806814-B609-4B72-82A4-EB1D13CED0A0}" type="slidenum">
              <a:rPr lang="bg-BG" smtClean="0"/>
              <a:t>15</a:t>
            </a:fld>
            <a:endParaRPr lang="bg-BG"/>
          </a:p>
        </p:txBody>
      </p:sp>
    </p:spTree>
    <p:extLst>
      <p:ext uri="{BB962C8B-B14F-4D97-AF65-F5344CB8AC3E}">
        <p14:creationId xmlns:p14="http://schemas.microsoft.com/office/powerpoint/2010/main" val="379068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9/22/2025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svg"/><Relationship Id="rId7" Type="http://schemas.openxmlformats.org/officeDocument/2006/relationships/image" Target="../media/image6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.png"/><Relationship Id="rId5" Type="http://schemas.openxmlformats.org/officeDocument/2006/relationships/image" Target="../media/image4.svg"/><Relationship Id="rId10" Type="http://schemas.openxmlformats.org/officeDocument/2006/relationships/image" Target="../media/image9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2.svg"/><Relationship Id="rId7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Relationship Id="rId9" Type="http://schemas.openxmlformats.org/officeDocument/2006/relationships/image" Target="../media/image1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svg"/><Relationship Id="rId3" Type="http://schemas.openxmlformats.org/officeDocument/2006/relationships/image" Target="../media/image15.png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svg"/><Relationship Id="rId5" Type="http://schemas.openxmlformats.org/officeDocument/2006/relationships/image" Target="../media/image3.png"/><Relationship Id="rId10" Type="http://schemas.openxmlformats.org/officeDocument/2006/relationships/image" Target="../media/image17.png"/><Relationship Id="rId4" Type="http://schemas.openxmlformats.org/officeDocument/2006/relationships/image" Target="../media/image16.svg"/><Relationship Id="rId9" Type="http://schemas.openxmlformats.org/officeDocument/2006/relationships/image" Target="../media/image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5" Type="http://schemas.openxmlformats.org/officeDocument/2006/relationships/image" Target="../media/image10.png"/><Relationship Id="rId4" Type="http://schemas.openxmlformats.org/officeDocument/2006/relationships/image" Target="../media/image8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3" Type="http://schemas.openxmlformats.org/officeDocument/2006/relationships/image" Target="../media/image1.png"/><Relationship Id="rId7" Type="http://schemas.openxmlformats.org/officeDocument/2006/relationships/image" Target="../media/image11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svg"/><Relationship Id="rId3" Type="http://schemas.openxmlformats.org/officeDocument/2006/relationships/image" Target="../media/image13.png"/><Relationship Id="rId7" Type="http://schemas.openxmlformats.org/officeDocument/2006/relationships/image" Target="../media/image3.png"/><Relationship Id="rId12" Type="http://schemas.openxmlformats.org/officeDocument/2006/relationships/image" Target="../media/image17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11" Type="http://schemas.openxmlformats.org/officeDocument/2006/relationships/image" Target="../media/image8.png"/><Relationship Id="rId5" Type="http://schemas.openxmlformats.org/officeDocument/2006/relationships/image" Target="../media/image15.png"/><Relationship Id="rId10" Type="http://schemas.openxmlformats.org/officeDocument/2006/relationships/image" Target="../media/image2.svg"/><Relationship Id="rId4" Type="http://schemas.openxmlformats.org/officeDocument/2006/relationships/image" Target="../media/image14.svg"/><Relationship Id="rId9" Type="http://schemas.openxmlformats.org/officeDocument/2006/relationships/image" Target="../media/image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png"/><Relationship Id="rId4" Type="http://schemas.openxmlformats.org/officeDocument/2006/relationships/image" Target="../media/image8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7.png"/><Relationship Id="rId5" Type="http://schemas.openxmlformats.org/officeDocument/2006/relationships/image" Target="../media/image8.png"/><Relationship Id="rId4" Type="http://schemas.openxmlformats.org/officeDocument/2006/relationships/image" Target="../media/image2.sv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7" Type="http://schemas.openxmlformats.org/officeDocument/2006/relationships/image" Target="../media/image1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image" Target="../media/image4.svg"/><Relationship Id="rId4" Type="http://schemas.openxmlformats.org/officeDocument/2006/relationships/image" Target="../media/image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rot="5400000" flipH="1">
            <a:off x="11676403" y="3675403"/>
            <a:ext cx="10286999" cy="2936189"/>
          </a:xfrm>
          <a:custGeom>
            <a:avLst/>
            <a:gdLst/>
            <a:ahLst/>
            <a:cxnLst/>
            <a:rect l="l" t="t" r="r" b="b"/>
            <a:pathLst>
              <a:path w="15241193" h="6235034">
                <a:moveTo>
                  <a:pt x="15241193" y="0"/>
                </a:moveTo>
                <a:lnTo>
                  <a:pt x="0" y="0"/>
                </a:lnTo>
                <a:lnTo>
                  <a:pt x="0" y="6235034"/>
                </a:lnTo>
                <a:lnTo>
                  <a:pt x="15241193" y="6235034"/>
                </a:lnTo>
                <a:lnTo>
                  <a:pt x="15241193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247608" y="6152311"/>
            <a:ext cx="8815212" cy="3664745"/>
          </a:xfrm>
          <a:custGeom>
            <a:avLst/>
            <a:gdLst/>
            <a:ahLst/>
            <a:cxnLst/>
            <a:rect l="l" t="t" r="r" b="b"/>
            <a:pathLst>
              <a:path w="12887333" h="5272091">
                <a:moveTo>
                  <a:pt x="12887334" y="0"/>
                </a:moveTo>
                <a:lnTo>
                  <a:pt x="0" y="0"/>
                </a:lnTo>
                <a:lnTo>
                  <a:pt x="0" y="5272090"/>
                </a:lnTo>
                <a:lnTo>
                  <a:pt x="12887334" y="5272090"/>
                </a:lnTo>
                <a:lnTo>
                  <a:pt x="12887334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-1" y="4564855"/>
            <a:ext cx="2049685" cy="4114800"/>
          </a:xfrm>
          <a:custGeom>
            <a:avLst/>
            <a:gdLst/>
            <a:ahLst/>
            <a:cxnLst/>
            <a:rect l="l" t="t" r="r" b="b"/>
            <a:pathLst>
              <a:path w="4099369" h="4114800">
                <a:moveTo>
                  <a:pt x="0" y="0"/>
                </a:moveTo>
                <a:lnTo>
                  <a:pt x="4099370" y="0"/>
                </a:lnTo>
                <a:lnTo>
                  <a:pt x="4099370" y="4114800"/>
                </a:lnTo>
                <a:lnTo>
                  <a:pt x="0" y="4114800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</p:sp>
      <p:grpSp>
        <p:nvGrpSpPr>
          <p:cNvPr id="5" name="Group 5"/>
          <p:cNvGrpSpPr/>
          <p:nvPr/>
        </p:nvGrpSpPr>
        <p:grpSpPr>
          <a:xfrm>
            <a:off x="-2743200" y="146985"/>
            <a:ext cx="15274413" cy="6681006"/>
            <a:chOff x="-863692" y="8068"/>
            <a:chExt cx="7213692" cy="2531932"/>
          </a:xfrm>
        </p:grpSpPr>
        <p:sp>
          <p:nvSpPr>
            <p:cNvPr id="6" name="Freeform 6"/>
            <p:cNvSpPr/>
            <p:nvPr/>
          </p:nvSpPr>
          <p:spPr>
            <a:xfrm flipH="1">
              <a:off x="-863692" y="8068"/>
              <a:ext cx="7213692" cy="2531932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6350000" y="1270000"/>
                  </a:moveTo>
                  <a:cubicBezTo>
                    <a:pt x="6350000" y="568960"/>
                    <a:pt x="5781040" y="0"/>
                    <a:pt x="5080000" y="0"/>
                  </a:cubicBezTo>
                  <a:lnTo>
                    <a:pt x="1270000" y="0"/>
                  </a:lnTo>
                  <a:cubicBezTo>
                    <a:pt x="568960" y="0"/>
                    <a:pt x="0" y="568960"/>
                    <a:pt x="0" y="1270000"/>
                  </a:cubicBezTo>
                  <a:cubicBezTo>
                    <a:pt x="0" y="1971040"/>
                    <a:pt x="568960" y="2540000"/>
                    <a:pt x="1270000" y="2540000"/>
                  </a:cubicBezTo>
                  <a:lnTo>
                    <a:pt x="5080000" y="2540000"/>
                  </a:lnTo>
                  <a:cubicBezTo>
                    <a:pt x="5781040" y="2540000"/>
                    <a:pt x="6350000" y="1971040"/>
                    <a:pt x="6350000" y="1270000"/>
                  </a:cubicBezTo>
                  <a:close/>
                </a:path>
              </a:pathLst>
            </a:custGeom>
            <a:solidFill>
              <a:srgbClr val="DED2C1"/>
            </a:solidFill>
            <a:ln w="12700">
              <a:noFill/>
            </a:ln>
          </p:spPr>
        </p:sp>
      </p:grpSp>
      <p:sp>
        <p:nvSpPr>
          <p:cNvPr id="7" name="TextBox 7"/>
          <p:cNvSpPr txBox="1"/>
          <p:nvPr/>
        </p:nvSpPr>
        <p:spPr>
          <a:xfrm>
            <a:off x="1513838" y="1486599"/>
            <a:ext cx="11264981" cy="443198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>
              <a:lnSpc>
                <a:spcPct val="150000"/>
              </a:lnSpc>
            </a:pPr>
            <a:r>
              <a:rPr lang="en-US" sz="48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Информационна</a:t>
            </a:r>
            <a:r>
              <a:rPr lang="en-US" sz="48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8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платформа</a:t>
            </a:r>
            <a:r>
              <a:rPr lang="en-US" sz="48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“Brownfields - </a:t>
            </a:r>
            <a:r>
              <a:rPr lang="en-US" sz="48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Варна</a:t>
            </a:r>
            <a:r>
              <a:rPr lang="en-US" sz="48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”</a:t>
            </a:r>
            <a:r>
              <a:rPr lang="bg-BG" sz="48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-</a:t>
            </a:r>
            <a:r>
              <a:rPr lang="ru-RU" sz="48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инструмент за развитие на устойчива </a:t>
            </a:r>
            <a:r>
              <a:rPr lang="ru-RU" sz="48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градска</a:t>
            </a:r>
            <a:r>
              <a:rPr lang="ru-RU" sz="48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среда на Варна 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12734" y="8585950"/>
            <a:ext cx="10615465" cy="1231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2376"/>
              </a:lnSpc>
            </a:pP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доц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д-р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Анна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Господинова</a:t>
            </a:r>
            <a:r>
              <a:rPr lang="bg-BG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ru-RU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ИУ – Варна, </a:t>
            </a:r>
          </a:p>
          <a:p>
            <a:pPr>
              <a:lnSpc>
                <a:spcPts val="2376"/>
              </a:lnSpc>
            </a:pPr>
            <a:r>
              <a:rPr lang="ru-RU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катедра</a:t>
            </a:r>
            <a:r>
              <a:rPr lang="ru-RU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„Бизнес, инвестиции, </a:t>
            </a:r>
            <a:r>
              <a:rPr lang="ru-RU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недвижими</a:t>
            </a:r>
            <a:r>
              <a:rPr lang="ru-RU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ru-RU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имоти</a:t>
            </a:r>
            <a:r>
              <a:rPr lang="ru-RU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</a:t>
            </a:r>
          </a:p>
          <a:p>
            <a:pPr algn="l">
              <a:lnSpc>
                <a:spcPts val="2376"/>
              </a:lnSpc>
            </a:pP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Валерия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Вълкова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-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студент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ИУ-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Варна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- 4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курс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спец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.: ПИМ</a:t>
            </a:r>
          </a:p>
          <a:p>
            <a:pPr algn="l">
              <a:lnSpc>
                <a:spcPts val="2376"/>
              </a:lnSpc>
            </a:pP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Калоян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Иванов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-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студент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ИУ-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Варна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- 4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курс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2200" b="1" dirty="0" err="1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спец</a:t>
            </a:r>
            <a:r>
              <a:rPr lang="en-US" sz="2200" b="1" dirty="0">
                <a:solidFill>
                  <a:srgbClr val="770000">
                    <a:alpha val="69804"/>
                  </a:srgbClr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.: ПИМ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9011870" y="4745027"/>
            <a:ext cx="10996789" cy="5394988"/>
            <a:chOff x="0" y="0"/>
            <a:chExt cx="5411619" cy="2540000"/>
          </a:xfrm>
        </p:grpSpPr>
        <p:sp>
          <p:nvSpPr>
            <p:cNvPr id="10" name="Freeform 10"/>
            <p:cNvSpPr/>
            <p:nvPr/>
          </p:nvSpPr>
          <p:spPr>
            <a:xfrm flipH="1">
              <a:off x="0" y="0"/>
              <a:ext cx="5411619" cy="2540000"/>
            </a:xfrm>
            <a:custGeom>
              <a:avLst/>
              <a:gdLst/>
              <a:ahLst/>
              <a:cxnLst/>
              <a:rect l="l" t="t" r="r" b="b"/>
              <a:pathLst>
                <a:path w="5411619" h="2540000">
                  <a:moveTo>
                    <a:pt x="5411619" y="1270000"/>
                  </a:moveTo>
                  <a:cubicBezTo>
                    <a:pt x="5411619" y="568960"/>
                    <a:pt x="4926738" y="0"/>
                    <a:pt x="4329295" y="0"/>
                  </a:cubicBezTo>
                  <a:lnTo>
                    <a:pt x="1082324" y="0"/>
                  </a:lnTo>
                  <a:cubicBezTo>
                    <a:pt x="484881" y="0"/>
                    <a:pt x="0" y="568960"/>
                    <a:pt x="0" y="1270000"/>
                  </a:cubicBezTo>
                  <a:cubicBezTo>
                    <a:pt x="0" y="1971040"/>
                    <a:pt x="484881" y="2540000"/>
                    <a:pt x="1082324" y="2540000"/>
                  </a:cubicBezTo>
                  <a:lnTo>
                    <a:pt x="4329295" y="2540000"/>
                  </a:lnTo>
                  <a:cubicBezTo>
                    <a:pt x="4926738" y="2540000"/>
                    <a:pt x="5411619" y="1971040"/>
                    <a:pt x="5411619" y="1270000"/>
                  </a:cubicBezTo>
                  <a:close/>
                </a:path>
              </a:pathLst>
            </a:custGeom>
            <a:blipFill>
              <a:blip r:embed="rId8"/>
              <a:stretch>
                <a:fillRect t="-41236" b="-711"/>
              </a:stretch>
            </a:blipFill>
          </p:spPr>
        </p:sp>
      </p:grpSp>
      <p:sp>
        <p:nvSpPr>
          <p:cNvPr id="11" name="Freeform 11"/>
          <p:cNvSpPr/>
          <p:nvPr/>
        </p:nvSpPr>
        <p:spPr>
          <a:xfrm>
            <a:off x="285905" y="578801"/>
            <a:ext cx="1327942" cy="1236552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4" y="0"/>
                </a:lnTo>
                <a:lnTo>
                  <a:pt x="1764924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DFDBB8AA-7B6F-C2A9-B6B2-E8BF790861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000" y="578767"/>
            <a:ext cx="1245581" cy="1236586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8393" y="869860"/>
            <a:ext cx="1536325" cy="1446039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 rot="-5400000">
            <a:off x="11172808" y="1971845"/>
            <a:ext cx="6379138" cy="7851246"/>
            <a:chOff x="0" y="0"/>
            <a:chExt cx="660400" cy="812800"/>
          </a:xfrm>
        </p:grpSpPr>
        <p:sp>
          <p:nvSpPr>
            <p:cNvPr id="4" name="Freeform 4"/>
            <p:cNvSpPr/>
            <p:nvPr/>
          </p:nvSpPr>
          <p:spPr>
            <a:xfrm rot="5400000">
              <a:off x="-76200" y="76200"/>
              <a:ext cx="812800" cy="660400"/>
            </a:xfrm>
            <a:custGeom>
              <a:avLst/>
              <a:gdLst/>
              <a:ahLst/>
              <a:cxnLst/>
              <a:rect l="l" t="t" r="r" b="b"/>
              <a:pathLst>
                <a:path w="812800" h="660400">
                  <a:moveTo>
                    <a:pt x="19070" y="440148"/>
                  </a:moveTo>
                  <a:cubicBezTo>
                    <a:pt x="7556" y="406400"/>
                    <a:pt x="0" y="367800"/>
                    <a:pt x="0" y="330022"/>
                  </a:cubicBezTo>
                  <a:cubicBezTo>
                    <a:pt x="0" y="292243"/>
                    <a:pt x="6476" y="255891"/>
                    <a:pt x="17990" y="222391"/>
                  </a:cubicBezTo>
                  <a:cubicBezTo>
                    <a:pt x="18350" y="221677"/>
                    <a:pt x="18350" y="220965"/>
                    <a:pt x="18710" y="220252"/>
                  </a:cubicBezTo>
                  <a:cubicBezTo>
                    <a:pt x="64765" y="94445"/>
                    <a:pt x="186379" y="1782"/>
                    <a:pt x="328502" y="0"/>
                  </a:cubicBezTo>
                  <a:lnTo>
                    <a:pt x="812800" y="0"/>
                  </a:lnTo>
                  <a:lnTo>
                    <a:pt x="812800" y="660400"/>
                  </a:lnTo>
                  <a:lnTo>
                    <a:pt x="328861" y="660400"/>
                  </a:lnTo>
                  <a:cubicBezTo>
                    <a:pt x="185660" y="658618"/>
                    <a:pt x="64045" y="567381"/>
                    <a:pt x="19070" y="440148"/>
                  </a:cubicBezTo>
                  <a:close/>
                </a:path>
              </a:pathLst>
            </a:custGeom>
            <a:blipFill>
              <a:blip r:embed="rId3"/>
              <a:stretch>
                <a:fillRect l="-8153"/>
              </a:stretch>
            </a:blipFill>
          </p:spPr>
        </p:sp>
      </p:grpSp>
      <p:sp>
        <p:nvSpPr>
          <p:cNvPr id="5" name="TextBox 5"/>
          <p:cNvSpPr txBox="1"/>
          <p:nvPr/>
        </p:nvSpPr>
        <p:spPr>
          <a:xfrm>
            <a:off x="1905000" y="1031103"/>
            <a:ext cx="8849992" cy="70403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  <a:spcBef>
                <a:spcPct val="0"/>
              </a:spcBef>
            </a:pPr>
            <a:r>
              <a:rPr lang="en-US" sz="48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Примери</a:t>
            </a:r>
            <a:r>
              <a:rPr lang="en-US" sz="48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от</a:t>
            </a:r>
            <a:r>
              <a:rPr lang="en-US" sz="48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България</a:t>
            </a:r>
            <a:endParaRPr lang="en-US" sz="4800" dirty="0">
              <a:solidFill>
                <a:srgbClr val="000000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905000" y="1642206"/>
            <a:ext cx="11506615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2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община</a:t>
            </a:r>
            <a:r>
              <a:rPr lang="en-US" sz="32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Перник-Бизнес</a:t>
            </a:r>
            <a:r>
              <a:rPr lang="en-US" sz="32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парк</a:t>
            </a:r>
            <a:r>
              <a:rPr lang="en-US" sz="32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Перник-Изток</a:t>
            </a:r>
            <a:r>
              <a:rPr lang="en-US" sz="32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”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746320" y="2669800"/>
            <a:ext cx="8572933" cy="66827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Проект</a:t>
            </a:r>
            <a:r>
              <a:rPr lang="en-US" sz="2400" b="1">
                <a:solidFill>
                  <a:srgbClr val="000000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„Възстановяване на традиционни индустриални зони в Югоизточна Европа – ReTinA“</a:t>
            </a:r>
            <a:r>
              <a:rPr lang="en-US" sz="24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по Програмата за транснационално сътрудничество в Югоизточна Европа за периода 2007-2013 г., финансирана от Европейския фонд за регионално развитие.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Проектът се свързва с обединяване на усилията на община Перник и функциониращите малки, и средни предприятия, възникнали след приватизацията на големия металургичен завод  “Стомана“, за изграждането на голям индустриален бизнес парк в гр. Перник.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Целта е  повишаване атрактивността на зоната и привличане на инвеститори в нея, и в общината като цяло.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91FED58-BF2C-EE17-AE29-44B9EBB9A336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7800" y="763445"/>
            <a:ext cx="1371358" cy="136453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801" y="705590"/>
            <a:ext cx="1517837" cy="1522038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7848599" y="2905236"/>
            <a:ext cx="10770327" cy="4999246"/>
          </a:xfrm>
          <a:custGeom>
            <a:avLst/>
            <a:gdLst/>
            <a:ahLst/>
            <a:cxnLst/>
            <a:rect l="l" t="t" r="r" b="b"/>
            <a:pathLst>
              <a:path w="11479552" h="5309295">
                <a:moveTo>
                  <a:pt x="0" y="0"/>
                </a:moveTo>
                <a:lnTo>
                  <a:pt x="11479552" y="0"/>
                </a:lnTo>
                <a:lnTo>
                  <a:pt x="11479552" y="5309295"/>
                </a:lnTo>
                <a:lnTo>
                  <a:pt x="0" y="5309295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1473" t="-325" b="-325"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87587" y="987596"/>
            <a:ext cx="14900455" cy="188577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4920"/>
              </a:lnSpc>
            </a:pPr>
            <a:r>
              <a:rPr lang="en-US" sz="41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Икономическа</a:t>
            </a:r>
            <a:r>
              <a:rPr lang="en-US" sz="41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ефективност</a:t>
            </a:r>
            <a:r>
              <a:rPr lang="en-US" sz="41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от</a:t>
            </a:r>
            <a:r>
              <a:rPr lang="en-US" sz="41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повторното</a:t>
            </a:r>
            <a:r>
              <a:rPr lang="en-US" sz="41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използване</a:t>
            </a:r>
            <a:r>
              <a:rPr lang="en-US" sz="41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на</a:t>
            </a:r>
            <a:r>
              <a:rPr lang="en-US" sz="41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“</a:t>
            </a:r>
            <a:r>
              <a:rPr lang="en-US" sz="41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кафяви</a:t>
            </a:r>
            <a:r>
              <a:rPr lang="en-US" sz="41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1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полета</a:t>
            </a:r>
            <a:r>
              <a:rPr lang="en-US" sz="41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“</a:t>
            </a:r>
          </a:p>
          <a:p>
            <a:pPr marL="0" lvl="0" indent="0" algn="l">
              <a:lnSpc>
                <a:spcPts val="4920"/>
              </a:lnSpc>
              <a:spcBef>
                <a:spcPct val="0"/>
              </a:spcBef>
            </a:pPr>
            <a:endParaRPr lang="en-US" sz="4100" dirty="0">
              <a:solidFill>
                <a:srgbClr val="000000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914400" y="3077190"/>
            <a:ext cx="7860886" cy="584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Модел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чрез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който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характеризират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различните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типове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кафяви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полета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отношение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тяхната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икономическа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ефективност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Очертава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възможностите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финансиране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повторното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използване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кафявите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полета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Чрез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идентифицирането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отделните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категории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обекти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заинтересованите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лица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могат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проучат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евентуалните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ползи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бъдещо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повторно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използване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съответния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обект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както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предприемат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съответни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стратегии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възстановяване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използването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му</a:t>
            </a:r>
            <a:r>
              <a:rPr lang="en-US" sz="24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7671110" y="7936349"/>
            <a:ext cx="11479552" cy="121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 i="1" dirty="0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Икономически</a:t>
            </a:r>
            <a:r>
              <a:rPr lang="en-US" sz="2100" b="1" i="1" dirty="0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компоненти</a:t>
            </a:r>
            <a:r>
              <a:rPr lang="en-US" sz="2100" b="1" i="1" dirty="0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 </a:t>
            </a:r>
            <a:r>
              <a:rPr lang="en-US" sz="2100" b="1" i="1" dirty="0" err="1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на</a:t>
            </a:r>
            <a:r>
              <a:rPr lang="en-US" sz="2100" b="1" i="1" dirty="0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 А-В-С </a:t>
            </a:r>
            <a:r>
              <a:rPr lang="en-US" sz="2100" b="1" i="1" dirty="0" err="1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модела</a:t>
            </a:r>
            <a:endParaRPr lang="en-US" sz="2100" b="1" i="1" dirty="0">
              <a:solidFill>
                <a:srgbClr val="000000"/>
              </a:solidFill>
              <a:latin typeface="Montserrat Medium Italics"/>
              <a:ea typeface="Montserrat Medium Italics"/>
              <a:cs typeface="Montserrat Medium Italics"/>
              <a:sym typeface="Montserrat Medium Italics"/>
            </a:endParaRPr>
          </a:p>
          <a:p>
            <a:pPr algn="ctr">
              <a:lnSpc>
                <a:spcPts val="2940"/>
              </a:lnSpc>
            </a:pPr>
            <a:r>
              <a:rPr lang="en-US" sz="2100" b="1" i="1" dirty="0" err="1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Източник</a:t>
            </a:r>
            <a:r>
              <a:rPr lang="en-US" sz="2100" b="1" i="1" dirty="0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: CABERNET 2006.</a:t>
            </a:r>
          </a:p>
          <a:p>
            <a:pPr algn="ctr">
              <a:lnSpc>
                <a:spcPts val="3919"/>
              </a:lnSpc>
              <a:spcBef>
                <a:spcPct val="0"/>
              </a:spcBef>
            </a:pPr>
            <a:endParaRPr lang="en-US" sz="2100" b="1" i="1" dirty="0">
              <a:solidFill>
                <a:srgbClr val="000000"/>
              </a:solidFill>
              <a:latin typeface="Montserrat Medium Italics"/>
              <a:ea typeface="Montserrat Medium Italics"/>
              <a:cs typeface="Montserrat Medium Italics"/>
              <a:sym typeface="Montserrat Medium Italics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803353" y="2190722"/>
            <a:ext cx="11506615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200" b="1" i="1" dirty="0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А-В-С </a:t>
            </a:r>
            <a:r>
              <a:rPr lang="en-US" sz="3200" b="1" i="1" dirty="0" err="1">
                <a:solidFill>
                  <a:srgbClr val="000000"/>
                </a:solidFill>
                <a:latin typeface="Montserrat Medium Italics"/>
                <a:ea typeface="Montserrat Medium Italics"/>
                <a:cs typeface="Montserrat Medium Italics"/>
                <a:sym typeface="Montserrat Medium Italics"/>
              </a:rPr>
              <a:t>модел</a:t>
            </a:r>
            <a:endParaRPr lang="en-US" sz="3200" b="1" i="1" dirty="0">
              <a:solidFill>
                <a:srgbClr val="000000"/>
              </a:solidFill>
              <a:latin typeface="Montserrat Medium Italics"/>
              <a:ea typeface="Montserrat Medium Italics"/>
              <a:cs typeface="Montserrat Medium Italics"/>
              <a:sym typeface="Montserrat Medium Itali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1269080-2B87-F8BD-E2F3-0327E374D40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8042" y="705590"/>
            <a:ext cx="1371358" cy="136453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5898" y="3084205"/>
            <a:ext cx="23919297" cy="8536295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6"/>
                </a:lnTo>
                <a:lnTo>
                  <a:pt x="0" y="9785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7620002" y="3084205"/>
            <a:ext cx="9593745" cy="8231495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7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7" y="9785166"/>
                </a:lnTo>
                <a:lnTo>
                  <a:pt x="239192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228600" y="699574"/>
            <a:ext cx="1600442" cy="1466110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5" name="Freeform 5"/>
          <p:cNvSpPr/>
          <p:nvPr/>
        </p:nvSpPr>
        <p:spPr>
          <a:xfrm>
            <a:off x="8700027" y="2987380"/>
            <a:ext cx="10111979" cy="6572786"/>
          </a:xfrm>
          <a:custGeom>
            <a:avLst/>
            <a:gdLst/>
            <a:ahLst/>
            <a:cxnLst/>
            <a:rect l="l" t="t" r="r" b="b"/>
            <a:pathLst>
              <a:path w="10111979" h="6572786">
                <a:moveTo>
                  <a:pt x="0" y="0"/>
                </a:moveTo>
                <a:lnTo>
                  <a:pt x="10111979" y="0"/>
                </a:lnTo>
                <a:lnTo>
                  <a:pt x="10111979" y="6572787"/>
                </a:lnTo>
                <a:lnTo>
                  <a:pt x="0" y="6572787"/>
                </a:lnTo>
                <a:lnTo>
                  <a:pt x="0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1953690" y="1116112"/>
            <a:ext cx="13647742" cy="85534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6300"/>
              </a:lnSpc>
            </a:pP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Информиране</a:t>
            </a:r>
            <a:r>
              <a:rPr lang="en-US" sz="63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63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на</a:t>
            </a:r>
            <a:r>
              <a:rPr lang="en-US" sz="63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63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населението</a:t>
            </a:r>
            <a:endParaRPr lang="en-US" sz="6300" dirty="0">
              <a:solidFill>
                <a:srgbClr val="1C1B21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1973745" y="4280755"/>
            <a:ext cx="8098518" cy="393841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543272" lvl="1" indent="-271636" algn="l">
              <a:lnSpc>
                <a:spcPts val="3522"/>
              </a:lnSpc>
              <a:buFont typeface="Arial"/>
              <a:buChar char="•"/>
            </a:pPr>
            <a:r>
              <a:rPr lang="en-US" sz="2516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Създаване на общодостъпна платформа с регистър и карта на “кафяви полета” в страната.</a:t>
            </a:r>
          </a:p>
          <a:p>
            <a:pPr marL="543272" lvl="1" indent="-271636" algn="l">
              <a:lnSpc>
                <a:spcPts val="3522"/>
              </a:lnSpc>
              <a:buFont typeface="Arial"/>
              <a:buChar char="•"/>
            </a:pPr>
            <a:r>
              <a:rPr lang="en-US" sz="2516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Популяризиране на платформата, чрез добавена реалност и образувателни кампании.</a:t>
            </a:r>
          </a:p>
          <a:p>
            <a:pPr marL="543272" lvl="1" indent="-271636" algn="l">
              <a:lnSpc>
                <a:spcPts val="3522"/>
              </a:lnSpc>
              <a:buFont typeface="Arial"/>
              <a:buChar char="•"/>
            </a:pPr>
            <a:r>
              <a:rPr lang="en-US" sz="2516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Предоставяне на допълнителна информация и възможности на потенциални инвеститори.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85A75A55-1D1E-E594-129D-9596B370559E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6688042" y="705590"/>
            <a:ext cx="1371358" cy="136453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231228" y="644124"/>
            <a:ext cx="1533498" cy="1426002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4" name="TextBox 4"/>
          <p:cNvSpPr txBox="1"/>
          <p:nvPr/>
        </p:nvSpPr>
        <p:spPr>
          <a:xfrm>
            <a:off x="1981200" y="1044958"/>
            <a:ext cx="11125200" cy="704039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  <a:spcBef>
                <a:spcPct val="0"/>
              </a:spcBef>
            </a:pPr>
            <a:r>
              <a:rPr lang="en-US" sz="48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Примерна </a:t>
            </a:r>
            <a:r>
              <a:rPr lang="en-US" sz="48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платформа</a:t>
            </a:r>
            <a:r>
              <a:rPr lang="en-US" sz="48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- </a:t>
            </a:r>
            <a:r>
              <a:rPr lang="en-US" sz="48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тип</a:t>
            </a:r>
            <a:r>
              <a:rPr lang="en-US" sz="48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8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карта</a:t>
            </a:r>
            <a:endParaRPr lang="en-US" sz="4800" dirty="0">
              <a:solidFill>
                <a:srgbClr val="000000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F58FC99-C1EC-0B9D-E9F9-E619E64F92F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8042" y="705590"/>
            <a:ext cx="1371358" cy="1364536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FCF3A4B2-70FB-B3BA-A59A-12D5096AAD09}"/>
              </a:ext>
            </a:extLst>
          </p:cNvPr>
          <p:cNvSpPr/>
          <p:nvPr/>
        </p:nvSpPr>
        <p:spPr>
          <a:xfrm>
            <a:off x="2438400" y="2476500"/>
            <a:ext cx="13182600" cy="69342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3600" dirty="0">
                <a:latin typeface="Montserrat Medium" panose="00000600000000000000" pitchFamily="2" charset="-52"/>
              </a:rPr>
              <a:t>ВИДЕО</a:t>
            </a:r>
          </a:p>
        </p:txBody>
      </p:sp>
    </p:spTree>
  </p:cSld>
  <p:clrMapOvr>
    <a:masterClrMapping/>
  </p:clrMapOvr>
  <p:transition spd="slow">
    <p:push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57655" y="706082"/>
            <a:ext cx="1600200" cy="1523260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>
            <a:off x="3692555" y="2400300"/>
            <a:ext cx="10902889" cy="6909706"/>
          </a:xfrm>
          <a:custGeom>
            <a:avLst/>
            <a:gdLst/>
            <a:ahLst/>
            <a:cxnLst/>
            <a:rect l="l" t="t" r="r" b="b"/>
            <a:pathLst>
              <a:path w="10902889" h="6909706">
                <a:moveTo>
                  <a:pt x="0" y="0"/>
                </a:moveTo>
                <a:lnTo>
                  <a:pt x="10902890" y="0"/>
                </a:lnTo>
                <a:lnTo>
                  <a:pt x="10902890" y="6909706"/>
                </a:lnTo>
                <a:lnTo>
                  <a:pt x="0" y="690970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2057399" y="976994"/>
            <a:ext cx="14173200" cy="137160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>
              <a:lnSpc>
                <a:spcPts val="5400"/>
              </a:lnSpc>
              <a:spcBef>
                <a:spcPct val="0"/>
              </a:spcBef>
            </a:pPr>
            <a:r>
              <a:rPr lang="en-US" sz="45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Популяризиране</a:t>
            </a:r>
            <a:r>
              <a:rPr lang="en-US" sz="45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на</a:t>
            </a:r>
            <a:r>
              <a:rPr lang="en-US" sz="45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платформата</a:t>
            </a:r>
            <a:r>
              <a:rPr lang="en-US" sz="45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чрез</a:t>
            </a:r>
            <a:r>
              <a:rPr lang="en-US" sz="45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добавена</a:t>
            </a:r>
            <a:r>
              <a:rPr lang="en-US" sz="45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45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реалност</a:t>
            </a:r>
            <a:endParaRPr lang="en-US" sz="4500" dirty="0">
              <a:solidFill>
                <a:srgbClr val="000000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E93634-4EF7-CB46-CBF2-B0DD2AF72D1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6688042" y="705590"/>
            <a:ext cx="1371358" cy="136453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 flipH="1">
            <a:off x="-5959567" y="3084205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6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6" y="9785166"/>
                </a:lnTo>
                <a:lnTo>
                  <a:pt x="239192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9525002" y="3084205"/>
            <a:ext cx="21656100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6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6" y="9785166"/>
                </a:lnTo>
                <a:lnTo>
                  <a:pt x="23919296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3542862" y="2962362"/>
            <a:ext cx="15863713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7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7" y="9785166"/>
                </a:lnTo>
                <a:lnTo>
                  <a:pt x="23919297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1981200" y="905893"/>
            <a:ext cx="12768084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Възможности</a:t>
            </a:r>
            <a:r>
              <a:rPr lang="en-US" sz="72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за</a:t>
            </a:r>
            <a:r>
              <a:rPr lang="en-US" sz="54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развитие</a:t>
            </a:r>
            <a:endParaRPr lang="en-US" sz="7200" dirty="0">
              <a:solidFill>
                <a:srgbClr val="1C1B21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4627116"/>
            <a:ext cx="526635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Разширяване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5671816"/>
            <a:ext cx="5266358" cy="16617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1C1B21"/>
                </a:solidFill>
                <a:latin typeface="Montserrat"/>
                <a:ea typeface="Montserrat"/>
                <a:cs typeface="Montserrat"/>
                <a:sym typeface="Montserrat"/>
              </a:rPr>
              <a:t>Разширяване на платформата извън границите на гр. Варна.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6796571" y="4627116"/>
            <a:ext cx="5266358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Допълване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6796571" y="5631176"/>
            <a:ext cx="4774979" cy="33477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1C1B21"/>
                </a:solidFill>
                <a:latin typeface="Montserrat"/>
                <a:ea typeface="Montserrat"/>
                <a:cs typeface="Montserrat"/>
                <a:sym typeface="Montserrat"/>
              </a:rPr>
              <a:t>Добавяне на допълнителна информация (защитени зони, имоти в процес на строителство и пр.)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571550" y="4605655"/>
            <a:ext cx="5079973" cy="53784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  <a:spcBef>
                <a:spcPct val="0"/>
              </a:spcBef>
            </a:pPr>
            <a:r>
              <a:rPr lang="en-US" sz="3200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Създаване на връзка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12510604" y="5631176"/>
            <a:ext cx="4748696" cy="22237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4480"/>
              </a:lnSpc>
            </a:pPr>
            <a:r>
              <a:rPr lang="en-US" sz="3200">
                <a:solidFill>
                  <a:srgbClr val="1C1B21"/>
                </a:solidFill>
                <a:latin typeface="Montserrat"/>
                <a:ea typeface="Montserrat"/>
                <a:cs typeface="Montserrat"/>
                <a:sym typeface="Montserrat"/>
              </a:rPr>
              <a:t>Изграждане на връзка между местна власт - инвеститори - граждани.</a:t>
            </a:r>
          </a:p>
        </p:txBody>
      </p:sp>
      <p:sp>
        <p:nvSpPr>
          <p:cNvPr id="12" name="Freeform 12"/>
          <p:cNvSpPr/>
          <p:nvPr/>
        </p:nvSpPr>
        <p:spPr>
          <a:xfrm>
            <a:off x="205559" y="622139"/>
            <a:ext cx="1612525" cy="1472426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BB89EE63-B1C3-6E9C-60EA-BFB6B7A8DFD1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6688042" y="705590"/>
            <a:ext cx="1371358" cy="136453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2">
            <a:extLst>
              <a:ext uri="{FF2B5EF4-FFF2-40B4-BE49-F238E27FC236}">
                <a16:creationId xmlns:a16="http://schemas.microsoft.com/office/drawing/2014/main" id="{35A473A8-D55D-D7A5-DE10-9271DE0332C3}"/>
              </a:ext>
            </a:extLst>
          </p:cNvPr>
          <p:cNvGrpSpPr/>
          <p:nvPr/>
        </p:nvGrpSpPr>
        <p:grpSpPr>
          <a:xfrm rot="5400000">
            <a:off x="-57481" y="-29397"/>
            <a:ext cx="3187438" cy="3246232"/>
            <a:chOff x="0" y="0"/>
            <a:chExt cx="6225017" cy="6339840"/>
          </a:xfrm>
        </p:grpSpPr>
        <p:sp>
          <p:nvSpPr>
            <p:cNvPr id="18" name="Freeform 3">
              <a:extLst>
                <a:ext uri="{FF2B5EF4-FFF2-40B4-BE49-F238E27FC236}">
                  <a16:creationId xmlns:a16="http://schemas.microsoft.com/office/drawing/2014/main" id="{AFE0EE7B-9DAE-3447-BEC9-A3EF8E13D6BC}"/>
                </a:ext>
              </a:extLst>
            </p:cNvPr>
            <p:cNvSpPr/>
            <p:nvPr/>
          </p:nvSpPr>
          <p:spPr>
            <a:xfrm>
              <a:off x="0" y="0"/>
              <a:ext cx="6225017" cy="6339840"/>
            </a:xfrm>
            <a:custGeom>
              <a:avLst/>
              <a:gdLst/>
              <a:ahLst/>
              <a:cxnLst/>
              <a:rect l="l" t="t" r="r" b="b"/>
              <a:pathLst>
                <a:path w="6225017" h="6339840">
                  <a:moveTo>
                    <a:pt x="6225017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225017" y="6339840"/>
                  </a:lnTo>
                  <a:close/>
                </a:path>
              </a:pathLst>
            </a:custGeom>
            <a:solidFill>
              <a:srgbClr val="CAAF93"/>
            </a:solidFill>
          </p:spPr>
        </p:sp>
      </p:grpSp>
      <p:grpSp>
        <p:nvGrpSpPr>
          <p:cNvPr id="2" name="Group 2"/>
          <p:cNvGrpSpPr/>
          <p:nvPr/>
        </p:nvGrpSpPr>
        <p:grpSpPr>
          <a:xfrm rot="-5400000">
            <a:off x="15413400" y="7070165"/>
            <a:ext cx="3187438" cy="3246232"/>
            <a:chOff x="0" y="0"/>
            <a:chExt cx="6225017" cy="633984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225017" cy="6339840"/>
            </a:xfrm>
            <a:custGeom>
              <a:avLst/>
              <a:gdLst/>
              <a:ahLst/>
              <a:cxnLst/>
              <a:rect l="l" t="t" r="r" b="b"/>
              <a:pathLst>
                <a:path w="6225017" h="6339840">
                  <a:moveTo>
                    <a:pt x="6225017" y="6339840"/>
                  </a:moveTo>
                  <a:lnTo>
                    <a:pt x="0" y="6339840"/>
                  </a:lnTo>
                  <a:lnTo>
                    <a:pt x="0" y="0"/>
                  </a:lnTo>
                  <a:lnTo>
                    <a:pt x="6225017" y="6339840"/>
                  </a:lnTo>
                  <a:close/>
                </a:path>
              </a:pathLst>
            </a:custGeom>
            <a:solidFill>
              <a:srgbClr val="CAAF93"/>
            </a:solidFill>
          </p:spPr>
        </p:sp>
      </p:grpSp>
      <p:sp>
        <p:nvSpPr>
          <p:cNvPr id="4" name="TextBox 4"/>
          <p:cNvSpPr txBox="1"/>
          <p:nvPr/>
        </p:nvSpPr>
        <p:spPr>
          <a:xfrm>
            <a:off x="3791499" y="727425"/>
            <a:ext cx="11275080" cy="307924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ctr">
              <a:lnSpc>
                <a:spcPts val="12046"/>
              </a:lnSpc>
            </a:pPr>
            <a:r>
              <a:rPr lang="en-US" sz="88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Благодарим</a:t>
            </a:r>
            <a:r>
              <a:rPr lang="en-US" sz="88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за</a:t>
            </a:r>
            <a:r>
              <a:rPr lang="en-US" sz="88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88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вниманието</a:t>
            </a:r>
            <a:r>
              <a:rPr lang="en-US" sz="88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!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1606187" y="9195362"/>
            <a:ext cx="14262584" cy="881610"/>
            <a:chOff x="1489563" y="1007644"/>
            <a:chExt cx="19016779" cy="1175479"/>
          </a:xfrm>
        </p:grpSpPr>
        <p:sp>
          <p:nvSpPr>
            <p:cNvPr id="6" name="TextBox 6"/>
            <p:cNvSpPr txBox="1"/>
            <p:nvPr/>
          </p:nvSpPr>
          <p:spPr>
            <a:xfrm>
              <a:off x="7968011" y="1007644"/>
              <a:ext cx="12538331" cy="55964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l">
                <a:lnSpc>
                  <a:spcPts val="3514"/>
                </a:lnSpc>
              </a:pPr>
              <a:endParaRPr lang="en-US" sz="2510" b="1" dirty="0">
                <a:solidFill>
                  <a:srgbClr val="770000"/>
                </a:solidFill>
                <a:latin typeface="Open Sans Medium"/>
                <a:ea typeface="Open Sans Medium"/>
                <a:cs typeface="Open Sans Medium"/>
                <a:sym typeface="Open Sans Medium"/>
              </a:endParaRP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1489563" y="1745768"/>
              <a:ext cx="11048768" cy="43735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0" lvl="0" indent="0" algn="r">
                <a:lnSpc>
                  <a:spcPts val="2761"/>
                </a:lnSpc>
              </a:pPr>
              <a:endParaRPr/>
            </a:p>
          </p:txBody>
        </p:sp>
      </p:grpSp>
      <p:sp>
        <p:nvSpPr>
          <p:cNvPr id="15" name="Freeform 15"/>
          <p:cNvSpPr/>
          <p:nvPr/>
        </p:nvSpPr>
        <p:spPr>
          <a:xfrm>
            <a:off x="149382" y="376949"/>
            <a:ext cx="1562342" cy="1489951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4"/>
                </a:lnTo>
                <a:lnTo>
                  <a:pt x="0" y="176492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24229EEE-68C9-8737-1E36-503DDA03891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767260" y="376949"/>
            <a:ext cx="1371358" cy="1364536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58D5900D-5F6C-2488-E898-A10F4E78FCF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1" t="14974" r="-441" b="11270"/>
          <a:stretch>
            <a:fillRect/>
          </a:stretch>
        </p:blipFill>
        <p:spPr>
          <a:xfrm>
            <a:off x="1860834" y="3592544"/>
            <a:ext cx="4604189" cy="4472312"/>
          </a:xfrm>
          <a:prstGeom prst="ellipse">
            <a:avLst/>
          </a:prstGeom>
        </p:spPr>
      </p:pic>
      <p:pic>
        <p:nvPicPr>
          <p:cNvPr id="24" name="Picture 23">
            <a:extLst>
              <a:ext uri="{FF2B5EF4-FFF2-40B4-BE49-F238E27FC236}">
                <a16:creationId xmlns:a16="http://schemas.microsoft.com/office/drawing/2014/main" id="{BBC62F80-AB93-16B2-4581-4369B59015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78" t="17772" r="278" b="15725"/>
          <a:stretch>
            <a:fillRect/>
          </a:stretch>
        </p:blipFill>
        <p:spPr>
          <a:xfrm>
            <a:off x="12747358" y="3592544"/>
            <a:ext cx="4435091" cy="4422779"/>
          </a:xfrm>
          <a:prstGeom prst="ellipse">
            <a:avLst/>
          </a:prstGeom>
        </p:spPr>
      </p:pic>
      <p:sp>
        <p:nvSpPr>
          <p:cNvPr id="25" name="TextBox 24">
            <a:extLst>
              <a:ext uri="{FF2B5EF4-FFF2-40B4-BE49-F238E27FC236}">
                <a16:creationId xmlns:a16="http://schemas.microsoft.com/office/drawing/2014/main" id="{1CAE61AE-A3D1-6EFB-D136-98E27F68CE21}"/>
              </a:ext>
            </a:extLst>
          </p:cNvPr>
          <p:cNvSpPr txBox="1"/>
          <p:nvPr/>
        </p:nvSpPr>
        <p:spPr>
          <a:xfrm>
            <a:off x="1768192" y="8093249"/>
            <a:ext cx="47894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chemeClr val="accent2">
                    <a:lumMod val="75000"/>
                  </a:schemeClr>
                </a:solidFill>
                <a:latin typeface="Montserrat Medium" panose="00000600000000000000" pitchFamily="2" charset="-52"/>
              </a:rPr>
              <a:t>Валерия Вълкова</a:t>
            </a:r>
          </a:p>
          <a:p>
            <a:pPr algn="ctr"/>
            <a:r>
              <a:rPr lang="en-US" sz="2400" b="1" dirty="0">
                <a:solidFill>
                  <a:schemeClr val="accent2">
                    <a:lumMod val="75000"/>
                  </a:schemeClr>
                </a:solidFill>
                <a:latin typeface="Montserrat Medium" panose="00000600000000000000" pitchFamily="2" charset="-52"/>
              </a:rPr>
              <a:t>valeriavalkova03@gmail.com</a:t>
            </a:r>
            <a:endParaRPr lang="bg-BG" sz="2400" b="1" dirty="0">
              <a:solidFill>
                <a:schemeClr val="accent2">
                  <a:lumMod val="7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7F7F1CDD-3094-1838-717A-6A4EF917FDDF}"/>
              </a:ext>
            </a:extLst>
          </p:cNvPr>
          <p:cNvSpPr txBox="1"/>
          <p:nvPr/>
        </p:nvSpPr>
        <p:spPr>
          <a:xfrm>
            <a:off x="12692864" y="8093249"/>
            <a:ext cx="513793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chemeClr val="accent2">
                    <a:lumMod val="75000"/>
                  </a:schemeClr>
                </a:solidFill>
                <a:latin typeface="Montserrat Medium" panose="00000600000000000000" pitchFamily="2" charset="-52"/>
              </a:rPr>
              <a:t>Калоян Иванов</a:t>
            </a:r>
          </a:p>
          <a:p>
            <a:pPr algn="ctr"/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Montserrat Medium" panose="00000600000000000000" pitchFamily="2" charset="-52"/>
              </a:rPr>
              <a:t>kaloyan.ivanov2002@gmail.com</a:t>
            </a:r>
          </a:p>
          <a:p>
            <a:pPr algn="ctr"/>
            <a:endParaRPr lang="bg-BG" sz="2400" b="1" dirty="0">
              <a:solidFill>
                <a:schemeClr val="accent2">
                  <a:lumMod val="75000"/>
                </a:schemeClr>
              </a:solidFill>
              <a:latin typeface="Montserrat Medium" panose="00000600000000000000" pitchFamily="2" charset="-52"/>
            </a:endParaRPr>
          </a:p>
          <a:p>
            <a:pPr algn="ctr"/>
            <a:endParaRPr lang="bg-BG" sz="2400" b="1" dirty="0">
              <a:solidFill>
                <a:schemeClr val="accent2">
                  <a:lumMod val="75000"/>
                </a:schemeClr>
              </a:solidFill>
              <a:latin typeface="Montserrat Medium" panose="00000600000000000000" pitchFamily="2" charset="-52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5E55DE05-B06D-584F-8F64-A0723347D33A}"/>
              </a:ext>
            </a:extLst>
          </p:cNvPr>
          <p:cNvSpPr txBox="1"/>
          <p:nvPr/>
        </p:nvSpPr>
        <p:spPr>
          <a:xfrm>
            <a:off x="7056295" y="8093248"/>
            <a:ext cx="513793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bg-BG" sz="2400" b="1" dirty="0">
                <a:solidFill>
                  <a:schemeClr val="accent2">
                    <a:lumMod val="75000"/>
                  </a:schemeClr>
                </a:solidFill>
                <a:latin typeface="Montserrat Medium" panose="00000600000000000000" pitchFamily="2" charset="-52"/>
              </a:rPr>
              <a:t>доц. д-р Анна Господинова</a:t>
            </a:r>
          </a:p>
          <a:p>
            <a:pPr algn="ctr"/>
            <a:r>
              <a:rPr lang="de-DE" sz="2400" b="1" dirty="0">
                <a:solidFill>
                  <a:schemeClr val="accent2">
                    <a:lumMod val="75000"/>
                  </a:schemeClr>
                </a:solidFill>
                <a:latin typeface="Montserrat Medium" panose="00000600000000000000" pitchFamily="2" charset="-52"/>
              </a:rPr>
              <a:t>annagospodinova@ue-varna.bg</a:t>
            </a:r>
            <a:endParaRPr lang="bg-BG" sz="2400" b="1" dirty="0">
              <a:solidFill>
                <a:schemeClr val="accent2">
                  <a:lumMod val="75000"/>
                </a:schemeClr>
              </a:solidFill>
              <a:latin typeface="Montserrat Medium" panose="00000600000000000000" pitchFamily="2" charset="-52"/>
            </a:endParaRPr>
          </a:p>
          <a:p>
            <a:pPr algn="ctr"/>
            <a:endParaRPr lang="bg-BG" sz="2400" b="1" dirty="0">
              <a:solidFill>
                <a:schemeClr val="accent2">
                  <a:lumMod val="75000"/>
                </a:schemeClr>
              </a:solidFill>
              <a:latin typeface="Montserrat Medium" panose="00000600000000000000" pitchFamily="2" charset="-52"/>
            </a:endParaRPr>
          </a:p>
        </p:txBody>
      </p:sp>
      <p:pic>
        <p:nvPicPr>
          <p:cNvPr id="28" name="Picture 27">
            <a:extLst>
              <a:ext uri="{FF2B5EF4-FFF2-40B4-BE49-F238E27FC236}">
                <a16:creationId xmlns:a16="http://schemas.microsoft.com/office/drawing/2014/main" id="{DF022994-2199-ACA1-C74C-D34A0AF94C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8249" y="3592545"/>
            <a:ext cx="4435091" cy="4435091"/>
          </a:xfrm>
          <a:prstGeom prst="ellipse">
            <a:avLst/>
          </a:prstGeom>
        </p:spPr>
      </p:pic>
    </p:spTree>
  </p:cSld>
  <p:clrMapOvr>
    <a:masterClrMapping/>
  </p:clrMapOvr>
  <p:transition spd="slow">
    <p:push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495799" y="1738102"/>
            <a:ext cx="22783800" cy="8548899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6"/>
                </a:lnTo>
                <a:lnTo>
                  <a:pt x="0" y="9785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148946" y="460595"/>
            <a:ext cx="1395609" cy="1307724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>
            <a:off x="3886200" y="1786134"/>
            <a:ext cx="9843707" cy="5865614"/>
          </a:xfrm>
          <a:custGeom>
            <a:avLst/>
            <a:gdLst/>
            <a:ahLst/>
            <a:cxnLst/>
            <a:rect l="l" t="t" r="r" b="b"/>
            <a:pathLst>
              <a:path w="9538907" h="5699497">
                <a:moveTo>
                  <a:pt x="0" y="0"/>
                </a:moveTo>
                <a:lnTo>
                  <a:pt x="9538908" y="0"/>
                </a:lnTo>
                <a:lnTo>
                  <a:pt x="9538908" y="5699497"/>
                </a:lnTo>
                <a:lnTo>
                  <a:pt x="0" y="5699497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5" name="TextBox 5"/>
          <p:cNvSpPr txBox="1"/>
          <p:nvPr/>
        </p:nvSpPr>
        <p:spPr>
          <a:xfrm>
            <a:off x="2209800" y="709401"/>
            <a:ext cx="10982938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Същност</a:t>
            </a:r>
            <a:r>
              <a:rPr lang="en-US" sz="60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6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на</a:t>
            </a:r>
            <a:r>
              <a:rPr lang="en-US" sz="60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6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проблема</a:t>
            </a:r>
            <a:endParaRPr lang="en-US" sz="6000" dirty="0">
              <a:solidFill>
                <a:srgbClr val="1C1B21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1288465" y="8786495"/>
            <a:ext cx="5970835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AF8EA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28801" y="7817864"/>
            <a:ext cx="14565884" cy="24516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Фиг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 1.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Относителен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дял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населените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места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България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общата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структура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националната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територия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700" b="1" dirty="0" err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периода</a:t>
            </a:r>
            <a:r>
              <a:rPr lang="en-US" sz="2700" b="1" dirty="0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2000-2018 г. (%)</a:t>
            </a:r>
            <a:endParaRPr lang="bg-BG" sz="2700" b="1" dirty="0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  <a:p>
            <a:pPr algn="ctr">
              <a:lnSpc>
                <a:spcPts val="3919"/>
              </a:lnSpc>
              <a:spcBef>
                <a:spcPct val="0"/>
              </a:spcBef>
            </a:pPr>
            <a:r>
              <a:rPr lang="ru-RU" sz="2000" i="1" dirty="0" err="1">
                <a:latin typeface="Montserrat Medium" panose="00000600000000000000" pitchFamily="2" charset="-52"/>
              </a:rPr>
              <a:t>Източник</a:t>
            </a:r>
            <a:r>
              <a:rPr lang="ru-RU" sz="2000" b="1" i="1" dirty="0">
                <a:latin typeface="Montserrat Medium" panose="00000600000000000000" pitchFamily="2" charset="-52"/>
              </a:rPr>
              <a:t>: </a:t>
            </a:r>
            <a:r>
              <a:rPr lang="ru-RU" sz="2000" dirty="0">
                <a:latin typeface="Montserrat Medium" panose="00000600000000000000" pitchFamily="2" charset="-52"/>
              </a:rPr>
              <a:t>ЕЕА, Land </a:t>
            </a:r>
            <a:r>
              <a:rPr lang="ru-RU" sz="2000" dirty="0" err="1">
                <a:latin typeface="Montserrat Medium" panose="00000600000000000000" pitchFamily="2" charset="-52"/>
              </a:rPr>
              <a:t>cover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and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change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statistics</a:t>
            </a:r>
            <a:r>
              <a:rPr lang="ru-RU" sz="2000" dirty="0">
                <a:latin typeface="Montserrat Medium" panose="00000600000000000000" pitchFamily="2" charset="-52"/>
              </a:rPr>
              <a:t> 2000-2018; </a:t>
            </a:r>
            <a:r>
              <a:rPr lang="ru-RU" sz="2000" dirty="0" err="1">
                <a:latin typeface="Montserrat Medium" panose="00000600000000000000" pitchFamily="2" charset="-52"/>
              </a:rPr>
              <a:t>Господинова</a:t>
            </a:r>
            <a:r>
              <a:rPr lang="ru-RU" sz="2000" dirty="0">
                <a:latin typeface="Montserrat Medium" panose="00000600000000000000" pitchFamily="2" charset="-52"/>
              </a:rPr>
              <a:t>, А., </a:t>
            </a:r>
            <a:r>
              <a:rPr lang="ru-RU" sz="2000" dirty="0" err="1">
                <a:latin typeface="Montserrat Medium" panose="00000600000000000000" pitchFamily="2" charset="-52"/>
              </a:rPr>
              <a:t>Териториално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разрастване</a:t>
            </a:r>
            <a:r>
              <a:rPr lang="ru-RU" sz="2000" dirty="0">
                <a:latin typeface="Montserrat Medium" panose="00000600000000000000" pitchFamily="2" charset="-52"/>
              </a:rPr>
              <a:t> на </a:t>
            </a:r>
            <a:r>
              <a:rPr lang="ru-RU" sz="2000" dirty="0" err="1">
                <a:latin typeface="Montserrat Medium" panose="00000600000000000000" pitchFamily="2" charset="-52"/>
              </a:rPr>
              <a:t>населените</a:t>
            </a:r>
            <a:r>
              <a:rPr lang="ru-RU" sz="2000" dirty="0">
                <a:latin typeface="Montserrat Medium" panose="00000600000000000000" pitchFamily="2" charset="-52"/>
              </a:rPr>
              <a:t> места в </a:t>
            </a:r>
            <a:r>
              <a:rPr lang="ru-RU" sz="2000" dirty="0" err="1">
                <a:latin typeface="Montserrat Medium" panose="00000600000000000000" pitchFamily="2" charset="-52"/>
              </a:rPr>
              <a:t>България</a:t>
            </a:r>
            <a:r>
              <a:rPr lang="ru-RU" sz="2000" dirty="0">
                <a:latin typeface="Montserrat Medium" panose="00000600000000000000" pitchFamily="2" charset="-52"/>
              </a:rPr>
              <a:t> - </a:t>
            </a:r>
            <a:r>
              <a:rPr lang="ru-RU" sz="2000" dirty="0" err="1">
                <a:latin typeface="Montserrat Medium" panose="00000600000000000000" pitchFamily="2" charset="-52"/>
              </a:rPr>
              <a:t>съвременни</a:t>
            </a:r>
            <a:r>
              <a:rPr lang="ru-RU" sz="2000" dirty="0">
                <a:latin typeface="Montserrat Medium" panose="00000600000000000000" pitchFamily="2" charset="-52"/>
              </a:rPr>
              <a:t> измерения и </a:t>
            </a:r>
            <a:r>
              <a:rPr lang="ru-RU" sz="2000" dirty="0" err="1">
                <a:latin typeface="Montserrat Medium" panose="00000600000000000000" pitchFamily="2" charset="-52"/>
              </a:rPr>
              <a:t>управленски</a:t>
            </a:r>
            <a:r>
              <a:rPr lang="ru-RU" sz="2000" dirty="0">
                <a:latin typeface="Montserrat Medium" panose="00000600000000000000" pitchFamily="2" charset="-52"/>
              </a:rPr>
              <a:t> политики, Варна: Наука и </a:t>
            </a:r>
            <a:r>
              <a:rPr lang="ru-RU" sz="2000" dirty="0" err="1">
                <a:latin typeface="Montserrat Medium" panose="00000600000000000000" pitchFamily="2" charset="-52"/>
              </a:rPr>
              <a:t>икономика</a:t>
            </a:r>
            <a:r>
              <a:rPr lang="ru-RU" sz="2000" dirty="0">
                <a:latin typeface="Montserrat Medium" panose="00000600000000000000" pitchFamily="2" charset="-52"/>
              </a:rPr>
              <a:t>, 2021, с. 68. </a:t>
            </a:r>
            <a:endParaRPr lang="en-US" sz="2000" dirty="0">
              <a:solidFill>
                <a:srgbClr val="000000"/>
              </a:solidFill>
              <a:latin typeface="Montserrat Medium" panose="00000600000000000000" pitchFamily="2" charset="-52"/>
              <a:ea typeface="Montserrat Medium"/>
              <a:cs typeface="Montserrat Medium"/>
              <a:sym typeface="Montserrat Medium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95778A15-C20E-BA89-262F-4B46F8D70E4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400" y="430378"/>
            <a:ext cx="1222654" cy="1213824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76800" y="2669800"/>
            <a:ext cx="23164800" cy="7598149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6"/>
                </a:lnTo>
                <a:lnTo>
                  <a:pt x="0" y="97851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sp>
        <p:nvSpPr>
          <p:cNvPr id="3" name="Freeform 3"/>
          <p:cNvSpPr/>
          <p:nvPr/>
        </p:nvSpPr>
        <p:spPr>
          <a:xfrm>
            <a:off x="0" y="739761"/>
            <a:ext cx="1423318" cy="1279892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834920" y="825786"/>
            <a:ext cx="14859000" cy="195566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l">
              <a:lnSpc>
                <a:spcPts val="5000"/>
              </a:lnSpc>
            </a:pPr>
            <a:r>
              <a:rPr lang="ru-RU" sz="5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Разрастване</a:t>
            </a:r>
            <a:r>
              <a:rPr lang="ru-RU" sz="50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на </a:t>
            </a:r>
            <a:r>
              <a:rPr lang="ru-RU" sz="5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видовете</a:t>
            </a:r>
            <a:r>
              <a:rPr lang="ru-RU" sz="50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ru-RU" sz="5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площи</a:t>
            </a:r>
            <a:r>
              <a:rPr lang="ru-RU" sz="50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в </a:t>
            </a:r>
            <a:r>
              <a:rPr lang="ru-RU" sz="5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населените</a:t>
            </a:r>
            <a:r>
              <a:rPr lang="ru-RU" sz="50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места за сметка  на </a:t>
            </a:r>
            <a:r>
              <a:rPr lang="ru-RU" sz="5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неурбанизирани</a:t>
            </a:r>
            <a:r>
              <a:rPr lang="ru-RU" sz="50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ru-RU" sz="5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територии</a:t>
            </a:r>
            <a:r>
              <a:rPr lang="ru-RU" sz="50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в </a:t>
            </a:r>
            <a:r>
              <a:rPr lang="ru-RU" sz="5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хектари</a:t>
            </a:r>
            <a:endParaRPr lang="en-US" sz="5000" dirty="0">
              <a:solidFill>
                <a:srgbClr val="1C1B21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1288465" y="8786495"/>
            <a:ext cx="5970835" cy="4718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r">
              <a:lnSpc>
                <a:spcPts val="3919"/>
              </a:lnSpc>
              <a:spcBef>
                <a:spcPct val="0"/>
              </a:spcBef>
            </a:pPr>
            <a:r>
              <a:rPr lang="en-US" sz="2799">
                <a:solidFill>
                  <a:srgbClr val="FAF8EA"/>
                </a:solidFill>
                <a:latin typeface="Montserrat"/>
                <a:ea typeface="Montserrat"/>
                <a:cs typeface="Montserrat"/>
                <a:sym typeface="Montserrat"/>
              </a:rPr>
              <a:t>8</a:t>
            </a:r>
          </a:p>
        </p:txBody>
      </p:sp>
      <p:graphicFrame>
        <p:nvGraphicFramePr>
          <p:cNvPr id="6" name="Object 6"/>
          <p:cNvGraphicFramePr/>
          <p:nvPr>
            <p:extLst>
              <p:ext uri="{D42A27DB-BD31-4B8C-83A1-F6EECF244321}">
                <p14:modId xmlns:p14="http://schemas.microsoft.com/office/powerpoint/2010/main" val="1575107903"/>
              </p:ext>
            </p:extLst>
          </p:nvPr>
        </p:nvGraphicFramePr>
        <p:xfrm>
          <a:off x="148946" y="1803618"/>
          <a:ext cx="15849600" cy="7051269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8" name="Worksheet" r:id="rId6" imgW="15925800" imgH="8089900" progId="Excel.Sheet.12">
                  <p:embed/>
                </p:oleObj>
              </mc:Choice>
              <mc:Fallback>
                <p:oleObj name="Worksheet" r:id="rId6" imgW="15925800" imgH="8089900" progId="Excel.Shee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48946" y="1803618"/>
                        <a:ext cx="15849600" cy="7051269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7" name="Picture 6">
            <a:extLst>
              <a:ext uri="{FF2B5EF4-FFF2-40B4-BE49-F238E27FC236}">
                <a16:creationId xmlns:a16="http://schemas.microsoft.com/office/drawing/2014/main" id="{2217AF1F-2A7E-9EE3-EB0B-72276589815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79633" y="739761"/>
            <a:ext cx="1222654" cy="1213824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8CA4695C-EDC1-D37C-7B02-8CCAA88BFAA3}"/>
              </a:ext>
            </a:extLst>
          </p:cNvPr>
          <p:cNvSpPr txBox="1"/>
          <p:nvPr/>
        </p:nvSpPr>
        <p:spPr>
          <a:xfrm>
            <a:off x="3048000" y="8201530"/>
            <a:ext cx="118110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i="1" dirty="0" err="1">
                <a:latin typeface="Montserrat Medium" panose="00000600000000000000" pitchFamily="2" charset="-52"/>
              </a:rPr>
              <a:t>Източник</a:t>
            </a:r>
            <a:r>
              <a:rPr lang="ru-RU" sz="2000" i="1" dirty="0">
                <a:latin typeface="Montserrat Medium" panose="00000600000000000000" pitchFamily="2" charset="-52"/>
              </a:rPr>
              <a:t>: </a:t>
            </a:r>
            <a:r>
              <a:rPr lang="ru-RU" sz="2000" dirty="0">
                <a:latin typeface="Montserrat Medium" panose="00000600000000000000" pitchFamily="2" charset="-52"/>
              </a:rPr>
              <a:t>ЕЕА, Land </a:t>
            </a:r>
            <a:r>
              <a:rPr lang="ru-RU" sz="2000" dirty="0" err="1">
                <a:latin typeface="Montserrat Medium" panose="00000600000000000000" pitchFamily="2" charset="-52"/>
              </a:rPr>
              <a:t>cover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and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change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statistics</a:t>
            </a:r>
            <a:r>
              <a:rPr lang="ru-RU" sz="2000" dirty="0">
                <a:latin typeface="Montserrat Medium" panose="00000600000000000000" pitchFamily="2" charset="-52"/>
              </a:rPr>
              <a:t> 2000-2018; </a:t>
            </a:r>
            <a:r>
              <a:rPr lang="ru-RU" sz="2000" dirty="0" err="1">
                <a:latin typeface="Montserrat Medium" panose="00000600000000000000" pitchFamily="2" charset="-52"/>
              </a:rPr>
              <a:t>Господинова</a:t>
            </a:r>
            <a:r>
              <a:rPr lang="ru-RU" sz="2000" dirty="0">
                <a:latin typeface="Montserrat Medium" panose="00000600000000000000" pitchFamily="2" charset="-52"/>
              </a:rPr>
              <a:t>, А., </a:t>
            </a:r>
            <a:r>
              <a:rPr lang="ru-RU" sz="2000" dirty="0" err="1">
                <a:latin typeface="Montserrat Medium" panose="00000600000000000000" pitchFamily="2" charset="-52"/>
              </a:rPr>
              <a:t>Териториално</a:t>
            </a:r>
            <a:r>
              <a:rPr lang="ru-RU" sz="2000" dirty="0">
                <a:latin typeface="Montserrat Medium" panose="00000600000000000000" pitchFamily="2" charset="-52"/>
              </a:rPr>
              <a:t> </a:t>
            </a:r>
            <a:r>
              <a:rPr lang="ru-RU" sz="2000" dirty="0" err="1">
                <a:latin typeface="Montserrat Medium" panose="00000600000000000000" pitchFamily="2" charset="-52"/>
              </a:rPr>
              <a:t>разрастване</a:t>
            </a:r>
            <a:r>
              <a:rPr lang="ru-RU" sz="2000" dirty="0">
                <a:latin typeface="Montserrat Medium" panose="00000600000000000000" pitchFamily="2" charset="-52"/>
              </a:rPr>
              <a:t> на </a:t>
            </a:r>
            <a:r>
              <a:rPr lang="ru-RU" sz="2000" dirty="0" err="1">
                <a:latin typeface="Montserrat Medium" panose="00000600000000000000" pitchFamily="2" charset="-52"/>
              </a:rPr>
              <a:t>населените</a:t>
            </a:r>
            <a:r>
              <a:rPr lang="ru-RU" sz="2000" dirty="0">
                <a:latin typeface="Montserrat Medium" panose="00000600000000000000" pitchFamily="2" charset="-52"/>
              </a:rPr>
              <a:t> места в </a:t>
            </a:r>
            <a:r>
              <a:rPr lang="ru-RU" sz="2000" dirty="0" err="1">
                <a:latin typeface="Montserrat Medium" panose="00000600000000000000" pitchFamily="2" charset="-52"/>
              </a:rPr>
              <a:t>България</a:t>
            </a:r>
            <a:r>
              <a:rPr lang="ru-RU" sz="2000" dirty="0">
                <a:latin typeface="Montserrat Medium" panose="00000600000000000000" pitchFamily="2" charset="-52"/>
              </a:rPr>
              <a:t> - </a:t>
            </a:r>
            <a:r>
              <a:rPr lang="ru-RU" sz="2000" dirty="0" err="1">
                <a:latin typeface="Montserrat Medium" panose="00000600000000000000" pitchFamily="2" charset="-52"/>
              </a:rPr>
              <a:t>съвременни</a:t>
            </a:r>
            <a:r>
              <a:rPr lang="ru-RU" sz="2000" dirty="0">
                <a:latin typeface="Montserrat Medium" panose="00000600000000000000" pitchFamily="2" charset="-52"/>
              </a:rPr>
              <a:t> измерения и </a:t>
            </a:r>
            <a:r>
              <a:rPr lang="ru-RU" sz="2000" dirty="0" err="1">
                <a:latin typeface="Montserrat Medium" panose="00000600000000000000" pitchFamily="2" charset="-52"/>
              </a:rPr>
              <a:t>управленски</a:t>
            </a:r>
            <a:r>
              <a:rPr lang="ru-RU" sz="2000" dirty="0">
                <a:latin typeface="Montserrat Medium" panose="00000600000000000000" pitchFamily="2" charset="-52"/>
              </a:rPr>
              <a:t> политики, Варна: Наука и </a:t>
            </a:r>
            <a:r>
              <a:rPr lang="ru-RU" sz="2000" dirty="0" err="1">
                <a:latin typeface="Montserrat Medium" panose="00000600000000000000" pitchFamily="2" charset="-52"/>
              </a:rPr>
              <a:t>икономика</a:t>
            </a:r>
            <a:r>
              <a:rPr lang="ru-RU" sz="2000" dirty="0">
                <a:latin typeface="Montserrat Medium" panose="00000600000000000000" pitchFamily="2" charset="-52"/>
              </a:rPr>
              <a:t>, 2021, с. 76.</a:t>
            </a:r>
            <a:endParaRPr lang="bg-BG" sz="2000" dirty="0"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ransition spd="slow">
    <p:push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49087" y="3210426"/>
            <a:ext cx="13975154" cy="7869343"/>
          </a:xfrm>
          <a:custGeom>
            <a:avLst/>
            <a:gdLst/>
            <a:ahLst/>
            <a:cxnLst/>
            <a:rect l="l" t="t" r="r" b="b"/>
            <a:pathLst>
              <a:path w="13975154" h="7869343">
                <a:moveTo>
                  <a:pt x="0" y="0"/>
                </a:moveTo>
                <a:lnTo>
                  <a:pt x="13975155" y="0"/>
                </a:lnTo>
                <a:lnTo>
                  <a:pt x="13975155" y="7869343"/>
                </a:lnTo>
                <a:lnTo>
                  <a:pt x="0" y="786934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9935530" y="3210426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6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6" y="9785166"/>
                </a:lnTo>
                <a:lnTo>
                  <a:pt x="23919296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4" name="Freeform 4"/>
          <p:cNvSpPr/>
          <p:nvPr/>
        </p:nvSpPr>
        <p:spPr>
          <a:xfrm flipH="1">
            <a:off x="-13832605" y="3210426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7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7" y="9785166"/>
                </a:lnTo>
                <a:lnTo>
                  <a:pt x="23919297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 flipH="1">
            <a:off x="-17042149" y="3210426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6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6" y="9785166"/>
                </a:lnTo>
                <a:lnTo>
                  <a:pt x="23919296" y="0"/>
                </a:lnTo>
                <a:close/>
              </a:path>
            </a:pathLst>
          </a:custGeom>
          <a:blipFill>
            <a:blip r:embed="rId7">
              <a:extLs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tretch>
              <a:fillRect/>
            </a:stretch>
          </a:blipFill>
        </p:spPr>
      </p:sp>
      <p:sp>
        <p:nvSpPr>
          <p:cNvPr id="6" name="Freeform 6"/>
          <p:cNvSpPr/>
          <p:nvPr/>
        </p:nvSpPr>
        <p:spPr>
          <a:xfrm flipH="1">
            <a:off x="-20457722" y="3210426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7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7" y="9785166"/>
                </a:lnTo>
                <a:lnTo>
                  <a:pt x="23919297" y="0"/>
                </a:lnTo>
                <a:close/>
              </a:path>
            </a:pathLst>
          </a:custGeom>
          <a:blipFill>
            <a:blip r:embed="rId9">
              <a:extLst>
                <a:ext uri="{96DAC541-7B7A-43D3-8B79-37D633B846F1}">
                  <asvg:svgBlip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</p:sp>
      <p:sp>
        <p:nvSpPr>
          <p:cNvPr id="7" name="Freeform 7"/>
          <p:cNvSpPr/>
          <p:nvPr/>
        </p:nvSpPr>
        <p:spPr>
          <a:xfrm>
            <a:off x="207939" y="759387"/>
            <a:ext cx="1507724" cy="1357511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11"/>
            <a:stretch>
              <a:fillRect/>
            </a:stretch>
          </a:blipFill>
        </p:spPr>
      </p:sp>
      <p:sp>
        <p:nvSpPr>
          <p:cNvPr id="8" name="TextBox 8"/>
          <p:cNvSpPr txBox="1"/>
          <p:nvPr/>
        </p:nvSpPr>
        <p:spPr>
          <a:xfrm>
            <a:off x="10086692" y="5062176"/>
            <a:ext cx="3025935" cy="33299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Безстопанствени, изоставени обекти и/или такива, които не се оползотворяват и стопанисват пълноценно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2300179" y="1104794"/>
            <a:ext cx="778651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6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Кафяви</a:t>
            </a:r>
            <a:r>
              <a:rPr lang="en-US" sz="60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60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полета</a:t>
            </a:r>
            <a:endParaRPr lang="en-US" sz="6000" dirty="0">
              <a:solidFill>
                <a:srgbClr val="1C1B21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209800" y="1791215"/>
            <a:ext cx="12348664" cy="73279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4800" dirty="0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(Brownfields)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224041" y="5864499"/>
            <a:ext cx="2899714" cy="22053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Изоставени неизползваеми промишлени терени </a:t>
            </a:r>
          </a:p>
          <a:p>
            <a:pPr algn="l">
              <a:lnSpc>
                <a:spcPts val="4480"/>
              </a:lnSpc>
              <a:spcBef>
                <a:spcPct val="0"/>
              </a:spcBef>
            </a:pPr>
            <a:endParaRPr lang="en-US" sz="2400" b="1">
              <a:solidFill>
                <a:srgbClr val="000000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12" name="TextBox 12"/>
          <p:cNvSpPr txBox="1"/>
          <p:nvPr/>
        </p:nvSpPr>
        <p:spPr>
          <a:xfrm>
            <a:off x="3498739" y="6109926"/>
            <a:ext cx="2899714" cy="12344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Запустели бивши промишлени или търговски обекти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6832161" y="6109926"/>
            <a:ext cx="2678827" cy="815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  <a:spcBef>
                <a:spcPct val="0"/>
              </a:spcBef>
            </a:pPr>
            <a:r>
              <a:rPr lang="en-US" sz="2400" b="1">
                <a:solidFill>
                  <a:srgbClr val="000000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Неизползваеми военни обекти</a:t>
            </a: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E6AF2A97-8C7F-9593-F411-9AA2FE7CCFF1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6854659" y="828489"/>
            <a:ext cx="1225402" cy="121930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5898" y="7703912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6"/>
                </a:lnTo>
                <a:lnTo>
                  <a:pt x="0" y="9785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grpSp>
        <p:nvGrpSpPr>
          <p:cNvPr id="3" name="Group 3"/>
          <p:cNvGrpSpPr/>
          <p:nvPr/>
        </p:nvGrpSpPr>
        <p:grpSpPr>
          <a:xfrm>
            <a:off x="6976853" y="3199682"/>
            <a:ext cx="4334605" cy="5386953"/>
            <a:chOff x="0" y="0"/>
            <a:chExt cx="5108702" cy="6348984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5108702" cy="6348984"/>
            </a:xfrm>
            <a:custGeom>
              <a:avLst/>
              <a:gdLst/>
              <a:ahLst/>
              <a:cxnLst/>
              <a:rect l="l" t="t" r="r" b="b"/>
              <a:pathLst>
                <a:path w="5108702" h="6348984">
                  <a:moveTo>
                    <a:pt x="5108702" y="2554351"/>
                  </a:moveTo>
                  <a:lnTo>
                    <a:pt x="5108702" y="3794506"/>
                  </a:lnTo>
                  <a:cubicBezTo>
                    <a:pt x="5108702" y="5205222"/>
                    <a:pt x="3965067" y="6348857"/>
                    <a:pt x="2554351" y="6348857"/>
                  </a:cubicBezTo>
                  <a:cubicBezTo>
                    <a:pt x="1143635" y="6348984"/>
                    <a:pt x="0" y="5205349"/>
                    <a:pt x="0" y="3794506"/>
                  </a:cubicBezTo>
                  <a:lnTo>
                    <a:pt x="0" y="2554351"/>
                  </a:lnTo>
                  <a:cubicBezTo>
                    <a:pt x="0" y="1143635"/>
                    <a:pt x="1143635" y="0"/>
                    <a:pt x="2554351" y="0"/>
                  </a:cubicBezTo>
                  <a:cubicBezTo>
                    <a:pt x="3965067" y="0"/>
                    <a:pt x="5108702" y="1143635"/>
                    <a:pt x="5108702" y="2554351"/>
                  </a:cubicBezTo>
                  <a:close/>
                </a:path>
              </a:pathLst>
            </a:custGeom>
            <a:solidFill>
              <a:srgbClr val="DED2C1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5" name="Group 5"/>
          <p:cNvGrpSpPr/>
          <p:nvPr/>
        </p:nvGrpSpPr>
        <p:grpSpPr>
          <a:xfrm>
            <a:off x="2246446" y="3199682"/>
            <a:ext cx="4334605" cy="5386953"/>
            <a:chOff x="0" y="0"/>
            <a:chExt cx="5108702" cy="6348984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5108702" cy="6348984"/>
            </a:xfrm>
            <a:custGeom>
              <a:avLst/>
              <a:gdLst/>
              <a:ahLst/>
              <a:cxnLst/>
              <a:rect l="l" t="t" r="r" b="b"/>
              <a:pathLst>
                <a:path w="5108702" h="6348984">
                  <a:moveTo>
                    <a:pt x="5108702" y="2554351"/>
                  </a:moveTo>
                  <a:lnTo>
                    <a:pt x="5108702" y="3794506"/>
                  </a:lnTo>
                  <a:cubicBezTo>
                    <a:pt x="5108702" y="5205222"/>
                    <a:pt x="3965067" y="6348857"/>
                    <a:pt x="2554351" y="6348857"/>
                  </a:cubicBezTo>
                  <a:cubicBezTo>
                    <a:pt x="1143635" y="6348984"/>
                    <a:pt x="0" y="5205349"/>
                    <a:pt x="0" y="3794506"/>
                  </a:cubicBezTo>
                  <a:lnTo>
                    <a:pt x="0" y="2554351"/>
                  </a:lnTo>
                  <a:cubicBezTo>
                    <a:pt x="0" y="1143635"/>
                    <a:pt x="1143635" y="0"/>
                    <a:pt x="2554351" y="0"/>
                  </a:cubicBezTo>
                  <a:cubicBezTo>
                    <a:pt x="3965067" y="0"/>
                    <a:pt x="5108702" y="1143635"/>
                    <a:pt x="5108702" y="2554351"/>
                  </a:cubicBezTo>
                  <a:close/>
                </a:path>
              </a:pathLst>
            </a:custGeom>
            <a:solidFill>
              <a:srgbClr val="DED2C1"/>
            </a:solidFill>
            <a:ln w="12700">
              <a:solidFill>
                <a:srgbClr val="000000"/>
              </a:solidFill>
            </a:ln>
          </p:spPr>
        </p:sp>
      </p:grpSp>
      <p:grpSp>
        <p:nvGrpSpPr>
          <p:cNvPr id="7" name="Group 7"/>
          <p:cNvGrpSpPr/>
          <p:nvPr/>
        </p:nvGrpSpPr>
        <p:grpSpPr>
          <a:xfrm>
            <a:off x="11711507" y="3199682"/>
            <a:ext cx="4334605" cy="5386953"/>
            <a:chOff x="0" y="0"/>
            <a:chExt cx="5108702" cy="6348984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5108702" cy="6348984"/>
            </a:xfrm>
            <a:custGeom>
              <a:avLst/>
              <a:gdLst/>
              <a:ahLst/>
              <a:cxnLst/>
              <a:rect l="l" t="t" r="r" b="b"/>
              <a:pathLst>
                <a:path w="5108702" h="6348984">
                  <a:moveTo>
                    <a:pt x="5108702" y="2554351"/>
                  </a:moveTo>
                  <a:lnTo>
                    <a:pt x="5108702" y="3794506"/>
                  </a:lnTo>
                  <a:cubicBezTo>
                    <a:pt x="5108702" y="5205222"/>
                    <a:pt x="3965067" y="6348857"/>
                    <a:pt x="2554351" y="6348857"/>
                  </a:cubicBezTo>
                  <a:cubicBezTo>
                    <a:pt x="1143635" y="6348984"/>
                    <a:pt x="0" y="5205349"/>
                    <a:pt x="0" y="3794506"/>
                  </a:cubicBezTo>
                  <a:lnTo>
                    <a:pt x="0" y="2554351"/>
                  </a:lnTo>
                  <a:cubicBezTo>
                    <a:pt x="0" y="1143635"/>
                    <a:pt x="1143635" y="0"/>
                    <a:pt x="2554351" y="0"/>
                  </a:cubicBezTo>
                  <a:cubicBezTo>
                    <a:pt x="3965067" y="0"/>
                    <a:pt x="5108702" y="1143635"/>
                    <a:pt x="5108702" y="2554351"/>
                  </a:cubicBezTo>
                  <a:close/>
                </a:path>
              </a:pathLst>
            </a:custGeom>
            <a:solidFill>
              <a:srgbClr val="DED2C1"/>
            </a:solidFill>
            <a:ln w="12700">
              <a:solidFill>
                <a:srgbClr val="000000"/>
              </a:solidFill>
            </a:ln>
          </p:spPr>
        </p:sp>
      </p:grpSp>
      <p:sp>
        <p:nvSpPr>
          <p:cNvPr id="9" name="TextBox 9"/>
          <p:cNvSpPr txBox="1"/>
          <p:nvPr/>
        </p:nvSpPr>
        <p:spPr>
          <a:xfrm>
            <a:off x="2312071" y="854364"/>
            <a:ext cx="7786513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Ползи</a:t>
            </a:r>
            <a:endParaRPr lang="en-US" sz="5400" dirty="0">
              <a:solidFill>
                <a:srgbClr val="1C1B21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10" name="TextBox 10"/>
          <p:cNvSpPr txBox="1"/>
          <p:nvPr/>
        </p:nvSpPr>
        <p:spPr>
          <a:xfrm>
            <a:off x="2312071" y="1651380"/>
            <a:ext cx="14206195" cy="67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4400" dirty="0" err="1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От</a:t>
            </a:r>
            <a:r>
              <a:rPr lang="en-US" sz="4400" dirty="0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повторна</a:t>
            </a:r>
            <a:r>
              <a:rPr lang="en-US" sz="4400" dirty="0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употреба</a:t>
            </a:r>
            <a:r>
              <a:rPr lang="en-US" sz="4400" dirty="0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на</a:t>
            </a:r>
            <a:r>
              <a:rPr lang="en-US" sz="4400" dirty="0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кафяви</a:t>
            </a:r>
            <a:r>
              <a:rPr lang="en-US" sz="4400" dirty="0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петна</a:t>
            </a:r>
            <a:endParaRPr lang="en-US" sz="4400" dirty="0">
              <a:solidFill>
                <a:srgbClr val="1C1B21"/>
              </a:solidFill>
              <a:latin typeface="Montserrat Italics" panose="020B0604020202020204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11" name="Freeform 11"/>
          <p:cNvSpPr/>
          <p:nvPr/>
        </p:nvSpPr>
        <p:spPr>
          <a:xfrm>
            <a:off x="140661" y="686660"/>
            <a:ext cx="1439140" cy="1437640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</p:sp>
      <p:sp>
        <p:nvSpPr>
          <p:cNvPr id="12" name="TextBox 12"/>
          <p:cNvSpPr txBox="1"/>
          <p:nvPr/>
        </p:nvSpPr>
        <p:spPr>
          <a:xfrm>
            <a:off x="2622169" y="5132558"/>
            <a:ext cx="3583159" cy="10991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По-устойчиво развитие на градската територия и на предградията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347475" y="4581566"/>
            <a:ext cx="3593049" cy="258508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Намаляване усвояването на зелени площи и неурбанизирана земя за застрояване на нови сгради и изграждането на инфраструктура (социална и техническа)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2107646" y="4024354"/>
            <a:ext cx="3539129" cy="369951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„Кафявите полета“ могат да бъдат използвани за изграждането на модерни офис сгради, жилищни комплекси, сгради със смесено предназначение, търговски обекти, паркове с обществено значение и др. </a:t>
            </a: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1D735700-5A66-CEE2-43F3-F1BA44AD6E4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812224" y="795827"/>
            <a:ext cx="1335115" cy="132847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1143000" y="5370201"/>
            <a:ext cx="9326880" cy="3730752"/>
            <a:chOff x="0" y="0"/>
            <a:chExt cx="6350000" cy="254000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6350000" cy="2540000"/>
            </a:xfrm>
            <a:custGeom>
              <a:avLst/>
              <a:gdLst/>
              <a:ahLst/>
              <a:cxnLst/>
              <a:rect l="l" t="t" r="r" b="b"/>
              <a:pathLst>
                <a:path w="6350000" h="2540000">
                  <a:moveTo>
                    <a:pt x="0" y="1270000"/>
                  </a:moveTo>
                  <a:cubicBezTo>
                    <a:pt x="0" y="568960"/>
                    <a:pt x="568960" y="0"/>
                    <a:pt x="1270000" y="0"/>
                  </a:cubicBezTo>
                  <a:lnTo>
                    <a:pt x="5080000" y="0"/>
                  </a:lnTo>
                  <a:cubicBezTo>
                    <a:pt x="5781040" y="0"/>
                    <a:pt x="6350000" y="568960"/>
                    <a:pt x="6350000" y="1270000"/>
                  </a:cubicBezTo>
                  <a:cubicBezTo>
                    <a:pt x="6350000" y="1971040"/>
                    <a:pt x="5781040" y="2540000"/>
                    <a:pt x="5080000" y="2540000"/>
                  </a:cubicBezTo>
                  <a:lnTo>
                    <a:pt x="1270000" y="2540000"/>
                  </a:lnTo>
                  <a:cubicBezTo>
                    <a:pt x="568960" y="2540000"/>
                    <a:pt x="0" y="1971040"/>
                    <a:pt x="0" y="1270000"/>
                  </a:cubicBezTo>
                  <a:close/>
                </a:path>
              </a:pathLst>
            </a:custGeom>
            <a:blipFill>
              <a:blip r:embed="rId2"/>
              <a:stretch>
                <a:fillRect t="-15937" b="-15937"/>
              </a:stretch>
            </a:blipFill>
          </p:spPr>
        </p:sp>
      </p:grpSp>
      <p:sp>
        <p:nvSpPr>
          <p:cNvPr id="4" name="Freeform 4"/>
          <p:cNvSpPr/>
          <p:nvPr/>
        </p:nvSpPr>
        <p:spPr>
          <a:xfrm>
            <a:off x="4953000" y="2606380"/>
            <a:ext cx="13335000" cy="8937919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6"/>
                </a:lnTo>
                <a:lnTo>
                  <a:pt x="0" y="9785166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r:embed="rId4"/>
                </a:ext>
              </a:extLst>
            </a:blip>
            <a:stretch>
              <a:fillRect/>
            </a:stretch>
          </a:blipFill>
        </p:spPr>
      </p:sp>
      <p:sp>
        <p:nvSpPr>
          <p:cNvPr id="5" name="Freeform 5"/>
          <p:cNvSpPr/>
          <p:nvPr/>
        </p:nvSpPr>
        <p:spPr>
          <a:xfrm>
            <a:off x="204166" y="482425"/>
            <a:ext cx="1520276" cy="1421475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</p:sp>
      <p:sp>
        <p:nvSpPr>
          <p:cNvPr id="6" name="TextBox 6"/>
          <p:cNvSpPr txBox="1"/>
          <p:nvPr/>
        </p:nvSpPr>
        <p:spPr>
          <a:xfrm>
            <a:off x="2209800" y="808062"/>
            <a:ext cx="12252092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Добри</a:t>
            </a:r>
            <a:r>
              <a:rPr lang="en-US" sz="54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практики</a:t>
            </a:r>
            <a:r>
              <a:rPr lang="en-US" sz="54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в </a:t>
            </a: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Европа</a:t>
            </a:r>
            <a:endParaRPr lang="en-US" sz="5400" dirty="0">
              <a:solidFill>
                <a:srgbClr val="1C1B21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2209800" y="1573594"/>
            <a:ext cx="7786513" cy="67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4400" dirty="0" err="1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Великобритания</a:t>
            </a:r>
            <a:endParaRPr lang="en-US" sz="4400" dirty="0">
              <a:solidFill>
                <a:srgbClr val="1C1B21"/>
              </a:solidFill>
              <a:latin typeface="Montserrat Italics" panose="020B0604020202020204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8" name="TextBox 8"/>
          <p:cNvSpPr txBox="1"/>
          <p:nvPr/>
        </p:nvSpPr>
        <p:spPr>
          <a:xfrm>
            <a:off x="6788843" y="3900680"/>
            <a:ext cx="10470457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Правителството на Великобритания се ангажира да увеличи максимално броя на новите домове, построени върху кафяви полета. 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259689" y="5544323"/>
            <a:ext cx="11999611" cy="14624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Агенцията за жилищата и общностите предоставя финансиране за изграждането на жилища за социално настаняване върху изоставени площи полета.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5259689" y="7338082"/>
            <a:ext cx="11729187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spcBef>
                <a:spcPct val="0"/>
              </a:spcBef>
              <a:buFont typeface="Arial"/>
              <a:buChar char="•"/>
            </a:pPr>
            <a:r>
              <a:rPr lang="en-US" sz="2799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Кафявите полета са заложени в националната рамка на политиката по планиране.  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5804126" y="8586472"/>
            <a:ext cx="11455174" cy="9671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Всички местни органи за планиране са длъжни да публикуват Регистър на кафявите полета.</a:t>
            </a: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6430F143-F197-89E4-C51C-BBA58416770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929072" y="447994"/>
            <a:ext cx="1335115" cy="1328473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3"/>
          <p:cNvSpPr txBox="1"/>
          <p:nvPr/>
        </p:nvSpPr>
        <p:spPr>
          <a:xfrm>
            <a:off x="2138855" y="748124"/>
            <a:ext cx="105918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Добри</a:t>
            </a:r>
            <a:r>
              <a:rPr lang="en-US" sz="54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практики</a:t>
            </a:r>
            <a:r>
              <a:rPr lang="en-US" sz="54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в </a:t>
            </a:r>
            <a:r>
              <a:rPr lang="en-US" sz="54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Европа</a:t>
            </a:r>
            <a:endParaRPr lang="en-US" sz="5400" dirty="0">
              <a:solidFill>
                <a:srgbClr val="000000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4" name="TextBox 4"/>
          <p:cNvSpPr txBox="1"/>
          <p:nvPr/>
        </p:nvSpPr>
        <p:spPr>
          <a:xfrm>
            <a:off x="2138855" y="1328561"/>
            <a:ext cx="11506615" cy="4857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2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Регистър</a:t>
            </a:r>
            <a:r>
              <a:rPr lang="en-US" sz="32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на</a:t>
            </a:r>
            <a:r>
              <a:rPr lang="en-US" sz="32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“</a:t>
            </a:r>
            <a:r>
              <a:rPr lang="en-US" sz="32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кафяви</a:t>
            </a:r>
            <a:r>
              <a:rPr lang="en-US" sz="32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2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полета</a:t>
            </a:r>
            <a:r>
              <a:rPr lang="en-US" sz="32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”- </a:t>
            </a:r>
            <a:r>
              <a:rPr lang="en-US" sz="32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Великобритания</a:t>
            </a:r>
            <a:endParaRPr lang="en-US" sz="3200" i="1" dirty="0">
              <a:solidFill>
                <a:srgbClr val="000000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6" name="Freeform 6"/>
          <p:cNvSpPr/>
          <p:nvPr/>
        </p:nvSpPr>
        <p:spPr>
          <a:xfrm>
            <a:off x="304800" y="356471"/>
            <a:ext cx="1538054" cy="1510429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CD1DB8C-D045-4684-F23C-B1FA5846B5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40200" y="356471"/>
            <a:ext cx="1335115" cy="1328473"/>
          </a:xfrm>
          <a:prstGeom prst="rect">
            <a:avLst/>
          </a:prstGeom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B8D80EF8-079E-8B6B-3359-18247A01707F}"/>
              </a:ext>
            </a:extLst>
          </p:cNvPr>
          <p:cNvSpPr/>
          <p:nvPr/>
        </p:nvSpPr>
        <p:spPr>
          <a:xfrm>
            <a:off x="3505200" y="3009900"/>
            <a:ext cx="12115800" cy="62484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4000" dirty="0">
                <a:ln w="0"/>
                <a:solidFill>
                  <a:schemeClr val="tx1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Montserrat Medium" panose="00000600000000000000" pitchFamily="2" charset="-52"/>
              </a:rPr>
              <a:t>ВИДЕО</a:t>
            </a:r>
            <a:endParaRPr lang="bg-BG" dirty="0">
              <a:ln w="0"/>
              <a:solidFill>
                <a:schemeClr val="tx1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Montserrat Medium" panose="00000600000000000000" pitchFamily="2" charset="-52"/>
            </a:endParaRPr>
          </a:p>
        </p:txBody>
      </p:sp>
    </p:spTree>
  </p:cSld>
  <p:clrMapOvr>
    <a:masterClrMapping/>
  </p:clrMapOvr>
  <p:transition spd="slow">
    <p:push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-4815898" y="3084205"/>
            <a:ext cx="23919297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0" y="0"/>
                </a:moveTo>
                <a:lnTo>
                  <a:pt x="23919296" y="0"/>
                </a:lnTo>
                <a:lnTo>
                  <a:pt x="23919296" y="9785166"/>
                </a:lnTo>
                <a:lnTo>
                  <a:pt x="0" y="9785166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</p:sp>
      <p:sp>
        <p:nvSpPr>
          <p:cNvPr id="3" name="Freeform 3"/>
          <p:cNvSpPr/>
          <p:nvPr/>
        </p:nvSpPr>
        <p:spPr>
          <a:xfrm flipH="1">
            <a:off x="-6629400" y="3084205"/>
            <a:ext cx="14028063" cy="9785167"/>
          </a:xfrm>
          <a:custGeom>
            <a:avLst/>
            <a:gdLst/>
            <a:ahLst/>
            <a:cxnLst/>
            <a:rect l="l" t="t" r="r" b="b"/>
            <a:pathLst>
              <a:path w="23919297" h="9785167">
                <a:moveTo>
                  <a:pt x="23919297" y="0"/>
                </a:moveTo>
                <a:lnTo>
                  <a:pt x="0" y="0"/>
                </a:lnTo>
                <a:lnTo>
                  <a:pt x="0" y="9785166"/>
                </a:lnTo>
                <a:lnTo>
                  <a:pt x="23919297" y="9785166"/>
                </a:lnTo>
                <a:lnTo>
                  <a:pt x="23919297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752600" y="926342"/>
            <a:ext cx="12364669" cy="923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7200"/>
              </a:lnSpc>
            </a:pP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Добри</a:t>
            </a:r>
            <a:r>
              <a:rPr lang="en-US" sz="54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практики</a:t>
            </a:r>
            <a:r>
              <a:rPr lang="en-US" sz="5400" dirty="0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 в </a:t>
            </a:r>
            <a:r>
              <a:rPr lang="en-US" sz="5400" dirty="0" err="1">
                <a:solidFill>
                  <a:srgbClr val="1C1B21"/>
                </a:solidFill>
                <a:latin typeface="Carelia"/>
                <a:ea typeface="Carelia"/>
                <a:cs typeface="Carelia"/>
                <a:sym typeface="Carelia"/>
              </a:rPr>
              <a:t>Европа</a:t>
            </a:r>
            <a:endParaRPr lang="en-US" sz="5400" dirty="0">
              <a:solidFill>
                <a:srgbClr val="1C1B21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772653" y="1713921"/>
            <a:ext cx="7786513" cy="67807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5599"/>
              </a:lnSpc>
            </a:pPr>
            <a:r>
              <a:rPr lang="en-US" sz="4400" dirty="0" err="1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Чешка</a:t>
            </a:r>
            <a:r>
              <a:rPr lang="en-US" sz="4400" dirty="0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 </a:t>
            </a:r>
            <a:r>
              <a:rPr lang="en-US" sz="4400" dirty="0" err="1">
                <a:solidFill>
                  <a:srgbClr val="1C1B21"/>
                </a:solidFill>
                <a:latin typeface="Montserrat Italics" panose="020B0604020202020204" charset="-52"/>
                <a:ea typeface="Montserrat"/>
                <a:cs typeface="Montserrat"/>
                <a:sym typeface="Montserrat"/>
              </a:rPr>
              <a:t>република</a:t>
            </a:r>
            <a:endParaRPr lang="en-US" sz="4400" dirty="0">
              <a:solidFill>
                <a:srgbClr val="1C1B21"/>
              </a:solidFill>
              <a:latin typeface="Montserrat Italics" panose="020B0604020202020204" charset="-52"/>
              <a:ea typeface="Montserrat"/>
              <a:cs typeface="Montserrat"/>
              <a:sym typeface="Montserrat"/>
            </a:endParaRPr>
          </a:p>
        </p:txBody>
      </p:sp>
      <p:sp>
        <p:nvSpPr>
          <p:cNvPr id="6" name="TextBox 6"/>
          <p:cNvSpPr txBox="1"/>
          <p:nvPr/>
        </p:nvSpPr>
        <p:spPr>
          <a:xfrm>
            <a:off x="1028700" y="4045625"/>
            <a:ext cx="5207379" cy="50063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Повторното използване се свързва с </a:t>
            </a:r>
            <a:r>
              <a:rPr lang="en-US" sz="2400" b="1">
                <a:solidFill>
                  <a:srgbClr val="1C1B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контрол върху промяната на земеползване, а не толкова с прилагането на практически мерки.</a:t>
            </a:r>
            <a:r>
              <a:rPr lang="en-US" sz="2400" b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Освен събирането на данни за изоставените индустриални площи, важно значение има и анализът на тези данни от гл.т. на потенциала за развитието на кафявите полета.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b="1">
              <a:solidFill>
                <a:srgbClr val="1C1B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7" name="TextBox 7"/>
          <p:cNvSpPr txBox="1"/>
          <p:nvPr/>
        </p:nvSpPr>
        <p:spPr>
          <a:xfrm>
            <a:off x="7398664" y="3626525"/>
            <a:ext cx="10238191" cy="58445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l">
              <a:lnSpc>
                <a:spcPts val="3359"/>
              </a:lnSpc>
            </a:pPr>
            <a:r>
              <a:rPr lang="en-US" sz="2400" b="1" dirty="0" err="1">
                <a:solidFill>
                  <a:srgbClr val="1C1B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Агенцията</a:t>
            </a:r>
            <a:r>
              <a:rPr lang="en-US" sz="2400" b="1" dirty="0">
                <a:solidFill>
                  <a:srgbClr val="1C1B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за</a:t>
            </a:r>
            <a:r>
              <a:rPr lang="en-US" sz="2400" b="1" dirty="0">
                <a:solidFill>
                  <a:srgbClr val="1C1B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инвестиции</a:t>
            </a:r>
            <a:r>
              <a:rPr lang="en-US" sz="2400" b="1" dirty="0">
                <a:solidFill>
                  <a:srgbClr val="1C1B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и </a:t>
            </a:r>
            <a:r>
              <a:rPr lang="en-US" sz="2400" b="1" dirty="0" err="1">
                <a:solidFill>
                  <a:srgbClr val="1C1B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бизнес</a:t>
            </a:r>
            <a:r>
              <a:rPr lang="en-US" sz="2400" b="1" dirty="0">
                <a:solidFill>
                  <a:srgbClr val="1C1B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Bold"/>
                <a:ea typeface="Montserrat Bold"/>
                <a:cs typeface="Montserrat Bold"/>
                <a:sym typeface="Montserrat Bold"/>
              </a:rPr>
              <a:t>развитие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в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Чешката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република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предлага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следните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услуги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отношение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кафявите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полета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: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картографиране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идентифициране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обекти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подходящи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изпълнение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проекти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чрез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създадена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база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данни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за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„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кафяви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полета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“ (Brownfield). 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предоставяне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информация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администриране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програми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насочени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към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подпомагане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регенерирането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кафявите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полети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чрез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финансиране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държавния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бюджет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от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европейските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фондове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;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организиране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огледи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избрани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обекти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;</a:t>
            </a:r>
          </a:p>
          <a:p>
            <a:pPr marL="518160" lvl="1" indent="-259080" algn="l">
              <a:lnSpc>
                <a:spcPts val="3359"/>
              </a:lnSpc>
              <a:buFont typeface="Arial"/>
              <a:buChar char="•"/>
            </a:pP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организиране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семинари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и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конференции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,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свързани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с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използването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на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кафяви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 </a:t>
            </a:r>
            <a:r>
              <a:rPr lang="en-US" sz="2400" b="1" dirty="0" err="1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полета</a:t>
            </a:r>
            <a:r>
              <a:rPr lang="en-US" sz="2400" b="1" dirty="0">
                <a:solidFill>
                  <a:srgbClr val="1C1B21"/>
                </a:solidFill>
                <a:latin typeface="Montserrat Medium"/>
                <a:ea typeface="Montserrat Medium"/>
                <a:cs typeface="Montserrat Medium"/>
                <a:sym typeface="Montserrat Medium"/>
              </a:rPr>
              <a:t>.</a:t>
            </a:r>
          </a:p>
          <a:p>
            <a:pPr algn="l">
              <a:lnSpc>
                <a:spcPts val="3359"/>
              </a:lnSpc>
              <a:spcBef>
                <a:spcPct val="0"/>
              </a:spcBef>
            </a:pPr>
            <a:endParaRPr lang="en-US" sz="2400" b="1" dirty="0">
              <a:solidFill>
                <a:srgbClr val="1C1B21"/>
              </a:solidFill>
              <a:latin typeface="Montserrat Medium"/>
              <a:ea typeface="Montserrat Medium"/>
              <a:cs typeface="Montserrat Medium"/>
              <a:sym typeface="Montserrat Medium"/>
            </a:endParaRPr>
          </a:p>
        </p:txBody>
      </p:sp>
      <p:sp>
        <p:nvSpPr>
          <p:cNvPr id="8" name="Freeform 8"/>
          <p:cNvSpPr/>
          <p:nvPr/>
        </p:nvSpPr>
        <p:spPr>
          <a:xfrm>
            <a:off x="0" y="630755"/>
            <a:ext cx="1562099" cy="1514205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bg-BG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23CA7199-6BDF-8D3A-4C49-2F7292E81410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764000" y="630755"/>
            <a:ext cx="1371358" cy="136453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AE6C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705590"/>
            <a:ext cx="1612525" cy="1523260"/>
          </a:xfrm>
          <a:custGeom>
            <a:avLst/>
            <a:gdLst/>
            <a:ahLst/>
            <a:cxnLst/>
            <a:rect l="l" t="t" r="r" b="b"/>
            <a:pathLst>
              <a:path w="1764925" h="1764925">
                <a:moveTo>
                  <a:pt x="0" y="0"/>
                </a:moveTo>
                <a:lnTo>
                  <a:pt x="1764925" y="0"/>
                </a:lnTo>
                <a:lnTo>
                  <a:pt x="1764925" y="1764925"/>
                </a:lnTo>
                <a:lnTo>
                  <a:pt x="0" y="1764925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</p:sp>
      <p:sp>
        <p:nvSpPr>
          <p:cNvPr id="4" name="TextBox 4"/>
          <p:cNvSpPr txBox="1"/>
          <p:nvPr/>
        </p:nvSpPr>
        <p:spPr>
          <a:xfrm>
            <a:off x="1981200" y="1029194"/>
            <a:ext cx="10972800" cy="72712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5400"/>
              </a:lnSpc>
              <a:spcBef>
                <a:spcPct val="0"/>
              </a:spcBef>
            </a:pPr>
            <a:r>
              <a:rPr lang="en-US" sz="54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Добри</a:t>
            </a:r>
            <a:r>
              <a:rPr lang="en-US" sz="54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</a:t>
            </a:r>
            <a:r>
              <a:rPr lang="en-US" sz="54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практики</a:t>
            </a:r>
            <a:r>
              <a:rPr lang="en-US" sz="5400" dirty="0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 в </a:t>
            </a:r>
            <a:r>
              <a:rPr lang="en-US" sz="5400" dirty="0" err="1">
                <a:solidFill>
                  <a:srgbClr val="000000"/>
                </a:solidFill>
                <a:latin typeface="Carelia"/>
                <a:ea typeface="Carelia"/>
                <a:cs typeface="Carelia"/>
                <a:sym typeface="Carelia"/>
              </a:rPr>
              <a:t>Европа</a:t>
            </a:r>
            <a:endParaRPr lang="en-US" sz="5400" dirty="0">
              <a:solidFill>
                <a:srgbClr val="000000"/>
              </a:solidFill>
              <a:latin typeface="Carelia"/>
              <a:ea typeface="Carelia"/>
              <a:cs typeface="Carelia"/>
              <a:sym typeface="Carelia"/>
            </a:endParaRPr>
          </a:p>
        </p:txBody>
      </p:sp>
      <p:sp>
        <p:nvSpPr>
          <p:cNvPr id="5" name="TextBox 5"/>
          <p:cNvSpPr txBox="1"/>
          <p:nvPr/>
        </p:nvSpPr>
        <p:spPr>
          <a:xfrm>
            <a:off x="1981200" y="1714994"/>
            <a:ext cx="12420600" cy="48731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lvl="0" indent="0" algn="l">
              <a:lnSpc>
                <a:spcPts val="3840"/>
              </a:lnSpc>
              <a:spcBef>
                <a:spcPct val="0"/>
              </a:spcBef>
            </a:pPr>
            <a:r>
              <a:rPr lang="en-US" sz="36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Регистър</a:t>
            </a:r>
            <a:r>
              <a:rPr lang="en-US" sz="36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на</a:t>
            </a:r>
            <a:r>
              <a:rPr lang="en-US" sz="36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“</a:t>
            </a:r>
            <a:r>
              <a:rPr lang="en-US" sz="36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кафяви</a:t>
            </a:r>
            <a:r>
              <a:rPr lang="en-US" sz="36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полета</a:t>
            </a:r>
            <a:r>
              <a:rPr lang="en-US" sz="36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”- </a:t>
            </a:r>
            <a:r>
              <a:rPr lang="en-US" sz="36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Чешка</a:t>
            </a:r>
            <a:r>
              <a:rPr lang="en-US" sz="3600" i="1" dirty="0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 </a:t>
            </a:r>
            <a:r>
              <a:rPr lang="en-US" sz="3600" i="1" dirty="0" err="1">
                <a:solidFill>
                  <a:srgbClr val="000000"/>
                </a:solidFill>
                <a:latin typeface="Montserrat Italics"/>
                <a:ea typeface="Montserrat Italics"/>
                <a:cs typeface="Montserrat Italics"/>
                <a:sym typeface="Montserrat Italics"/>
              </a:rPr>
              <a:t>република</a:t>
            </a:r>
            <a:endParaRPr lang="en-US" sz="3600" i="1" dirty="0">
              <a:solidFill>
                <a:srgbClr val="000000"/>
              </a:solidFill>
              <a:latin typeface="Montserrat Italics"/>
              <a:ea typeface="Montserrat Italics"/>
              <a:cs typeface="Montserrat Italics"/>
              <a:sym typeface="Montserrat Italics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F211DCD2-15E6-8EA5-BB5F-CF3A90FBCE43}"/>
              </a:ext>
            </a:extLst>
          </p:cNvPr>
          <p:cNvSpPr/>
          <p:nvPr/>
        </p:nvSpPr>
        <p:spPr>
          <a:xfrm>
            <a:off x="3352800" y="2933700"/>
            <a:ext cx="12573000" cy="632460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bg-BG" sz="3600" dirty="0">
                <a:latin typeface="Montserrat Medium" panose="00000600000000000000" pitchFamily="2" charset="-52"/>
              </a:rPr>
              <a:t>ВИДЕО</a:t>
            </a:r>
            <a:endParaRPr lang="bg-BG" sz="5400" dirty="0">
              <a:latin typeface="Montserrat Medium" panose="00000600000000000000" pitchFamily="2" charset="-52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5BACFFD1-2AFE-734F-3E06-C51F1EFE3CC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688042" y="705590"/>
            <a:ext cx="1371358" cy="1364536"/>
          </a:xfrm>
          <a:prstGeom prst="rect">
            <a:avLst/>
          </a:prstGeom>
        </p:spPr>
      </p:pic>
    </p:spTree>
  </p:cSld>
  <p:clrMapOvr>
    <a:masterClrMapping/>
  </p:clrMapOvr>
  <p:transition spd="slow">
    <p:push/>
  </p:transition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141</TotalTime>
  <Words>839</Words>
  <Application>Microsoft Office PowerPoint</Application>
  <PresentationFormat>Custom</PresentationFormat>
  <Paragraphs>77</Paragraphs>
  <Slides>16</Slides>
  <Notes>1</Notes>
  <HiddenSlides>0</HiddenSlides>
  <MMClips>0</MMClips>
  <ScaleCrop>false</ScaleCrop>
  <HeadingPairs>
    <vt:vector size="8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7" baseType="lpstr">
      <vt:lpstr>Calibri</vt:lpstr>
      <vt:lpstr>Montserrat</vt:lpstr>
      <vt:lpstr>Montserrat Bold</vt:lpstr>
      <vt:lpstr>Carelia</vt:lpstr>
      <vt:lpstr>Open Sans Medium</vt:lpstr>
      <vt:lpstr>Montserrat Medium Italics</vt:lpstr>
      <vt:lpstr>Montserrat Italics</vt:lpstr>
      <vt:lpstr>Montserrat Medium</vt:lpstr>
      <vt:lpstr>Arial</vt:lpstr>
      <vt:lpstr>Office Theme</vt:lpstr>
      <vt:lpstr>Worksheet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Информативна платформа за кафяви петна</dc:title>
  <dc:creator>User</dc:creator>
  <cp:lastModifiedBy>User</cp:lastModifiedBy>
  <cp:revision>13</cp:revision>
  <dcterms:created xsi:type="dcterms:W3CDTF">2006-08-16T00:00:00Z</dcterms:created>
  <dcterms:modified xsi:type="dcterms:W3CDTF">2025-09-22T18:16:40Z</dcterms:modified>
  <dc:identifier>DAGwaC1Z1Ic</dc:identifier>
</cp:coreProperties>
</file>