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98" r:id="rId7"/>
    <p:sldId id="299" r:id="rId8"/>
    <p:sldId id="283" r:id="rId9"/>
    <p:sldId id="284" r:id="rId10"/>
    <p:sldId id="286" r:id="rId11"/>
    <p:sldId id="288" r:id="rId12"/>
    <p:sldId id="285" r:id="rId13"/>
    <p:sldId id="287" r:id="rId14"/>
    <p:sldId id="289" r:id="rId15"/>
    <p:sldId id="290" r:id="rId16"/>
    <p:sldId id="291" r:id="rId17"/>
    <p:sldId id="292" r:id="rId18"/>
    <p:sldId id="294" r:id="rId19"/>
    <p:sldId id="295" r:id="rId20"/>
    <p:sldId id="293" r:id="rId21"/>
    <p:sldId id="297" r:id="rId22"/>
    <p:sldId id="300" r:id="rId23"/>
    <p:sldId id="296" r:id="rId24"/>
    <p:sldId id="282" r:id="rId25"/>
  </p:sldIdLst>
  <p:sldSz cx="18288000" cy="10287000"/>
  <p:notesSz cx="6797675" cy="9926638"/>
  <p:embeddedFontLst>
    <p:embeddedFont>
      <p:font typeface="Feature Deck Bold" panose="020B0604020202020204" charset="0"/>
      <p:regular r:id="rId27"/>
    </p:embeddedFont>
    <p:embeddedFont>
      <p:font typeface="Neue Haas Grotesk Text Pro" panose="020B0504020202020204" pitchFamily="34" charset="0"/>
      <p:regular r:id="rId28"/>
      <p:bold r:id="rId29"/>
      <p:italic r:id="rId30"/>
      <p:boldItalic r:id="rId31"/>
    </p:embeddedFont>
  </p:embeddedFontLst>
  <p:custShowLst>
    <p:custShow name="Custom Show 1" id="0">
      <p:sldLst>
        <p:sld r:id="rId5"/>
        <p:sld r:id="rId6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2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AE21A-27C0-1B09-B941-2322329EA81C}" name="Penny Kidd (Contractor)" initials="" userId="S::penny.kidd@eitfood.eu::60cdffde-45f2-4abf-9515-45858c5530f6" providerId="AD"/>
  <p188:author id="{3C992629-1602-C5CD-58D7-3E6FF6F0BF34}" name="Keren Dalyot (Contractor)" initials="K(" userId="S::keren.dalyot@eitfood.eu::2090eaf1-cd3f-4bc0-bc53-8b1e167037ef" providerId="AD"/>
  <p188:author id="{F0452758-7BF8-E5F8-7ACD-69D266568A07}" name="Viktoria Soos (Contractor)" initials="" userId="S::viktoria.soos@eitfood.eu::e2daff74-e0bf-4564-b8d1-5936e702187c" providerId="AD"/>
  <p188:author id="{8A4A199D-475F-BCA4-0013-BF67CEF71BCE}" name="Katarzyna Woznicka" initials="KW" userId="S::katarzyna.woznicka@eitfood.eu::91bc4b89-7570-4748-abcf-cd54ff231370" providerId="AD"/>
  <p188:author id="{FF8718E4-FE7B-4229-6C6A-890863C87618}" name="Fabienne Ruault" initials="FR" userId="S::fabienne.ruault@eitfood.eu::681ef93f-e57f-4be2-abe4-21d6da84aa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6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42A64-A8A2-4FB6-8ACE-EA1F643B7078}" type="datetimeFigureOut">
              <a:t>24.9.2025 г.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43EBF-2792-4E66-99E5-D470D1C07E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0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3EBF-2792-4E66-99E5-D470D1C07E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2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43EBF-2792-4E66-99E5-D470D1C07E11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156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iraivanova@ue-varna.bg" TargetMode="Externa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iraivanova@ue-varna.bg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hyperlink" Target="mailto:miraivanova@ue-varna.bg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hyperlink" Target="mailto:miraivanova@ue-varna.bg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.pptx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hyperlink" Target="mailto:miraivanova@ue-varna.bg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miraivanova@ue-varna.b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iraivanova@ue-varna.bg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iraivanova@ue-varna.b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raivanova@ue-varna.b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3"/>
          <p:cNvSpPr/>
          <p:nvPr/>
        </p:nvSpPr>
        <p:spPr>
          <a:xfrm>
            <a:off x="4171642" y="3892423"/>
            <a:ext cx="9944716" cy="1251077"/>
          </a:xfrm>
          <a:custGeom>
            <a:avLst/>
            <a:gdLst/>
            <a:ahLst/>
            <a:cxnLst/>
            <a:rect l="l" t="t" r="r" b="b"/>
            <a:pathLst>
              <a:path w="4806352" h="574679">
                <a:moveTo>
                  <a:pt x="0" y="0"/>
                </a:moveTo>
                <a:lnTo>
                  <a:pt x="4806352" y="0"/>
                </a:lnTo>
                <a:lnTo>
                  <a:pt x="4806352" y="574679"/>
                </a:lnTo>
                <a:lnTo>
                  <a:pt x="0" y="57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9"/>
          <p:cNvSpPr txBox="1"/>
          <p:nvPr/>
        </p:nvSpPr>
        <p:spPr>
          <a:xfrm>
            <a:off x="971068" y="7767286"/>
            <a:ext cx="10626200" cy="158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Neue Haas Grotesk Text Pro"/>
                <a:sym typeface="Neue Haas Grotesk Text Pro"/>
              </a:rPr>
              <a:t>foodeducators.eu/</a:t>
            </a:r>
            <a:r>
              <a:rPr lang="en-US" sz="3000" b="1" dirty="0" err="1">
                <a:solidFill>
                  <a:srgbClr val="000000"/>
                </a:solidFill>
                <a:latin typeface="Neue Haas Grotesk Text Pro"/>
                <a:sym typeface="Neue Haas Grotesk Text Pro"/>
              </a:rPr>
              <a:t>bg</a:t>
            </a:r>
            <a:r>
              <a:rPr lang="en-US" sz="3000" b="1" dirty="0">
                <a:solidFill>
                  <a:srgbClr val="000000"/>
                </a:solidFill>
                <a:latin typeface="Neue Haas Grotesk Text Pro"/>
                <a:sym typeface="Neue Haas Grotesk Text Pro"/>
              </a:rPr>
              <a:t>/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bg-BG" sz="3000" b="1" dirty="0">
                <a:solidFill>
                  <a:srgbClr val="000000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rPr>
              <a:t>Мирослава Иванова</a:t>
            </a:r>
            <a:r>
              <a:rPr lang="bg-BG" sz="3000" dirty="0">
                <a:solidFill>
                  <a:srgbClr val="000000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rPr>
              <a:t>, </a:t>
            </a:r>
            <a:r>
              <a:rPr lang="en-US" sz="3000" b="1" dirty="0">
                <a:solidFill>
                  <a:srgbClr val="000000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rPr>
              <a:t>miraivanova@ue-varna.bg</a:t>
            </a:r>
            <a:endParaRPr lang="bg-BG" sz="3000" b="1" dirty="0">
              <a:solidFill>
                <a:srgbClr val="000000"/>
              </a:solidFill>
              <a:latin typeface="Neue Haas Grotesk Text Pro"/>
              <a:ea typeface="Neue Haas Grotesk Text Pro"/>
              <a:cs typeface="Neue Haas Grotesk Text Pro"/>
              <a:sym typeface="Neue Haas Grotesk Text Pro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bg-BG" sz="3000" b="1" dirty="0">
                <a:solidFill>
                  <a:srgbClr val="000000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rPr>
              <a:t>Икономически университет-Варна</a:t>
            </a:r>
            <a:r>
              <a:rPr lang="en-US" sz="3000" b="1" dirty="0">
                <a:solidFill>
                  <a:srgbClr val="000000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rPr>
              <a:t>,  10.10.2025</a:t>
            </a:r>
            <a:endParaRPr lang="bg-BG" sz="3000" b="1" dirty="0">
              <a:solidFill>
                <a:srgbClr val="000000"/>
              </a:solidFill>
              <a:latin typeface="Neue Haas Grotesk Text Pro"/>
              <a:ea typeface="Neue Haas Grotesk Text Pro"/>
              <a:cs typeface="Neue Haas Grotesk Text Pro"/>
              <a:sym typeface="Neue Haas Grotesk Text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7E820-DA95-48B9-A282-6E0BE287A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8" y="495293"/>
            <a:ext cx="1594929" cy="1594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"/>
    </mc:Choice>
    <mc:Fallback xmlns="">
      <p:transition spd="slow" advTm="36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575F5-997F-491E-83BE-9D7E99C37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53" y="485566"/>
            <a:ext cx="6039852" cy="8519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F85BB-FE6D-4FC4-9052-DEBB020B1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30" y="485566"/>
            <a:ext cx="6039851" cy="8519091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55F29A2B-CE83-4AA8-2C86-A324A271B847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5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18808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7"/>
    </mc:Choice>
    <mc:Fallback xmlns="">
      <p:transition spd="slow" advTm="115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B5BD8-171E-485B-B7FD-AF8FCF2F6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61" y="485567"/>
            <a:ext cx="8608381" cy="3461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B9710-3574-4EDB-9990-C7B32CCC0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85567"/>
            <a:ext cx="8859340" cy="2238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B5DB3-5ABC-4143-B2F5-704712CC3820}"/>
              </a:ext>
            </a:extLst>
          </p:cNvPr>
          <p:cNvSpPr txBox="1"/>
          <p:nvPr/>
        </p:nvSpPr>
        <p:spPr>
          <a:xfrm>
            <a:off x="284661" y="4248433"/>
            <a:ext cx="86083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Въпроси:</a:t>
            </a:r>
          </a:p>
          <a:p>
            <a:endParaRPr lang="bg-BG" b="1" dirty="0"/>
          </a:p>
          <a:p>
            <a:pPr marL="342900" indent="-342900">
              <a:buAutoNum type="arabicPeriod"/>
            </a:pPr>
            <a:r>
              <a:rPr lang="ru-RU" dirty="0" err="1"/>
              <a:t>Какъв</a:t>
            </a:r>
            <a:r>
              <a:rPr lang="ru-RU" dirty="0"/>
              <a:t> вид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бихте</a:t>
            </a:r>
            <a:r>
              <a:rPr lang="ru-RU" dirty="0"/>
              <a:t> искали да </a:t>
            </a:r>
            <a:r>
              <a:rPr lang="ru-RU" dirty="0" err="1"/>
              <a:t>отчетете</a:t>
            </a:r>
            <a:r>
              <a:rPr lang="ru-RU" dirty="0"/>
              <a:t>? </a:t>
            </a:r>
          </a:p>
          <a:p>
            <a:pPr marL="342900" indent="-342900">
              <a:buAutoNum type="arabicPeriod"/>
            </a:pPr>
            <a:r>
              <a:rPr lang="ru-RU" dirty="0"/>
              <a:t>Дата на пилотно </a:t>
            </a:r>
            <a:r>
              <a:rPr lang="ru-RU" dirty="0" err="1"/>
              <a:t>провеждане</a:t>
            </a:r>
            <a:r>
              <a:rPr lang="ru-RU" dirty="0"/>
              <a:t> на плана на урока?</a:t>
            </a:r>
          </a:p>
          <a:p>
            <a:pPr marL="342900" indent="-342900">
              <a:buAutoNum type="arabicPeriod"/>
            </a:pPr>
            <a:r>
              <a:rPr lang="ru-RU" dirty="0"/>
              <a:t>Моля, изберете от </a:t>
            </a:r>
            <a:r>
              <a:rPr lang="ru-RU" dirty="0" err="1"/>
              <a:t>списъка</a:t>
            </a:r>
            <a:r>
              <a:rPr lang="ru-RU" dirty="0"/>
              <a:t> план на урок,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сте</a:t>
            </a:r>
            <a:r>
              <a:rPr lang="ru-RU" dirty="0"/>
              <a:t> преподавали.</a:t>
            </a:r>
          </a:p>
          <a:p>
            <a:pPr marL="342900" indent="-342900">
              <a:buAutoNum type="arabicPeriod"/>
            </a:pPr>
            <a:r>
              <a:rPr lang="ru-RU" dirty="0"/>
              <a:t> </a:t>
            </a:r>
            <a:r>
              <a:rPr lang="ru-RU" dirty="0" err="1"/>
              <a:t>Средна</a:t>
            </a:r>
            <a:r>
              <a:rPr lang="ru-RU" dirty="0"/>
              <a:t> </a:t>
            </a:r>
            <a:r>
              <a:rPr lang="ru-RU" dirty="0" err="1"/>
              <a:t>възраст</a:t>
            </a:r>
            <a:r>
              <a:rPr lang="ru-RU" dirty="0"/>
              <a:t> на </a:t>
            </a:r>
            <a:r>
              <a:rPr lang="ru-RU" dirty="0" err="1"/>
              <a:t>учениците</a:t>
            </a:r>
            <a:r>
              <a:rPr lang="ru-RU" dirty="0"/>
              <a:t> в </a:t>
            </a:r>
            <a:r>
              <a:rPr lang="ru-RU" dirty="0" err="1"/>
              <a:t>класа</a:t>
            </a:r>
            <a:r>
              <a:rPr lang="ru-RU" dirty="0"/>
              <a:t>?</a:t>
            </a:r>
          </a:p>
          <a:p>
            <a:pPr marL="342900" indent="-342900">
              <a:buAutoNum type="arabicPeriod"/>
            </a:pPr>
            <a:r>
              <a:rPr lang="bg-BG" dirty="0"/>
              <a:t>Брой ученици в класа?</a:t>
            </a:r>
          </a:p>
          <a:p>
            <a:pPr marL="342900" indent="-342900">
              <a:buAutoNum type="arabicPeriod"/>
            </a:pPr>
            <a:r>
              <a:rPr lang="ru-RU" dirty="0"/>
              <a:t>До </a:t>
            </a:r>
            <a:r>
              <a:rPr lang="ru-RU" dirty="0" err="1"/>
              <a:t>каква</a:t>
            </a:r>
            <a:r>
              <a:rPr lang="ru-RU" dirty="0"/>
              <a:t> степен </a:t>
            </a:r>
            <a:r>
              <a:rPr lang="ru-RU" dirty="0" err="1"/>
              <a:t>обучителната</a:t>
            </a:r>
            <a:r>
              <a:rPr lang="ru-RU" dirty="0"/>
              <a:t> </a:t>
            </a:r>
            <a:r>
              <a:rPr lang="ru-RU" dirty="0" err="1"/>
              <a:t>сесия</a:t>
            </a:r>
            <a:r>
              <a:rPr lang="ru-RU" dirty="0"/>
              <a:t> (</a:t>
            </a:r>
            <a:r>
              <a:rPr lang="ru-RU" dirty="0" err="1"/>
              <a:t>ще</a:t>
            </a:r>
            <a:r>
              <a:rPr lang="ru-RU" dirty="0"/>
              <a:t> кажа за </a:t>
            </a:r>
            <a:r>
              <a:rPr lang="ru-RU" dirty="0" err="1"/>
              <a:t>нея</a:t>
            </a:r>
            <a:r>
              <a:rPr lang="ru-RU" dirty="0"/>
              <a:t>)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беше</a:t>
            </a:r>
            <a:r>
              <a:rPr lang="ru-RU" dirty="0"/>
              <a:t> полезна, за да се </a:t>
            </a:r>
            <a:r>
              <a:rPr lang="ru-RU" dirty="0" err="1"/>
              <a:t>подготвите</a:t>
            </a:r>
            <a:r>
              <a:rPr lang="ru-RU" dirty="0"/>
              <a:t> за урока?</a:t>
            </a:r>
          </a:p>
          <a:p>
            <a:pPr marL="342900" indent="-342900">
              <a:buAutoNum type="arabicPeriod"/>
            </a:pPr>
            <a:r>
              <a:rPr lang="ru-RU" dirty="0"/>
              <a:t>До </a:t>
            </a:r>
            <a:r>
              <a:rPr lang="ru-RU" dirty="0" err="1"/>
              <a:t>каква</a:t>
            </a:r>
            <a:r>
              <a:rPr lang="ru-RU" dirty="0"/>
              <a:t> степен </a:t>
            </a:r>
            <a:r>
              <a:rPr lang="ru-RU" dirty="0" err="1"/>
              <a:t>смятате</a:t>
            </a:r>
            <a:r>
              <a:rPr lang="ru-RU" dirty="0"/>
              <a:t>, че </a:t>
            </a:r>
            <a:r>
              <a:rPr lang="ru-RU" dirty="0" err="1"/>
              <a:t>допълнителните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(</a:t>
            </a:r>
            <a:r>
              <a:rPr lang="ru-RU" dirty="0" err="1"/>
              <a:t>линкове</a:t>
            </a:r>
            <a:r>
              <a:rPr lang="ru-RU" dirty="0"/>
              <a:t> в края на плана на урока), </a:t>
            </a:r>
            <a:r>
              <a:rPr lang="ru-RU" dirty="0" err="1"/>
              <a:t>предоставени</a:t>
            </a:r>
            <a:r>
              <a:rPr lang="ru-RU" dirty="0"/>
              <a:t> на учителя,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полезни</a:t>
            </a:r>
            <a:r>
              <a:rPr lang="ru-RU" dirty="0"/>
              <a:t>?</a:t>
            </a:r>
          </a:p>
          <a:p>
            <a:pPr marL="342900" indent="-342900">
              <a:buAutoNum type="arabicPeriod"/>
            </a:pPr>
            <a:r>
              <a:rPr lang="ru-RU" dirty="0" err="1"/>
              <a:t>Направихте</a:t>
            </a:r>
            <a:r>
              <a:rPr lang="ru-RU" dirty="0"/>
              <a:t> ли </a:t>
            </a:r>
            <a:r>
              <a:rPr lang="ru-RU" dirty="0" err="1"/>
              <a:t>промени</a:t>
            </a:r>
            <a:r>
              <a:rPr lang="ru-RU" dirty="0"/>
              <a:t> или адаптации в плана на урока? </a:t>
            </a:r>
          </a:p>
          <a:p>
            <a:pPr marL="342900" indent="-342900">
              <a:buAutoNum type="arabicPeriod"/>
            </a:pPr>
            <a:r>
              <a:rPr lang="ru-RU" dirty="0"/>
              <a:t>Би било полезно за </a:t>
            </a:r>
            <a:r>
              <a:rPr lang="ru-RU" dirty="0" err="1"/>
              <a:t>подобряването</a:t>
            </a:r>
            <a:r>
              <a:rPr lang="ru-RU" dirty="0"/>
              <a:t> на </a:t>
            </a:r>
            <a:r>
              <a:rPr lang="ru-RU" dirty="0" err="1"/>
              <a:t>нашите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, 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споделите</a:t>
            </a:r>
            <a:r>
              <a:rPr lang="ru-RU" dirty="0"/>
              <a:t> с нас обобщение на </a:t>
            </a:r>
            <a:r>
              <a:rPr lang="ru-RU" dirty="0" err="1"/>
              <a:t>промените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сте</a:t>
            </a:r>
            <a:r>
              <a:rPr lang="ru-RU" dirty="0"/>
              <a:t> направили.</a:t>
            </a:r>
          </a:p>
          <a:p>
            <a:pPr marL="342900" indent="-342900">
              <a:buAutoNum type="arabicPeriod"/>
            </a:pPr>
            <a:r>
              <a:rPr lang="ru-RU" dirty="0" err="1"/>
              <a:t>Смятате</a:t>
            </a:r>
            <a:r>
              <a:rPr lang="ru-RU" dirty="0"/>
              <a:t> ли, че </a:t>
            </a:r>
            <a:r>
              <a:rPr lang="ru-RU" dirty="0" err="1"/>
              <a:t>вашите</a:t>
            </a:r>
            <a:r>
              <a:rPr lang="ru-RU" dirty="0"/>
              <a:t> </a:t>
            </a:r>
            <a:r>
              <a:rPr lang="ru-RU" dirty="0" err="1"/>
              <a:t>ученици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цяло</a:t>
            </a:r>
            <a:r>
              <a:rPr lang="ru-RU" dirty="0"/>
              <a:t> </a:t>
            </a:r>
            <a:r>
              <a:rPr lang="ru-RU" dirty="0" err="1"/>
              <a:t>харесаха</a:t>
            </a:r>
            <a:r>
              <a:rPr lang="ru-RU" dirty="0"/>
              <a:t> урока?</a:t>
            </a:r>
          </a:p>
          <a:p>
            <a:pPr marL="342900" indent="-342900">
              <a:buAutoNum type="arabicPeriod"/>
            </a:pPr>
            <a:r>
              <a:rPr lang="ru-RU" dirty="0" err="1"/>
              <a:t>Смятате</a:t>
            </a:r>
            <a:r>
              <a:rPr lang="ru-RU" dirty="0"/>
              <a:t> ли, че </a:t>
            </a:r>
            <a:r>
              <a:rPr lang="ru-RU" dirty="0" err="1"/>
              <a:t>вашите</a:t>
            </a:r>
            <a:r>
              <a:rPr lang="ru-RU" dirty="0"/>
              <a:t> </a:t>
            </a:r>
            <a:r>
              <a:rPr lang="ru-RU" dirty="0" err="1"/>
              <a:t>ученици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подобрили</a:t>
            </a:r>
            <a:r>
              <a:rPr lang="ru-RU" dirty="0"/>
              <a:t> </a:t>
            </a:r>
            <a:r>
              <a:rPr lang="ru-RU" dirty="0" err="1"/>
              <a:t>знанията</a:t>
            </a:r>
            <a:r>
              <a:rPr lang="ru-RU" dirty="0"/>
              <a:t> си по </a:t>
            </a:r>
            <a:r>
              <a:rPr lang="ru-RU" dirty="0" err="1"/>
              <a:t>темата</a:t>
            </a:r>
            <a:r>
              <a:rPr lang="ru-RU" dirty="0"/>
              <a:t> на урока? </a:t>
            </a:r>
          </a:p>
          <a:p>
            <a:pPr marL="342900" indent="-342900">
              <a:buAutoNum type="arabicPeriod"/>
            </a:pPr>
            <a:r>
              <a:rPr lang="ru-RU" dirty="0" err="1"/>
              <a:t>Какво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хареса</a:t>
            </a:r>
            <a:r>
              <a:rPr lang="ru-RU" dirty="0"/>
              <a:t> </a:t>
            </a:r>
            <a:r>
              <a:rPr lang="ru-RU" dirty="0" err="1"/>
              <a:t>най</a:t>
            </a:r>
            <a:r>
              <a:rPr lang="ru-RU" dirty="0"/>
              <a:t>-много в </a:t>
            </a:r>
            <a:r>
              <a:rPr lang="ru-RU" dirty="0" err="1"/>
              <a:t>този</a:t>
            </a:r>
            <a:r>
              <a:rPr lang="ru-RU" dirty="0"/>
              <a:t> урок? </a:t>
            </a:r>
            <a:r>
              <a:rPr lang="ru-RU" dirty="0" err="1"/>
              <a:t>Защо</a:t>
            </a:r>
            <a:r>
              <a:rPr lang="ru-RU" dirty="0"/>
              <a:t>?</a:t>
            </a:r>
            <a:endParaRPr lang="bg-BG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C641E-28F1-417E-9E62-958A54B29412}"/>
              </a:ext>
            </a:extLst>
          </p:cNvPr>
          <p:cNvSpPr txBox="1"/>
          <p:nvPr/>
        </p:nvSpPr>
        <p:spPr>
          <a:xfrm>
            <a:off x="9143998" y="3024842"/>
            <a:ext cx="88593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Въпроси:</a:t>
            </a:r>
          </a:p>
          <a:p>
            <a:endParaRPr lang="bg-BG" b="1" dirty="0"/>
          </a:p>
          <a:p>
            <a:r>
              <a:rPr lang="bg-BG" b="1" dirty="0"/>
              <a:t>1. </a:t>
            </a:r>
            <a:r>
              <a:rPr lang="bg-BG" dirty="0"/>
              <a:t>Име и фамилия?</a:t>
            </a:r>
          </a:p>
          <a:p>
            <a:r>
              <a:rPr lang="bg-BG" b="1" dirty="0"/>
              <a:t>2. </a:t>
            </a:r>
            <a:r>
              <a:rPr lang="bg-BG" dirty="0"/>
              <a:t>Вашият </a:t>
            </a:r>
            <a:r>
              <a:rPr lang="en-GB" dirty="0"/>
              <a:t>email </a:t>
            </a:r>
            <a:r>
              <a:rPr lang="bg-BG" dirty="0"/>
              <a:t>адрес?</a:t>
            </a:r>
          </a:p>
          <a:p>
            <a:r>
              <a:rPr lang="bg-BG" b="1" dirty="0"/>
              <a:t>3. </a:t>
            </a:r>
            <a:r>
              <a:rPr lang="bg-BG" dirty="0"/>
              <a:t>Какво е устойчиво хранене? (избор от няколко опции);</a:t>
            </a:r>
          </a:p>
          <a:p>
            <a:r>
              <a:rPr lang="bg-BG" b="1" dirty="0"/>
              <a:t>4. </a:t>
            </a:r>
            <a:r>
              <a:rPr lang="ru-RU" dirty="0"/>
              <a:t>Кои от </a:t>
            </a:r>
            <a:r>
              <a:rPr lang="ru-RU" dirty="0" err="1"/>
              <a:t>следните</a:t>
            </a:r>
            <a:r>
              <a:rPr lang="ru-RU" dirty="0"/>
              <a:t> </a:t>
            </a:r>
            <a:r>
              <a:rPr lang="ru-RU" dirty="0" err="1"/>
              <a:t>алтернативни</a:t>
            </a:r>
            <a:r>
              <a:rPr lang="ru-RU" dirty="0"/>
              <a:t> млека можете да направите у дома,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използвате</a:t>
            </a:r>
            <a:r>
              <a:rPr lang="ru-RU" dirty="0"/>
              <a:t> </a:t>
            </a:r>
            <a:r>
              <a:rPr lang="ru-RU" dirty="0" err="1"/>
              <a:t>нашите</a:t>
            </a:r>
            <a:r>
              <a:rPr lang="ru-RU" dirty="0"/>
              <a:t> </a:t>
            </a:r>
            <a:r>
              <a:rPr lang="ru-RU" dirty="0" err="1"/>
              <a:t>планове</a:t>
            </a:r>
            <a:r>
              <a:rPr lang="ru-RU" dirty="0"/>
              <a:t> за </a:t>
            </a:r>
            <a:r>
              <a:rPr lang="ru-RU" dirty="0" err="1"/>
              <a:t>уроци</a:t>
            </a:r>
            <a:r>
              <a:rPr lang="ru-RU" dirty="0"/>
              <a:t>? </a:t>
            </a:r>
            <a:r>
              <a:rPr lang="bg-BG" dirty="0"/>
              <a:t>(избор от няколко опции);</a:t>
            </a:r>
          </a:p>
          <a:p>
            <a:r>
              <a:rPr lang="bg-BG" b="1" dirty="0"/>
              <a:t>5. </a:t>
            </a:r>
            <a:r>
              <a:rPr lang="ru-RU" dirty="0" err="1"/>
              <a:t>Каква</a:t>
            </a:r>
            <a:r>
              <a:rPr lang="ru-RU" dirty="0"/>
              <a:t> е </a:t>
            </a:r>
            <a:r>
              <a:rPr lang="ru-RU" dirty="0" err="1"/>
              <a:t>целта</a:t>
            </a:r>
            <a:r>
              <a:rPr lang="ru-RU" dirty="0"/>
              <a:t> на </a:t>
            </a:r>
            <a:r>
              <a:rPr lang="ru-RU" dirty="0" err="1"/>
              <a:t>включването</a:t>
            </a:r>
            <a:r>
              <a:rPr lang="ru-RU" dirty="0"/>
              <a:t> на </a:t>
            </a:r>
            <a:r>
              <a:rPr lang="ru-RU" dirty="0" err="1"/>
              <a:t>темата</a:t>
            </a:r>
            <a:r>
              <a:rPr lang="ru-RU" dirty="0"/>
              <a:t> за </a:t>
            </a:r>
            <a:r>
              <a:rPr lang="ru-RU" dirty="0" err="1"/>
              <a:t>науката</a:t>
            </a:r>
            <a:r>
              <a:rPr lang="ru-RU" dirty="0"/>
              <a:t> за храните и </a:t>
            </a:r>
            <a:r>
              <a:rPr lang="ru-RU" dirty="0" err="1"/>
              <a:t>хранителните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в </a:t>
            </a:r>
            <a:r>
              <a:rPr lang="ru-RU" dirty="0" err="1"/>
              <a:t>нашия</a:t>
            </a:r>
            <a:r>
              <a:rPr lang="ru-RU" dirty="0"/>
              <a:t> проект? </a:t>
            </a:r>
            <a:r>
              <a:rPr lang="bg-BG" dirty="0"/>
              <a:t>(избор от няколко опции);</a:t>
            </a:r>
          </a:p>
          <a:p>
            <a:r>
              <a:rPr lang="ru-RU" b="1" dirty="0"/>
              <a:t>6. </a:t>
            </a:r>
            <a:r>
              <a:rPr lang="ru-RU" dirty="0" err="1"/>
              <a:t>Лошото</a:t>
            </a:r>
            <a:r>
              <a:rPr lang="ru-RU" dirty="0"/>
              <a:t> </a:t>
            </a:r>
            <a:r>
              <a:rPr lang="ru-RU" dirty="0" err="1"/>
              <a:t>хранене</a:t>
            </a:r>
            <a:r>
              <a:rPr lang="ru-RU" dirty="0"/>
              <a:t> е </a:t>
            </a:r>
            <a:r>
              <a:rPr lang="ru-RU" dirty="0" err="1"/>
              <a:t>основен</a:t>
            </a:r>
            <a:r>
              <a:rPr lang="ru-RU" dirty="0"/>
              <a:t> фактор за...? </a:t>
            </a:r>
            <a:r>
              <a:rPr lang="bg-BG" dirty="0"/>
              <a:t>(избор от няколко опции);</a:t>
            </a:r>
          </a:p>
          <a:p>
            <a:r>
              <a:rPr lang="ru-RU" b="1" dirty="0"/>
              <a:t>7.</a:t>
            </a:r>
            <a:r>
              <a:rPr lang="ru-RU" dirty="0"/>
              <a:t> </a:t>
            </a:r>
            <a:r>
              <a:rPr lang="ru-RU" dirty="0" err="1"/>
              <a:t>Защо</a:t>
            </a:r>
            <a:r>
              <a:rPr lang="ru-RU" dirty="0"/>
              <a:t> е важно да научим </a:t>
            </a:r>
            <a:r>
              <a:rPr lang="ru-RU" dirty="0" err="1"/>
              <a:t>децата</a:t>
            </a:r>
            <a:r>
              <a:rPr lang="ru-RU" dirty="0"/>
              <a:t> и </a:t>
            </a:r>
            <a:r>
              <a:rPr lang="ru-RU" dirty="0" err="1"/>
              <a:t>тийнейджърите</a:t>
            </a:r>
            <a:r>
              <a:rPr lang="ru-RU" dirty="0"/>
              <a:t> на устойчив </a:t>
            </a:r>
            <a:r>
              <a:rPr lang="ru-RU" dirty="0" err="1"/>
              <a:t>избор</a:t>
            </a:r>
            <a:r>
              <a:rPr lang="ru-RU" dirty="0"/>
              <a:t> на храни?</a:t>
            </a:r>
          </a:p>
          <a:p>
            <a:endParaRPr lang="ru-RU" dirty="0"/>
          </a:p>
          <a:p>
            <a:endParaRPr lang="bg-BG" b="1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7743D0C-EE13-E291-32D6-3F69901BC6F1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5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7463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3"/>
    </mc:Choice>
    <mc:Fallback xmlns="">
      <p:transition spd="slow" advTm="109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DAA12-0F01-4ED6-B332-0C791F513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615634"/>
            <a:ext cx="12192000" cy="68580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F438E5E-AAEF-3CAC-144E-060387591037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2815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"/>
    </mc:Choice>
    <mc:Fallback xmlns="">
      <p:transition spd="slow" advTm="60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36DCA-5C7A-48BE-A5E0-71E2CBF0A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1" y="1352550"/>
            <a:ext cx="16661849" cy="75438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35F412E-057F-E897-2B81-60D36F964854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1813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7"/>
    </mc:Choice>
    <mc:Fallback xmlns="">
      <p:transition spd="slow" advTm="70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BFB6E-0E3D-4E22-AA0E-7F3A59D49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2" y="766915"/>
            <a:ext cx="5867352" cy="8323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84EB72-5EEF-4758-855A-87CEE366D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74" y="766915"/>
            <a:ext cx="3262604" cy="4628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2CA1B-F0FA-406D-946E-A9EB16FDC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28" y="766914"/>
            <a:ext cx="3262604" cy="46283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26A20E-5911-49AA-AD5D-857D16D27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582" y="766915"/>
            <a:ext cx="3262605" cy="4628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404F1A-EBB3-4153-B7AF-A8AE91DBB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74" y="5698401"/>
            <a:ext cx="2391058" cy="3391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AD85A2-7AAF-48E3-8ED5-3AC749281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697666"/>
            <a:ext cx="4114331" cy="33919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44AC51-7269-4F71-A0E6-65592874F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055" y="5697666"/>
            <a:ext cx="4047132" cy="339270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26CEDE5-6E31-E369-022E-A6734198CCBB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10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423821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33A4E-E354-46D5-95DE-5E80A9503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32" y="480828"/>
            <a:ext cx="3279526" cy="4635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9A402-2612-460E-AF05-9350DA1EA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75" y="5356807"/>
            <a:ext cx="2609087" cy="368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E57AA3-D1CC-4138-BC64-A3F063C68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49" y="476187"/>
            <a:ext cx="3279525" cy="4635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9762E-F0FB-4FED-95F5-B8927CE1D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88" y="5356807"/>
            <a:ext cx="2609086" cy="3687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23F5D6-3D28-4FA3-9595-D0B8A1F77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45" y="497614"/>
            <a:ext cx="3264364" cy="4613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E3C16E-5CDF-40DA-9147-1F9AD7F4A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82" y="5356807"/>
            <a:ext cx="2609086" cy="3687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48F88E-0D29-467E-8A6B-3B63AA0A8F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016" y="508295"/>
            <a:ext cx="3279526" cy="4635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48D3C6-C2F6-439C-BBB0-E8C194FA08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6" y="5356808"/>
            <a:ext cx="2609087" cy="3687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005838-B75C-4A0F-A802-47BBE0710B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2" y="508295"/>
            <a:ext cx="3264363" cy="461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03CF9C-E537-4341-AE3A-DDB2FBF516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235" y="5356807"/>
            <a:ext cx="2609087" cy="368762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FAE059B-B71E-CDB0-72BF-23F07DE08E26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1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10235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3C4EA-5D09-452B-ACF2-2F4CF2D6B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769" y="485567"/>
            <a:ext cx="2951317" cy="4171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D2EFA-56C7-46AA-977D-23ACCA98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733" y="485567"/>
            <a:ext cx="2951317" cy="414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7025B-DCB5-4FDE-B063-E2BB4C828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8140" y="4845191"/>
            <a:ext cx="2993257" cy="4230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F37FE-306B-49B3-9542-72CFCEEC9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151" y="4845191"/>
            <a:ext cx="3058139" cy="4230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8A6F0-D0DE-4A14-B327-5927BE353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291" y="485567"/>
            <a:ext cx="2925723" cy="4140845"/>
          </a:xfrm>
          <a:prstGeom prst="rect">
            <a:avLst/>
          </a:prstGeom>
        </p:spPr>
      </p:pic>
      <p:graphicFrame>
        <p:nvGraphicFramePr>
          <p:cNvPr id="10" name="Object 9">
            <a:hlinkClick r:id="" action="ppaction://ole?verb=0"/>
            <a:extLst>
              <a:ext uri="{FF2B5EF4-FFF2-40B4-BE49-F238E27FC236}">
                <a16:creationId xmlns:a16="http://schemas.microsoft.com/office/drawing/2014/main" id="{E421F34F-1495-480C-8325-201B0D0F0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557028"/>
              </p:ext>
            </p:extLst>
          </p:nvPr>
        </p:nvGraphicFramePr>
        <p:xfrm>
          <a:off x="310370" y="370527"/>
          <a:ext cx="6152796" cy="8705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8" imgW="15137862" imgH="21419951" progId="PowerPoint.Show.12">
                  <p:embed/>
                </p:oleObj>
              </mc:Choice>
              <mc:Fallback>
                <p:oleObj name="Presentation" r:id="rId8" imgW="15137862" imgH="2141995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0370" y="370527"/>
                        <a:ext cx="6152796" cy="8705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7">
            <a:extLst>
              <a:ext uri="{FF2B5EF4-FFF2-40B4-BE49-F238E27FC236}">
                <a16:creationId xmlns:a16="http://schemas.microsoft.com/office/drawing/2014/main" id="{F7A95C84-1B99-0813-75D6-6673A4AAA816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10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16203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3A7BD-C43C-4BB4-AD13-23BDB0687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85567"/>
            <a:ext cx="14630400" cy="82296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8BA8A3C-C396-3E7C-06F5-4FFD874DEB19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13225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889E90D-2AD5-6CD9-E26E-A5285B628EC1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9B8FDE-BD27-B785-FB3E-F3CD5C46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89" y="485567"/>
            <a:ext cx="13633124" cy="86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320C6E6-82CF-45A8-BD5C-CF53C0885870}"/>
              </a:ext>
            </a:extLst>
          </p:cNvPr>
          <p:cNvSpPr txBox="1"/>
          <p:nvPr/>
        </p:nvSpPr>
        <p:spPr>
          <a:xfrm>
            <a:off x="1106129" y="3534285"/>
            <a:ext cx="16060994" cy="3020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bg-BG" sz="60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Училищна мрежа и други активности на програма </a:t>
            </a:r>
            <a:r>
              <a:rPr lang="en-US" sz="60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 Educators </a:t>
            </a:r>
            <a:r>
              <a:rPr lang="bg-BG" sz="60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…</a:t>
            </a:r>
            <a:endParaRPr lang="en-US" sz="60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6EDE3AB-C364-2445-A903-23D29424AC86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8168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1C426-78A4-4D99-ACCA-67CD8A02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5" y="901701"/>
            <a:ext cx="4320780" cy="7978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AEA12-922D-412B-B3D2-CD59253EF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270" y="871260"/>
            <a:ext cx="6855976" cy="7988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B0044B-3AF5-4484-92E4-B48DD7F01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91" y="871260"/>
            <a:ext cx="4487791" cy="7962787"/>
          </a:xfrm>
          <a:prstGeom prst="rect">
            <a:avLst/>
          </a:prstGeom>
        </p:spPr>
      </p:pic>
      <p:pic>
        <p:nvPicPr>
          <p:cNvPr id="4" name="Graphic 3" descr="Corn">
            <a:extLst>
              <a:ext uri="{FF2B5EF4-FFF2-40B4-BE49-F238E27FC236}">
                <a16:creationId xmlns:a16="http://schemas.microsoft.com/office/drawing/2014/main" id="{7EFDD2B5-ABA2-4895-8628-50D6AAC8D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1172" y="7123604"/>
            <a:ext cx="914400" cy="9144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9D0D5C30-105B-2898-B22E-8056FC51F014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8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TextBox 7"/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320C6E6-82CF-45A8-BD5C-CF53C0885870}"/>
              </a:ext>
            </a:extLst>
          </p:cNvPr>
          <p:cNvSpPr txBox="1"/>
          <p:nvPr/>
        </p:nvSpPr>
        <p:spPr>
          <a:xfrm>
            <a:off x="2470353" y="3553040"/>
            <a:ext cx="13347291" cy="1405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bg-BG" sz="60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Благодаря за вниманието!</a:t>
            </a:r>
            <a:endParaRPr lang="en-US" sz="60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4285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"/>
    </mc:Choice>
    <mc:Fallback xmlns="">
      <p:transition spd="slow" advTm="69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54102" y="9702384"/>
            <a:ext cx="2357604" cy="400891"/>
            <a:chOff x="0" y="0"/>
            <a:chExt cx="3143472" cy="534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3504" cy="534543"/>
            </a:xfrm>
            <a:custGeom>
              <a:avLst/>
              <a:gdLst/>
              <a:ahLst/>
              <a:cxnLst/>
              <a:rect l="l" t="t" r="r" b="b"/>
              <a:pathLst>
                <a:path w="3143504" h="534543">
                  <a:moveTo>
                    <a:pt x="0" y="0"/>
                  </a:moveTo>
                  <a:lnTo>
                    <a:pt x="3143504" y="0"/>
                  </a:lnTo>
                  <a:lnTo>
                    <a:pt x="3143504" y="534543"/>
                  </a:lnTo>
                  <a:lnTo>
                    <a:pt x="0" y="534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85" r="-384" b="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"/>
    </mc:Choice>
    <mc:Fallback xmlns="">
      <p:transition spd="slow" advTm="62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6C667-EA7B-4587-9A9F-8447BAE84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r="1129"/>
          <a:stretch/>
        </p:blipFill>
        <p:spPr>
          <a:xfrm>
            <a:off x="715296" y="508072"/>
            <a:ext cx="16857406" cy="8581671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C9F36560-DC92-445C-FB46-468376196034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32160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3B6BE10-1CB7-7F25-F608-1BDF8B39C31F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D3C75A-6514-E78B-07A4-66442F062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0" y="456994"/>
            <a:ext cx="17242538" cy="87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"/>
    </mc:Choice>
    <mc:Fallback xmlns="">
      <p:transition spd="slow" advTm="77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EFB4F8-F900-24EA-6936-565BEDFBF338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01CDCE6-63F1-0A0C-F6DE-F98B4E0BA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53" y="485567"/>
            <a:ext cx="14307609" cy="88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85A66BA-F59C-0D8F-5D61-C1152C852671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DD8EC0F9-FD0E-D4BF-CB1D-7C2593C56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07" y="451207"/>
            <a:ext cx="13673428" cy="86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3"/>
    </mc:Choice>
    <mc:Fallback xmlns="">
      <p:transition spd="slow" advTm="950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03886-255B-4930-9742-6F678AF8D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12" y="485567"/>
            <a:ext cx="6017244" cy="8487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449A8-5C1D-4AFE-9D64-9FA789602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24" y="485567"/>
            <a:ext cx="6017244" cy="848720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CE57D7DA-5DFC-0639-75F3-2CF1E481ED31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6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41946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9"/>
    </mc:Choice>
    <mc:Fallback xmlns="">
      <p:transition spd="slow" advTm="1150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       </a:t>
            </a:r>
            <a:r>
              <a:rPr lang="en-GB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Miroslava Ivanova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3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7C64D-9257-4604-87F6-2E00C0258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03" y="485567"/>
            <a:ext cx="5885173" cy="8480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2FA23-96A5-4C23-9C72-E86590270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47" y="485568"/>
            <a:ext cx="6014105" cy="848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5"/>
    </mc:Choice>
    <mc:Fallback xmlns="">
      <p:transition spd="slow" advTm="109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A421D-A2E4-4A26-A95A-AD94E5AB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8" y="485567"/>
            <a:ext cx="15943711" cy="8497087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CE44E517-E651-19C7-EE6A-1232BB6BB532}"/>
              </a:ext>
            </a:extLst>
          </p:cNvPr>
          <p:cNvSpPr txBox="1"/>
          <p:nvPr/>
        </p:nvSpPr>
        <p:spPr>
          <a:xfrm>
            <a:off x="440778" y="8473634"/>
            <a:ext cx="17406442" cy="132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Food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educators.eu/</a:t>
            </a:r>
            <a:r>
              <a:rPr lang="en-US" sz="3600" dirty="0" err="1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bg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Мирослава Иванова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</a:t>
            </a:r>
            <a:r>
              <a:rPr lang="bg-BG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 </a:t>
            </a:r>
            <a:r>
              <a:rPr lang="bg-BG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0882164787</a:t>
            </a:r>
            <a:r>
              <a:rPr lang="en-US" sz="3600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Feature Deck Bold"/>
                <a:ea typeface="Feature Deck Bold"/>
                <a:cs typeface="Feature Deck Bold"/>
                <a:hlinkClick r:id="rId4"/>
              </a:rPr>
              <a:t>miraivanova@ue-varna.bg</a:t>
            </a:r>
            <a:endParaRPr lang="en-US" sz="3600" b="1" dirty="0">
              <a:solidFill>
                <a:srgbClr val="000000"/>
              </a:solidFill>
              <a:latin typeface="Feature Deck Bold"/>
              <a:ea typeface="Feature Deck Bold"/>
              <a:cs typeface="Feature Deck Bold"/>
            </a:endParaRPr>
          </a:p>
        </p:txBody>
      </p:sp>
    </p:spTree>
    <p:extLst>
      <p:ext uri="{BB962C8B-B14F-4D97-AF65-F5344CB8AC3E}">
        <p14:creationId xmlns:p14="http://schemas.microsoft.com/office/powerpoint/2010/main" val="21843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4"/>
    </mc:Choice>
    <mc:Fallback xmlns="">
      <p:transition spd="slow" advTm="1154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807edd-5bb8-4cc5-bef9-cf49c9e29070" xsi:nil="true"/>
    <lcf76f155ced4ddcb4097134ff3c332f xmlns="29fd65e3-19e3-4eda-8bd1-79265fe2f4ba">
      <Terms xmlns="http://schemas.microsoft.com/office/infopath/2007/PartnerControls"/>
    </lcf76f155ced4ddcb4097134ff3c332f>
    <Activity xmlns="29fd65e3-19e3-4eda-8bd1-79265fe2f4ba" xsi:nil="true"/>
    <HUB xmlns="29fd65e3-19e3-4eda-8bd1-79265fe2f4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E2C77AEC77A34C9C4CE363883C80B2" ma:contentTypeVersion="16" ma:contentTypeDescription="Ein neues Dokument erstellen." ma:contentTypeScope="" ma:versionID="502a081067d633fefe94971b2dc71c3f">
  <xsd:schema xmlns:xsd="http://www.w3.org/2001/XMLSchema" xmlns:xs="http://www.w3.org/2001/XMLSchema" xmlns:p="http://schemas.microsoft.com/office/2006/metadata/properties" xmlns:ns2="29fd65e3-19e3-4eda-8bd1-79265fe2f4ba" xmlns:ns3="35807edd-5bb8-4cc5-bef9-cf49c9e29070" targetNamespace="http://schemas.microsoft.com/office/2006/metadata/properties" ma:root="true" ma:fieldsID="83d91516483a67413888fe72a0a1603a" ns2:_="" ns3:_="">
    <xsd:import namespace="29fd65e3-19e3-4eda-8bd1-79265fe2f4ba"/>
    <xsd:import namespace="35807edd-5bb8-4cc5-bef9-cf49c9e290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HUB" minOccurs="0"/>
                <xsd:element ref="ns2:Activity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d65e3-19e3-4eda-8bd1-79265fe2f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HUB" ma:index="12" nillable="true" ma:displayName="HUB" ma:format="Dropdown" ma:internalName="HUB">
      <xsd:simpleType>
        <xsd:restriction base="dms:Choice">
          <xsd:enumeration value="Bulgaria"/>
          <xsd:enumeration value="Croatia"/>
          <xsd:enumeration value="Czechia"/>
          <xsd:enumeration value="Greece"/>
          <xsd:enumeration value="Hungary"/>
          <xsd:enumeration value="Italy"/>
          <xsd:enumeration value="Latvia"/>
          <xsd:enumeration value="Lithuania"/>
          <xsd:enumeration value="Portugal"/>
          <xsd:enumeration value="Poland"/>
          <xsd:enumeration value="Romania"/>
          <xsd:enumeration value="Spain"/>
          <xsd:enumeration value="Slovakia"/>
          <xsd:enumeration value="Slovenia"/>
          <xsd:enumeration value="Türkiye"/>
          <xsd:enumeration value="CT (Central Team)"/>
        </xsd:restriction>
      </xsd:simpleType>
    </xsd:element>
    <xsd:element name="Activity" ma:index="13" nillable="true" ma:displayName="Activity" ma:format="Dropdown" ma:internalName="Activity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1.3-5 Communication"/>
                        <xsd:enumeration value="1.2. School Network"/>
                        <xsd:enumeration value="2.1. Lesson Plans translations"/>
                        <xsd:enumeration value="2.2. Teachers Training"/>
                        <xsd:enumeration value="2.3. Info webinar"/>
                        <xsd:enumeration value="2.4. Teachers' certification proccess"/>
                        <xsd:enumeration value="2.5. Implementation at School"/>
                        <xsd:enumeration value="2.6. Career Day"/>
                        <xsd:enumeration value="2.7. Activity Weeks"/>
                        <xsd:enumeration value="2.8. External Event"/>
                        <xsd:enumeration value="2.9. Ecosystem"/>
                        <xsd:enumeration value="Other"/>
                        <xsd:enumeration value="General"/>
                        <xsd:enumeration value="TEMPLATE"/>
                        <xsd:enumeration value="Translation proccess"/>
                        <xsd:enumeration value="Stretegy"/>
                        <xsd:enumeration value="Performanc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b4427c30-779f-4929-a31c-31fc6a806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07edd-5bb8-4cc5-bef9-cf49c9e2907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ffadcd7-02d5-4120-955b-1ddfb3ad33e1}" ma:internalName="TaxCatchAll" ma:showField="CatchAllData" ma:web="35807edd-5bb8-4cc5-bef9-cf49c9e290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B1F2A-2187-4E1D-96E9-3938AF2876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D44A08-76DC-4D7A-9443-8EC5A31087B0}">
  <ds:schemaRefs>
    <ds:schemaRef ds:uri="35807edd-5bb8-4cc5-bef9-cf49c9e29070"/>
    <ds:schemaRef ds:uri="29fd65e3-19e3-4eda-8bd1-79265fe2f4ba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06C2AD-BC46-4F77-8D41-47ADA05C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fd65e3-19e3-4eda-8bd1-79265fe2f4ba"/>
    <ds:schemaRef ds:uri="35807edd-5bb8-4cc5-bef9-cf49c9e290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605</Words>
  <Application>Microsoft Office PowerPoint</Application>
  <PresentationFormat>Custom</PresentationFormat>
  <Paragraphs>49</Paragraphs>
  <Slides>21</Slides>
  <Notes>2</Notes>
  <HiddenSlides>0</HiddenSlides>
  <MMClips>0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Feature Deck Bold</vt:lpstr>
      <vt:lpstr>Arial</vt:lpstr>
      <vt:lpstr>Calibri</vt:lpstr>
      <vt:lpstr>Neue Haas Grotesk Text Pro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User</dc:creator>
  <cp:lastModifiedBy>Miroslava Ivanova</cp:lastModifiedBy>
  <cp:revision>522</cp:revision>
  <cp:lastPrinted>2025-03-18T11:33:31Z</cp:lastPrinted>
  <dcterms:created xsi:type="dcterms:W3CDTF">2006-08-16T00:00:00Z</dcterms:created>
  <dcterms:modified xsi:type="dcterms:W3CDTF">2025-09-24T10:54:57Z</dcterms:modified>
  <dc:identifier>DAGN1xGkv74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0x0101002BE2C77AEC77A34C9C4CE363883C80B2</vt:lpwstr>
  </property>
  <property fmtid="{D5CDD505-2E9C-101B-9397-08002B2CF9AE}" pid="3" name="MediaServiceImageTags">
    <vt:lpwstr/>
  </property>
  <property fmtid="{D5CDD505-2E9C-101B-9397-08002B2CF9AE}" pid="4" name="Order">
    <vt:r8>634200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