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3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57440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7417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9171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125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220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6165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7139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4512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9291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581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5504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301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8" name="Google Shape;28;p2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29" name="Google Shape;29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" name="Google Shape;30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" name="Google Shape;31;p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35" name="Google Shape;35;p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6" name="Google Shape;36;p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7" name="Google Shape;37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107" name="Google Shape;107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3" name="Google Shape;123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7" name="Google Shape;17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8" name="Google Shape;18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9" name="Google Shape;19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>
            <a:spLocks noGrp="1"/>
          </p:cNvSpPr>
          <p:nvPr>
            <p:ph type="ctrTitle"/>
          </p:nvPr>
        </p:nvSpPr>
        <p:spPr>
          <a:xfrm>
            <a:off x="419368" y="2410500"/>
            <a:ext cx="9776400" cy="1916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imes New Roman"/>
              <a:buNone/>
            </a:pPr>
            <a:r>
              <a:rPr lang="bg-BG" sz="3000" b="1" cap="small" dirty="0">
                <a:latin typeface="Verdana"/>
                <a:ea typeface="Verdana"/>
                <a:cs typeface="Verdana"/>
                <a:sym typeface="Verdana"/>
              </a:rPr>
              <a:t>РАЗРАБОТВАНЕ И </a:t>
            </a:r>
            <a:r>
              <a:rPr lang="bg-BG" sz="3000" b="1" cap="small" dirty="0" smtClean="0">
                <a:latin typeface="Verdana"/>
                <a:ea typeface="Verdana"/>
                <a:cs typeface="Verdana"/>
                <a:sym typeface="Verdana"/>
              </a:rPr>
              <a:t>СЪЗДАВАНЕ</a:t>
            </a:r>
            <a:r>
              <a:rPr lang="en-US" sz="3000" b="1" cap="small" dirty="0" smtClean="0"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3000" b="1" cap="small" dirty="0" smtClean="0">
                <a:latin typeface="Verdana"/>
                <a:ea typeface="Verdana"/>
                <a:cs typeface="Verdana"/>
                <a:sym typeface="Verdana"/>
              </a:rPr>
            </a:br>
            <a:r>
              <a:rPr lang="bg-BG" sz="3000" b="1" cap="small" dirty="0" smtClean="0">
                <a:latin typeface="Verdana"/>
                <a:ea typeface="Verdana"/>
                <a:cs typeface="Verdana"/>
                <a:sym typeface="Verdana"/>
              </a:rPr>
              <a:t>НА </a:t>
            </a:r>
            <a:r>
              <a:rPr lang="bg-BG" sz="3000" b="1" cap="small" dirty="0">
                <a:latin typeface="Verdana"/>
                <a:ea typeface="Verdana"/>
                <a:cs typeface="Verdana"/>
                <a:sym typeface="Verdana"/>
              </a:rPr>
              <a:t>3D-ПРИНТИРАН </a:t>
            </a:r>
            <a:r>
              <a:rPr lang="bg-BG" sz="3000" b="1" cap="small" dirty="0" smtClean="0">
                <a:latin typeface="Verdana"/>
                <a:ea typeface="Verdana"/>
                <a:cs typeface="Verdana"/>
                <a:sym typeface="Verdana"/>
              </a:rPr>
              <a:t>СЕНЗОР ЗА </a:t>
            </a:r>
            <a:r>
              <a:rPr lang="bg-BG" sz="3000" b="1" cap="small" dirty="0">
                <a:latin typeface="Verdana"/>
                <a:ea typeface="Verdana"/>
                <a:cs typeface="Verdana"/>
                <a:sym typeface="Verdana"/>
              </a:rPr>
              <a:t>ИЗМЕРВАНЕ НА ВЛАЖНОСТ С </a:t>
            </a:r>
            <a:r>
              <a:rPr lang="bg-BG" sz="3000" b="1" cap="small" dirty="0" smtClean="0">
                <a:latin typeface="Verdana"/>
                <a:ea typeface="Verdana"/>
                <a:cs typeface="Verdana"/>
                <a:sym typeface="Verdana"/>
              </a:rPr>
              <a:t>МЕДИЦИНСКО ПРИЛОЖЕНИЕ</a:t>
            </a:r>
            <a:endParaRPr sz="3000" b="1" dirty="0">
              <a:solidFill>
                <a:srgbClr val="16B0E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1"/>
          </p:nvPr>
        </p:nvSpPr>
        <p:spPr>
          <a:xfrm>
            <a:off x="334536" y="5854242"/>
            <a:ext cx="11673243" cy="95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bg-BG" b="1" dirty="0">
                <a:latin typeface="Verdana"/>
                <a:ea typeface="Verdana"/>
                <a:cs typeface="Verdana"/>
                <a:sym typeface="Verdana"/>
              </a:rPr>
              <a:t>Виктория Емилова </a:t>
            </a:r>
            <a:r>
              <a:rPr lang="bg-BG" b="1" dirty="0" smtClean="0">
                <a:latin typeface="Verdana"/>
                <a:ea typeface="Verdana"/>
                <a:cs typeface="Verdana"/>
                <a:sym typeface="Verdana"/>
              </a:rPr>
              <a:t>Кирова</a:t>
            </a:r>
            <a:endParaRPr lang="en-US" b="1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bg-BG" b="1" dirty="0" smtClean="0">
                <a:latin typeface="Verdana"/>
                <a:ea typeface="Verdana"/>
                <a:cs typeface="Verdana"/>
                <a:sym typeface="Verdana"/>
              </a:rPr>
              <a:t>Медицински </a:t>
            </a:r>
            <a:r>
              <a:rPr lang="bg-BG" b="1" dirty="0">
                <a:latin typeface="Verdana"/>
                <a:ea typeface="Verdana"/>
                <a:cs typeface="Verdana"/>
                <a:sym typeface="Verdana"/>
              </a:rPr>
              <a:t>университет </a:t>
            </a:r>
            <a:r>
              <a:rPr lang="bg-BG" b="1" dirty="0" smtClean="0">
                <a:latin typeface="Verdana"/>
                <a:ea typeface="Verdana"/>
                <a:cs typeface="Verdana"/>
                <a:sym typeface="Verdana"/>
              </a:rPr>
              <a:t>“Проф</a:t>
            </a:r>
            <a:r>
              <a:rPr lang="bg-BG" b="1" dirty="0">
                <a:latin typeface="Verdana"/>
                <a:ea typeface="Verdana"/>
                <a:cs typeface="Verdana"/>
                <a:sym typeface="Verdana"/>
              </a:rPr>
              <a:t>. д-р Параскев Стоянов</a:t>
            </a:r>
            <a:r>
              <a:rPr lang="bg-BG" b="1" dirty="0" smtClean="0">
                <a:latin typeface="Verdana"/>
                <a:ea typeface="Verdana"/>
                <a:cs typeface="Verdana"/>
                <a:sym typeface="Verdana"/>
              </a:rPr>
              <a:t>”- Варна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334537" y="1887166"/>
            <a:ext cx="114857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2019900" y="930924"/>
            <a:ext cx="81522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7608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600" b="1" dirty="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V Международен образователен форум</a:t>
            </a:r>
            <a:endParaRPr sz="2600" b="1" dirty="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76087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 b="1" dirty="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Община Варна</a:t>
            </a:r>
            <a:endParaRPr sz="2400" b="1" dirty="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76087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dirty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1" name="Google Shape;151;p18"/>
          <p:cNvPicPr preferRelativeResize="0"/>
          <p:nvPr/>
        </p:nvPicPr>
        <p:blipFill rotWithShape="1">
          <a:blip r:embed="rId3">
            <a:alphaModFix/>
          </a:blip>
          <a:srcRect l="4361" r="6256" b="-867"/>
          <a:stretch/>
        </p:blipFill>
        <p:spPr>
          <a:xfrm>
            <a:off x="10110925" y="10"/>
            <a:ext cx="1955409" cy="1686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01950" cy="1241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5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>
            <a:spLocks noGrp="1"/>
          </p:cNvSpPr>
          <p:nvPr>
            <p:ph type="title"/>
          </p:nvPr>
        </p:nvSpPr>
        <p:spPr>
          <a:xfrm>
            <a:off x="389054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bg-BG">
                <a:latin typeface="Verdana"/>
                <a:ea typeface="Verdana"/>
                <a:cs typeface="Verdana"/>
                <a:sym typeface="Verdana"/>
              </a:rPr>
              <a:t>Заключение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0" name="Google Shape;240;p27"/>
          <p:cNvSpPr txBox="1">
            <a:spLocks noGrp="1"/>
          </p:cNvSpPr>
          <p:nvPr>
            <p:ph type="body" idx="1"/>
          </p:nvPr>
        </p:nvSpPr>
        <p:spPr>
          <a:xfrm>
            <a:off x="236051" y="1890148"/>
            <a:ext cx="8005747" cy="4237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bg-BG" sz="2400">
                <a:latin typeface="Verdana"/>
                <a:ea typeface="Verdana"/>
                <a:cs typeface="Verdana"/>
                <a:sym typeface="Verdana"/>
              </a:rPr>
              <a:t>3D принтирането предлага достъпен начин за създаване на проводими термопластични елементи с потенциално приложение в нискотокови медицински сензори за влажност.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bg-BG" sz="2400">
                <a:latin typeface="Verdana"/>
                <a:ea typeface="Verdana"/>
                <a:cs typeface="Verdana"/>
                <a:sym typeface="Verdana"/>
              </a:rPr>
              <a:t>Създаване на компактен  работещ прототип на устройство за измерване и контрол на влажността, базиран на тази разработка.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3000"/>
          </a:p>
        </p:txBody>
      </p:sp>
      <p:pic>
        <p:nvPicPr>
          <p:cNvPr id="241" name="Google Shape;24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1798" y="1988066"/>
            <a:ext cx="3867308" cy="3861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>
            <a:spLocks noGrp="1"/>
          </p:cNvSpPr>
          <p:nvPr>
            <p:ph type="body" idx="1"/>
          </p:nvPr>
        </p:nvSpPr>
        <p:spPr>
          <a:xfrm>
            <a:off x="1004647" y="68620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320"/>
              <a:buNone/>
            </a:pPr>
            <a:r>
              <a:rPr lang="bg-BG" sz="4800">
                <a:solidFill>
                  <a:srgbClr val="00B0F0"/>
                </a:solidFill>
                <a:latin typeface="Verdana"/>
                <a:ea typeface="Verdana"/>
                <a:cs typeface="Verdana"/>
                <a:sym typeface="Verdana"/>
              </a:rPr>
              <a:t>Благодаря за вниманието!</a:t>
            </a:r>
            <a:endParaRPr sz="4800">
              <a:solidFill>
                <a:srgbClr val="00B0F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7" name="Google Shape;247;p28"/>
          <p:cNvSpPr txBox="1"/>
          <p:nvPr/>
        </p:nvSpPr>
        <p:spPr>
          <a:xfrm>
            <a:off x="366591" y="2310869"/>
            <a:ext cx="59370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>
                <a:solidFill>
                  <a:srgbClr val="00B0F0"/>
                </a:solidFill>
                <a:latin typeface="Verdana"/>
                <a:ea typeface="Verdana"/>
                <a:cs typeface="Verdana"/>
                <a:sym typeface="Verdana"/>
              </a:rPr>
              <a:t>Бъдещо развитие: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</a:pPr>
            <a:r>
              <a:rPr lang="bg-BG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оптимизиране на процеса за изработка, процентна и цифрова визуализация на сензора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</a:pPr>
            <a:r>
              <a:rPr lang="bg-BG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тестване и в конкретно медицинско приложение- например лаборатория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</a:pPr>
            <a:r>
              <a:rPr lang="bg-BG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създаване на мобилно приложение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F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8" name="Google Shape;248;p28"/>
          <p:cNvSpPr txBox="1"/>
          <p:nvPr/>
        </p:nvSpPr>
        <p:spPr>
          <a:xfrm>
            <a:off x="548266" y="4250387"/>
            <a:ext cx="6105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28" title="photo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3600" y="2070175"/>
            <a:ext cx="5696550" cy="379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838200" y="2554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bg-BG">
                <a:latin typeface="Verdana"/>
                <a:ea typeface="Verdana"/>
                <a:cs typeface="Verdana"/>
                <a:sym typeface="Verdana"/>
              </a:rPr>
              <a:t>Мотивация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652556" y="1075254"/>
            <a:ext cx="10886887" cy="160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27660" algn="l" rtl="0"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►"/>
            </a:pPr>
            <a:r>
              <a:rPr lang="bg-BG">
                <a:latin typeface="Verdana"/>
                <a:ea typeface="Verdana"/>
                <a:cs typeface="Verdana"/>
                <a:sym typeface="Verdana"/>
              </a:rPr>
              <a:t>Активно навлизане на 3D принтирането в медицината 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65760" algn="l" rtl="0">
              <a:spcBef>
                <a:spcPts val="1000"/>
              </a:spcBef>
              <a:spcAft>
                <a:spcPts val="0"/>
              </a:spcAft>
              <a:buSzPts val="1800"/>
              <a:buFont typeface="Verdana"/>
              <a:buChar char="►"/>
            </a:pPr>
            <a:r>
              <a:rPr lang="bg-BG">
                <a:latin typeface="Verdana"/>
                <a:ea typeface="Verdana"/>
                <a:cs typeface="Verdana"/>
                <a:sym typeface="Verdana"/>
              </a:rPr>
              <a:t>3D принтирането дава възможност за конструиране на собствени сензори за влажност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5196254" y="3498398"/>
            <a:ext cx="66507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bg-BG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Измерването на влажност е важно за: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</a:pPr>
            <a:r>
              <a:rPr lang="bg-BG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медицински устройства; 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</a:pPr>
            <a:r>
              <a:rPr lang="bg-BG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мониторинг на рани;</a:t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</a:pPr>
            <a:r>
              <a:rPr lang="bg-BG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регулиране на влажността в болници; 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</a:pPr>
            <a:r>
              <a:rPr lang="bg-BG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наблюдение на пациенти при респираторни състояния</a:t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1" name="Google Shape;16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049" y="2678629"/>
            <a:ext cx="4533501" cy="3990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>
            <a:spLocks noGrp="1"/>
          </p:cNvSpPr>
          <p:nvPr>
            <p:ph type="title"/>
          </p:nvPr>
        </p:nvSpPr>
        <p:spPr>
          <a:xfrm>
            <a:off x="718671" y="84524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bg-BG">
                <a:latin typeface="Verdana"/>
                <a:ea typeface="Verdana"/>
                <a:cs typeface="Verdana"/>
                <a:sym typeface="Verdana"/>
              </a:rPr>
              <a:t>Цел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7" name="Google Shape;167;p20"/>
          <p:cNvSpPr txBox="1">
            <a:spLocks noGrp="1"/>
          </p:cNvSpPr>
          <p:nvPr>
            <p:ph type="body" idx="1"/>
          </p:nvPr>
        </p:nvSpPr>
        <p:spPr>
          <a:xfrm>
            <a:off x="667797" y="1782763"/>
            <a:ext cx="10566474" cy="2236763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sz="14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bg-BG" sz="3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Проектиране и реализиране на 3D-принтиран сензор за влажност с висока точност и надеждност, използвайки 3D принтиране за създаване на структурата и интеграция на електронни компоненти.</a:t>
            </a:r>
            <a:endParaRPr sz="30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957657" y="4758553"/>
            <a:ext cx="45169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1. Проектиране на 3D модел на сензор за влажност</a:t>
            </a:r>
            <a:endParaRPr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957657" y="5529833"/>
            <a:ext cx="40742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>
                <a:solidFill>
                  <a:srgbClr val="92D050"/>
                </a:solidFill>
                <a:latin typeface="Verdana"/>
                <a:ea typeface="Verdana"/>
                <a:cs typeface="Verdana"/>
                <a:sym typeface="Verdana"/>
              </a:rPr>
              <a:t>2. Избор на подходящи материали</a:t>
            </a:r>
            <a:endParaRPr dirty="0">
              <a:solidFill>
                <a:srgbClr val="92D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0" name="Google Shape;170;p20"/>
          <p:cNvSpPr/>
          <p:nvPr/>
        </p:nvSpPr>
        <p:spPr>
          <a:xfrm>
            <a:off x="957657" y="6177830"/>
            <a:ext cx="21226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>
                <a:solidFill>
                  <a:srgbClr val="16B0E3"/>
                </a:solidFill>
                <a:latin typeface="Verdana"/>
                <a:ea typeface="Verdana"/>
                <a:cs typeface="Verdana"/>
                <a:sym typeface="Verdana"/>
              </a:rPr>
              <a:t>3. 3D принтиране</a:t>
            </a:r>
            <a:endParaRPr dirty="0">
              <a:solidFill>
                <a:srgbClr val="16B0E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1" name="Google Shape;171;p20"/>
          <p:cNvSpPr/>
          <p:nvPr/>
        </p:nvSpPr>
        <p:spPr>
          <a:xfrm>
            <a:off x="5701050" y="4712599"/>
            <a:ext cx="48665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>
                <a:solidFill>
                  <a:srgbClr val="CC66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4</a:t>
            </a:r>
            <a:r>
              <a:rPr lang="bg-BG" b="1" dirty="0">
                <a:solidFill>
                  <a:srgbClr val="CC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 Интеграция на електронни компоненти</a:t>
            </a:r>
            <a:endParaRPr dirty="0">
              <a:solidFill>
                <a:srgbClr val="CC66FF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172" name="Google Shape;172;p20"/>
          <p:cNvSpPr/>
          <p:nvPr/>
        </p:nvSpPr>
        <p:spPr>
          <a:xfrm>
            <a:off x="5701050" y="5518182"/>
            <a:ext cx="26757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5. Тестване на сензора</a:t>
            </a:r>
            <a:endParaRPr dirty="0">
              <a:solidFill>
                <a:srgbClr val="FFC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" name="Google Shape;173;p20"/>
          <p:cNvSpPr/>
          <p:nvPr/>
        </p:nvSpPr>
        <p:spPr>
          <a:xfrm>
            <a:off x="5701050" y="6177830"/>
            <a:ext cx="39187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>
                <a:solidFill>
                  <a:srgbClr val="FF3399"/>
                </a:solidFill>
                <a:latin typeface="Verdana"/>
                <a:ea typeface="Verdana"/>
                <a:cs typeface="Verdana"/>
                <a:sym typeface="Verdana"/>
              </a:rPr>
              <a:t>6. Приложение в медицинската практика</a:t>
            </a:r>
            <a:endParaRPr dirty="0">
              <a:solidFill>
                <a:srgbClr val="FF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408326" y="4189379"/>
            <a:ext cx="22250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>
                <a:solidFill>
                  <a:srgbClr val="16B0E3"/>
                </a:solidFill>
                <a:latin typeface="Verdana"/>
                <a:ea typeface="Verdana"/>
                <a:cs typeface="Verdana"/>
                <a:sym typeface="Verdana"/>
              </a:rPr>
              <a:t>Задачи:</a:t>
            </a:r>
            <a:endParaRPr sz="2800">
              <a:solidFill>
                <a:srgbClr val="16B0E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170748" y="23228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bg-BG" dirty="0">
                <a:latin typeface="Verdana"/>
                <a:ea typeface="Verdana"/>
                <a:cs typeface="Verdana"/>
                <a:sym typeface="Verdana"/>
              </a:rPr>
              <a:t>Материали и методи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0" name="Google Shape;180;p21"/>
          <p:cNvSpPr txBox="1">
            <a:spLocks noGrp="1"/>
          </p:cNvSpPr>
          <p:nvPr>
            <p:ph type="body" idx="1"/>
          </p:nvPr>
        </p:nvSpPr>
        <p:spPr>
          <a:xfrm>
            <a:off x="44107" y="1410159"/>
            <a:ext cx="4935517" cy="5457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68300" algn="l" rtl="0"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►"/>
            </a:pPr>
            <a:r>
              <a:rPr lang="bg-BG" sz="2000" dirty="0">
                <a:latin typeface="Verdana"/>
                <a:ea typeface="Verdana"/>
                <a:cs typeface="Verdana"/>
                <a:sym typeface="Verdana"/>
              </a:rPr>
              <a:t>За проектиране на 3D модел на сензор за влажност се използва „</a:t>
            </a:r>
            <a:r>
              <a:rPr lang="bg-BG" sz="2000" dirty="0" err="1">
                <a:latin typeface="Verdana"/>
                <a:ea typeface="Verdana"/>
                <a:cs typeface="Verdana"/>
                <a:sym typeface="Verdana"/>
              </a:rPr>
              <a:t>DesignSpark</a:t>
            </a:r>
            <a:r>
              <a:rPr lang="bg-BG" sz="20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bg-BG" sz="2000" dirty="0" err="1">
                <a:latin typeface="Verdana"/>
                <a:ea typeface="Verdana"/>
                <a:cs typeface="Verdana"/>
                <a:sym typeface="Verdana"/>
              </a:rPr>
              <a:t>Mechanical</a:t>
            </a:r>
            <a:r>
              <a:rPr lang="bg-BG" sz="2000" dirty="0">
                <a:latin typeface="Verdana"/>
                <a:ea typeface="Verdana"/>
                <a:cs typeface="Verdana"/>
                <a:sym typeface="Verdana"/>
              </a:rPr>
              <a:t>”.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68300" algn="l" rtl="0">
              <a:spcBef>
                <a:spcPts val="1000"/>
              </a:spcBef>
              <a:spcAft>
                <a:spcPts val="0"/>
              </a:spcAft>
              <a:buSzPts val="2000"/>
              <a:buFont typeface="Verdana"/>
              <a:buChar char="►"/>
            </a:pPr>
            <a:r>
              <a:rPr lang="bg-BG" sz="2000" dirty="0">
                <a:latin typeface="Verdana"/>
                <a:ea typeface="Verdana"/>
                <a:cs typeface="Verdana"/>
                <a:sym typeface="Verdana"/>
              </a:rPr>
              <a:t>Обработка на STL файла на сензора в приложението </a:t>
            </a:r>
            <a:r>
              <a:rPr lang="bg-BG" sz="2000" dirty="0" err="1">
                <a:latin typeface="Verdana"/>
                <a:ea typeface="Verdana"/>
                <a:cs typeface="Verdana"/>
                <a:sym typeface="Verdana"/>
              </a:rPr>
              <a:t>Cura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68300" algn="l" rtl="0">
              <a:spcBef>
                <a:spcPts val="1000"/>
              </a:spcBef>
              <a:spcAft>
                <a:spcPts val="0"/>
              </a:spcAft>
              <a:buSzPts val="2000"/>
              <a:buFont typeface="Verdana"/>
              <a:buChar char="►"/>
            </a:pPr>
            <a:r>
              <a:rPr lang="bg-BG" sz="2000" dirty="0">
                <a:latin typeface="Verdana"/>
                <a:ea typeface="Verdana"/>
                <a:cs typeface="Verdana"/>
                <a:sym typeface="Verdana"/>
              </a:rPr>
              <a:t>Реализиране на сензора, чрез 3D принтери </a:t>
            </a:r>
            <a:r>
              <a:rPr lang="bg-BG" sz="2000" dirty="0" err="1">
                <a:latin typeface="Verdana"/>
                <a:ea typeface="Verdana"/>
                <a:cs typeface="Verdana"/>
                <a:sym typeface="Verdana"/>
              </a:rPr>
              <a:t>Bambu</a:t>
            </a:r>
            <a:r>
              <a:rPr lang="bg-BG" sz="20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bg-BG" sz="2000" dirty="0" err="1">
                <a:latin typeface="Verdana"/>
                <a:ea typeface="Verdana"/>
                <a:cs typeface="Verdana"/>
                <a:sym typeface="Verdana"/>
              </a:rPr>
              <a:t>Lab</a:t>
            </a:r>
            <a:r>
              <a:rPr lang="bg-BG" sz="2000" dirty="0">
                <a:latin typeface="Verdana"/>
                <a:ea typeface="Verdana"/>
                <a:cs typeface="Verdana"/>
                <a:sym typeface="Verdana"/>
              </a:rPr>
              <a:t> X1E и </a:t>
            </a:r>
            <a:r>
              <a:rPr lang="bg-BG" sz="2000" dirty="0" err="1">
                <a:latin typeface="Verdana"/>
                <a:ea typeface="Verdana"/>
                <a:cs typeface="Verdana"/>
                <a:sym typeface="Verdana"/>
              </a:rPr>
              <a:t>Creality</a:t>
            </a:r>
            <a:r>
              <a:rPr lang="bg-BG" sz="2000" dirty="0">
                <a:latin typeface="Verdana"/>
                <a:ea typeface="Verdana"/>
                <a:cs typeface="Verdana"/>
                <a:sym typeface="Verdana"/>
              </a:rPr>
              <a:t> Ender-3 V3 SE, работещи по метода на разтапяне на нишка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1" name="Google Shape;181;p21"/>
          <p:cNvPicPr preferRelativeResize="0"/>
          <p:nvPr/>
        </p:nvPicPr>
        <p:blipFill rotWithShape="1">
          <a:blip r:embed="rId3">
            <a:alphaModFix/>
          </a:blip>
          <a:srcRect t="2502" b="6147"/>
          <a:stretch/>
        </p:blipFill>
        <p:spPr>
          <a:xfrm rot="5400000">
            <a:off x="7593052" y="3640492"/>
            <a:ext cx="3671303" cy="2515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/>
          <p:cNvPicPr preferRelativeResize="0"/>
          <p:nvPr/>
        </p:nvPicPr>
        <p:blipFill rotWithShape="1">
          <a:blip r:embed="rId4">
            <a:alphaModFix/>
          </a:blip>
          <a:srcRect l="21489"/>
          <a:stretch/>
        </p:blipFill>
        <p:spPr>
          <a:xfrm>
            <a:off x="8496886" y="14035"/>
            <a:ext cx="3712662" cy="3048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56898" y="2977244"/>
            <a:ext cx="2436874" cy="3756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280768" y="117526"/>
            <a:ext cx="61200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bg-BG" dirty="0">
                <a:latin typeface="Verdana"/>
                <a:ea typeface="Verdana"/>
                <a:cs typeface="Verdana"/>
                <a:sym typeface="Verdana"/>
              </a:rPr>
              <a:t>Материали и методи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9" name="Google Shape;189;p22"/>
          <p:cNvSpPr txBox="1">
            <a:spLocks noGrp="1"/>
          </p:cNvSpPr>
          <p:nvPr>
            <p:ph type="body" idx="1"/>
          </p:nvPr>
        </p:nvSpPr>
        <p:spPr>
          <a:xfrm>
            <a:off x="280768" y="1259283"/>
            <a:ext cx="105156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bg-BG" dirty="0">
                <a:latin typeface="Verdana"/>
                <a:ea typeface="Verdana"/>
                <a:cs typeface="Verdana"/>
                <a:sym typeface="Verdana"/>
              </a:rPr>
              <a:t>Материали: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Verdana"/>
              <a:buChar char="►"/>
            </a:pPr>
            <a:r>
              <a:rPr lang="bg-BG" i="1" dirty="0">
                <a:latin typeface="Verdana"/>
                <a:ea typeface="Verdana"/>
                <a:cs typeface="Verdana"/>
                <a:sym typeface="Verdana"/>
              </a:rPr>
              <a:t>PLA (</a:t>
            </a:r>
            <a:r>
              <a:rPr lang="bg-BG" i="1" dirty="0" err="1">
                <a:latin typeface="Verdana"/>
                <a:ea typeface="Verdana"/>
                <a:cs typeface="Verdana"/>
                <a:sym typeface="Verdana"/>
              </a:rPr>
              <a:t>полилактидна</a:t>
            </a:r>
            <a:r>
              <a:rPr lang="bg-BG" i="1" dirty="0">
                <a:latin typeface="Verdana"/>
                <a:ea typeface="Verdana"/>
                <a:cs typeface="Verdana"/>
                <a:sym typeface="Verdana"/>
              </a:rPr>
              <a:t> киселина) и </a:t>
            </a:r>
            <a:r>
              <a:rPr lang="bg-BG" i="1" dirty="0" err="1">
                <a:latin typeface="Verdana"/>
                <a:ea typeface="Verdana"/>
                <a:cs typeface="Verdana"/>
                <a:sym typeface="Verdana"/>
              </a:rPr>
              <a:t>проводящ</a:t>
            </a:r>
            <a:r>
              <a:rPr lang="bg-BG" i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bg-BG" i="1" dirty="0" err="1">
                <a:latin typeface="Verdana"/>
                <a:ea typeface="Verdana"/>
                <a:cs typeface="Verdana"/>
                <a:sym typeface="Verdana"/>
              </a:rPr>
              <a:t>FilaFlex</a:t>
            </a:r>
            <a:r>
              <a:rPr lang="bg-BG" i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bg-BG" i="1" dirty="0" err="1">
                <a:latin typeface="Verdana"/>
                <a:ea typeface="Verdana"/>
                <a:cs typeface="Verdana"/>
                <a:sym typeface="Verdana"/>
              </a:rPr>
              <a:t>Conductive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0" name="Google Shape;190;p22"/>
          <p:cNvPicPr preferRelativeResize="0"/>
          <p:nvPr/>
        </p:nvPicPr>
        <p:blipFill rotWithShape="1">
          <a:blip r:embed="rId3">
            <a:alphaModFix/>
          </a:blip>
          <a:srcRect l="26539" t="3742" r="32605" b="4356"/>
          <a:stretch/>
        </p:blipFill>
        <p:spPr>
          <a:xfrm rot="5400000">
            <a:off x="9435317" y="-456424"/>
            <a:ext cx="1842871" cy="310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 rotWithShape="1">
          <a:blip r:embed="rId4">
            <a:alphaModFix/>
          </a:blip>
          <a:srcRect l="9901" t="11033" b="6630"/>
          <a:stretch/>
        </p:blipFill>
        <p:spPr>
          <a:xfrm rot="5400000">
            <a:off x="8717528" y="3413793"/>
            <a:ext cx="3877551" cy="265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2"/>
          <p:cNvSpPr txBox="1"/>
          <p:nvPr/>
        </p:nvSpPr>
        <p:spPr>
          <a:xfrm>
            <a:off x="7510697" y="4998551"/>
            <a:ext cx="1816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⮚"/>
            </a:pPr>
            <a:r>
              <a:rPr lang="bg-BG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Апарат за изсушаване на проводящ филамент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280768" y="2170200"/>
            <a:ext cx="8629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bg-BG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Алгоритъм за отчитане на влажността: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</a:pPr>
            <a:r>
              <a:rPr lang="bg-BG" sz="1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Arduino</a:t>
            </a:r>
            <a:r>
              <a:rPr lang="bg-BG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 </a:t>
            </a:r>
            <a:r>
              <a:rPr lang="bg-BG" sz="1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Arduino</a:t>
            </a:r>
            <a:r>
              <a:rPr lang="bg-BG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IDE  за реализиране на алгоритъм за отчитане на влажността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</a:pPr>
            <a:r>
              <a:rPr lang="bg-BG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Референтен сензор за влажност, използван като референтен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4" name="Google Shape;194;p22" descr="Arduino Uno Rev.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78491" y="3647709"/>
            <a:ext cx="3391682" cy="339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8594" y="4998551"/>
            <a:ext cx="3289392" cy="1511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bg-BG">
                <a:latin typeface="Verdana"/>
                <a:ea typeface="Verdana"/>
                <a:cs typeface="Verdana"/>
                <a:sym typeface="Verdana"/>
              </a:rPr>
              <a:t>Резултати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1" name="Google Shape;201;p23"/>
          <p:cNvSpPr txBox="1">
            <a:spLocks noGrp="1"/>
          </p:cNvSpPr>
          <p:nvPr>
            <p:ph type="body" idx="1"/>
          </p:nvPr>
        </p:nvSpPr>
        <p:spPr>
          <a:xfrm>
            <a:off x="526701" y="2148410"/>
            <a:ext cx="687893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73380" algn="l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►"/>
            </a:pPr>
            <a:r>
              <a:rPr lang="bg-BG" sz="2400">
                <a:latin typeface="Verdana"/>
                <a:ea typeface="Verdana"/>
                <a:cs typeface="Verdana"/>
                <a:sym typeface="Verdana"/>
              </a:rPr>
              <a:t>Разработен e и e 3D принтиран модел на сензор за влажност 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73380" algn="l" rtl="0">
              <a:spcBef>
                <a:spcPts val="1000"/>
              </a:spcBef>
              <a:spcAft>
                <a:spcPts val="0"/>
              </a:spcAft>
              <a:buSzPts val="2400"/>
              <a:buFont typeface="Verdana"/>
              <a:buChar char="►"/>
            </a:pPr>
            <a:r>
              <a:rPr lang="bg-BG" sz="2400">
                <a:latin typeface="Verdana"/>
                <a:ea typeface="Verdana"/>
                <a:cs typeface="Verdana"/>
                <a:sym typeface="Verdana"/>
              </a:rPr>
              <a:t>Добавени са 3D принтирани проводящи пътечки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73380" algn="l" rtl="0">
              <a:spcBef>
                <a:spcPts val="1000"/>
              </a:spcBef>
              <a:spcAft>
                <a:spcPts val="0"/>
              </a:spcAft>
              <a:buSzPts val="2400"/>
              <a:buFont typeface="Verdana"/>
              <a:buChar char="►"/>
            </a:pPr>
            <a:r>
              <a:rPr lang="bg-BG" sz="2400">
                <a:latin typeface="Verdana"/>
                <a:ea typeface="Verdana"/>
                <a:cs typeface="Verdana"/>
                <a:sym typeface="Verdana"/>
              </a:rPr>
              <a:t>Разработен е код за Ардуино за индикация кога почвата е суха или  влажна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2" name="Google Shape;20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6345" y="1690688"/>
            <a:ext cx="4148587" cy="4620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bg-BG">
                <a:latin typeface="Verdana"/>
                <a:ea typeface="Verdana"/>
                <a:cs typeface="Verdana"/>
                <a:sym typeface="Verdana"/>
              </a:rPr>
              <a:t>Arduino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8" name="Google Shape;208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59820" y="1991107"/>
            <a:ext cx="6954846" cy="473358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4"/>
          <p:cNvSpPr/>
          <p:nvPr/>
        </p:nvSpPr>
        <p:spPr>
          <a:xfrm>
            <a:off x="432007" y="1270000"/>
            <a:ext cx="720675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bg-BG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Четат се само аналоговите данни от сензора и яркостта на светодиода се променя в зависимост от получените данни.</a:t>
            </a:r>
            <a:r>
              <a:rPr lang="bg-BG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24"/>
          <p:cNvSpPr/>
          <p:nvPr/>
        </p:nvSpPr>
        <p:spPr>
          <a:xfrm>
            <a:off x="432007" y="2590800"/>
            <a:ext cx="3265992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Инициализирането на кода се получава като се декларират два макроса:</a:t>
            </a: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bg-BG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първият е за </a:t>
            </a:r>
            <a:r>
              <a:rPr lang="bg-BG" sz="18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led</a:t>
            </a:r>
            <a:r>
              <a:rPr lang="bg-BG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към който ще се свърже светодиод, </a:t>
            </a: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bg-BG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вторият е </a:t>
            </a:r>
            <a:r>
              <a:rPr lang="bg-BG" sz="18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sensorPin</a:t>
            </a:r>
            <a:r>
              <a:rPr lang="bg-BG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чрез който ще се четат данните, излизащи от сензора</a:t>
            </a: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>
            <a:spLocks noGrp="1"/>
          </p:cNvSpPr>
          <p:nvPr>
            <p:ph type="title"/>
          </p:nvPr>
        </p:nvSpPr>
        <p:spPr>
          <a:xfrm>
            <a:off x="337625" y="4111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bg-BG">
                <a:latin typeface="Verdana"/>
                <a:ea typeface="Verdana"/>
                <a:cs typeface="Verdana"/>
                <a:sym typeface="Verdana"/>
              </a:rPr>
              <a:t>Резултати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6" name="Google Shape;216;p25"/>
          <p:cNvSpPr txBox="1">
            <a:spLocks noGrp="1"/>
          </p:cNvSpPr>
          <p:nvPr>
            <p:ph type="body" idx="1"/>
          </p:nvPr>
        </p:nvSpPr>
        <p:spPr>
          <a:xfrm>
            <a:off x="337625" y="1348740"/>
            <a:ext cx="11016175" cy="5509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bg-BG" sz="2000"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bg-BG">
                <a:latin typeface="Verdana"/>
                <a:ea typeface="Verdana"/>
                <a:cs typeface="Verdana"/>
                <a:sym typeface="Verdana"/>
              </a:rPr>
              <a:t>естване на референтен сензор за влажност с електрическа схема-Arduino Uno: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7" name="Google Shape;21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573" y="2314136"/>
            <a:ext cx="4794055" cy="359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5"/>
          <p:cNvPicPr preferRelativeResize="0"/>
          <p:nvPr/>
        </p:nvPicPr>
        <p:blipFill rotWithShape="1">
          <a:blip r:embed="rId4">
            <a:alphaModFix/>
          </a:blip>
          <a:srcRect l="2970" r="18286" b="4215"/>
          <a:stretch/>
        </p:blipFill>
        <p:spPr>
          <a:xfrm>
            <a:off x="7380667" y="2013750"/>
            <a:ext cx="4183760" cy="381682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5"/>
          <p:cNvSpPr txBox="1"/>
          <p:nvPr/>
        </p:nvSpPr>
        <p:spPr>
          <a:xfrm>
            <a:off x="627573" y="6060673"/>
            <a:ext cx="4839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1) Тестване с референтен </a:t>
            </a:r>
            <a:r>
              <a:rPr lang="bg-BG" sz="1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резистивен</a:t>
            </a:r>
            <a:r>
              <a:rPr lang="bg-BG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сензор за влажност в мокра почва</a:t>
            </a: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0" name="Google Shape;220;p25"/>
          <p:cNvSpPr txBox="1"/>
          <p:nvPr/>
        </p:nvSpPr>
        <p:spPr>
          <a:xfrm>
            <a:off x="7586506" y="5934670"/>
            <a:ext cx="3872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2) Тестване с референтен резистивен сензор в суха почва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1" name="Google Shape;221;p25"/>
          <p:cNvSpPr/>
          <p:nvPr/>
        </p:nvSpPr>
        <p:spPr>
          <a:xfrm rot="2649043">
            <a:off x="4420573" y="2321146"/>
            <a:ext cx="388733" cy="90888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2855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2" name="Google Shape;222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076460">
            <a:off x="10461710" y="2400321"/>
            <a:ext cx="737680" cy="749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bg-BG">
                <a:latin typeface="Verdana"/>
                <a:ea typeface="Verdana"/>
                <a:cs typeface="Verdana"/>
                <a:sym typeface="Verdana"/>
              </a:rPr>
              <a:t>Резултати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8" name="Google Shape;228;p26"/>
          <p:cNvSpPr txBox="1">
            <a:spLocks noGrp="1"/>
          </p:cNvSpPr>
          <p:nvPr>
            <p:ph type="body" idx="1"/>
          </p:nvPr>
        </p:nvSpPr>
        <p:spPr>
          <a:xfrm>
            <a:off x="563880" y="152050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►"/>
            </a:pPr>
            <a:r>
              <a:rPr lang="bg-BG" sz="2000">
                <a:latin typeface="Verdana"/>
                <a:ea typeface="Verdana"/>
                <a:cs typeface="Verdana"/>
                <a:sym typeface="Verdana"/>
              </a:rPr>
              <a:t>Тестване и на новоразработения сензор за влажност: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9" name="Google Shape;22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" y="2492534"/>
            <a:ext cx="4297680" cy="322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7480" y="2389664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6"/>
          <p:cNvSpPr txBox="1"/>
          <p:nvPr/>
        </p:nvSpPr>
        <p:spPr>
          <a:xfrm>
            <a:off x="838200" y="5987534"/>
            <a:ext cx="402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1) В мокра почва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2" name="Google Shape;232;p26"/>
          <p:cNvSpPr txBox="1"/>
          <p:nvPr/>
        </p:nvSpPr>
        <p:spPr>
          <a:xfrm>
            <a:off x="7591781" y="6056511"/>
            <a:ext cx="305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2) В суха почва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3" name="Google Shape;23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207202">
            <a:off x="3265315" y="2490658"/>
            <a:ext cx="737680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478191">
            <a:off x="8905162" y="2629142"/>
            <a:ext cx="737680" cy="749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444</Words>
  <Application>Microsoft Office PowerPoint</Application>
  <PresentationFormat>Widescreen</PresentationFormat>
  <Paragraphs>70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Noto Sans Symbols</vt:lpstr>
      <vt:lpstr>Times New Roman</vt:lpstr>
      <vt:lpstr>Trebuchet MS</vt:lpstr>
      <vt:lpstr>Verdana</vt:lpstr>
      <vt:lpstr>Facet</vt:lpstr>
      <vt:lpstr>РАЗРАБОТВАНЕ И СЪЗДАВАНЕ НА 3D-ПРИНТИРАН СЕНЗОР ЗА ИЗМЕРВАНЕ НА ВЛАЖНОСТ С МЕДИЦИНСКО ПРИЛОЖЕНИЕ</vt:lpstr>
      <vt:lpstr>Мотивация</vt:lpstr>
      <vt:lpstr>Цел</vt:lpstr>
      <vt:lpstr>Материали и методи</vt:lpstr>
      <vt:lpstr>Материали и методи</vt:lpstr>
      <vt:lpstr>Резултати</vt:lpstr>
      <vt:lpstr>Arduino</vt:lpstr>
      <vt:lpstr>Резултати</vt:lpstr>
      <vt:lpstr>Резултати</vt:lpstr>
      <vt:lpstr>Заключение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РАЗРАБОТВАНЕ И СЪЗДАВАНЕ НА 3D-ПРИНТИРАН СЕНЗОР ЗА ИЗМЕРВАНЕ НА ВЛАЖНОСТ С МЕДИЦИНСКО ПРИЛОЖЕНИЕ</dc:title>
  <cp:lastModifiedBy>MU-VARNA</cp:lastModifiedBy>
  <cp:revision>6</cp:revision>
  <dcterms:modified xsi:type="dcterms:W3CDTF">2025-09-30T11:20:36Z</dcterms:modified>
</cp:coreProperties>
</file>