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Nuni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regular.fntdata"/><Relationship Id="rId21" Type="http://schemas.openxmlformats.org/officeDocument/2006/relationships/slide" Target="slides/slide16.xml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7c496a53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7c496a53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631a0243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5f631a0243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35f631a0243_0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631a0243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5f631a0243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35f631a0243_0_1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631a0243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631a0243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631a0243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631a0243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631a0243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631a0243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631a0243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631a0243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631a0243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631a0243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7c8630750a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7c8630750a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61ca48c6e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61ca48c6e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61ca48c6e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61ca48c6e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631a024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631a024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631a024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631a024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8921a603e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8921a603e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c8630750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7c8630750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631a0243_0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631a0243_0_1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5f631a0243_0_1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628650" y="476726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788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1816" l="0" r="26873" t="0"/>
          <a:stretch/>
        </p:blipFill>
        <p:spPr>
          <a:xfrm>
            <a:off x="7427527" y="2287627"/>
            <a:ext cx="1728000" cy="28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394DA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alex@smartest.bg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58900" y="4343100"/>
            <a:ext cx="8626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Основател на         СмарТест</a:t>
            </a:r>
            <a:endParaRPr b="1" sz="1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2925" y="4370563"/>
            <a:ext cx="300275" cy="3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58900" y="3808025"/>
            <a:ext cx="862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Александър Попов</a:t>
            </a:r>
            <a:endParaRPr b="1"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58900" y="2065838"/>
            <a:ext cx="862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Дигитални изпити с изкуствен интелект</a:t>
            </a:r>
            <a:endParaRPr b="1"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160" y="860231"/>
            <a:ext cx="6977682" cy="3423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 title="smartest-logo-9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3070" y="4426571"/>
            <a:ext cx="492600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/>
        </p:nvSpPr>
        <p:spPr>
          <a:xfrm>
            <a:off x="1821938" y="633713"/>
            <a:ext cx="55002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238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Nunito"/>
              <a:buChar char="●"/>
            </a:pPr>
            <a:r>
              <a:rPr b="1" i="0" lang="en" sz="25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30 000 отговора</a:t>
            </a:r>
            <a:endParaRPr b="1" i="0" sz="25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Nunito"/>
              <a:buChar char="●"/>
            </a:pPr>
            <a:r>
              <a:rPr b="1" i="0" lang="en" sz="25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Разлики между ръчно и ИИ:</a:t>
            </a:r>
            <a:endParaRPr b="1" i="0" sz="25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Nunito"/>
              <a:buChar char="○"/>
            </a:pPr>
            <a:r>
              <a:rPr b="1" i="0" lang="en" sz="25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1100 (3.6%)</a:t>
            </a:r>
            <a:endParaRPr b="1" i="0" sz="25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Nunito"/>
              <a:buChar char="○"/>
            </a:pPr>
            <a:r>
              <a:rPr b="1" i="0" lang="en" sz="25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Грешно оценени:</a:t>
            </a:r>
            <a:endParaRPr b="1" i="0" sz="25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2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Nunito"/>
              <a:buChar char="■"/>
            </a:pPr>
            <a:r>
              <a:rPr b="1" i="0" lang="en" sz="25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Ръчно - 1000 (3.3%)</a:t>
            </a:r>
            <a:endParaRPr b="1" i="0" sz="25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2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Nunito"/>
              <a:buChar char="■"/>
            </a:pPr>
            <a:r>
              <a:rPr b="1" i="0" lang="en" sz="25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ИИ - 100 (0.3%)</a:t>
            </a:r>
            <a:endParaRPr b="1" i="0" sz="25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Nunito"/>
              <a:buChar char="○"/>
            </a:pPr>
            <a:r>
              <a:rPr b="1" i="0" lang="en" sz="25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Време за оценяване:</a:t>
            </a:r>
            <a:endParaRPr b="1" i="0" sz="25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2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Nunito"/>
              <a:buChar char="■"/>
            </a:pPr>
            <a:r>
              <a:rPr b="1" i="0" lang="en" sz="25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Ръчно - 24 дни</a:t>
            </a:r>
            <a:endParaRPr b="1" i="0" sz="25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2" marL="1028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Nunito"/>
              <a:buChar char="■"/>
            </a:pPr>
            <a:r>
              <a:rPr b="1" i="0" lang="en" sz="25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ИИ - половин ден</a:t>
            </a:r>
            <a:endParaRPr b="1" i="0" sz="2500" u="none" cap="none" strike="noStrik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6" name="Google Shape;136;p24" title="smartest-logo-9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3070" y="4426571"/>
            <a:ext cx="492600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 title="image (6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738" y="152400"/>
            <a:ext cx="6862528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 title="smartest-logo-9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3070" y="4426571"/>
            <a:ext cx="492600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 title="image (6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738" y="152400"/>
            <a:ext cx="6862528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 title="image (64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750" y="152400"/>
            <a:ext cx="6862523" cy="483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 title="smartest-logo-9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3070" y="4426571"/>
            <a:ext cx="492600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4200"/>
            <a:ext cx="9240873" cy="37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324"/>
            <a:ext cx="9144003" cy="5098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/>
        </p:nvSpPr>
        <p:spPr>
          <a:xfrm>
            <a:off x="258900" y="1598088"/>
            <a:ext cx="8626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Благодаря!</a:t>
            </a:r>
            <a:endParaRPr b="1" sz="2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2580000" y="3204138"/>
            <a:ext cx="39840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Александър Попов</a:t>
            </a:r>
            <a:endParaRPr b="1" sz="2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alex@smartest.bg</a:t>
            </a:r>
            <a:endParaRPr b="1" sz="2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0899 03 69 03</a:t>
            </a:r>
            <a:endParaRPr b="1" sz="2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6" name="Google Shape;166;p29" title="smartest-logo-9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3070" y="4426571"/>
            <a:ext cx="492600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68400" y="4015250"/>
            <a:ext cx="2963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Александър Попов</a:t>
            </a:r>
            <a:endParaRPr b="1" sz="17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0" l="11112" r="4184" t="0"/>
          <a:stretch/>
        </p:blipFill>
        <p:spPr>
          <a:xfrm>
            <a:off x="307100" y="264625"/>
            <a:ext cx="3086300" cy="36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988600" y="637888"/>
            <a:ext cx="4931100" cy="31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ИТ, ПГ “Васил Левски”, гр. Ямбол</a:t>
            </a:r>
            <a:b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Бакалавър “Компютърни науки”, Манчестърски университет, Великобритания</a:t>
            </a:r>
            <a:b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10+ години опит в сферата на ИТ</a:t>
            </a:r>
            <a:b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b="1"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Създател на СмарТест</a:t>
            </a:r>
            <a:endParaRPr b="1"/>
          </a:p>
        </p:txBody>
      </p:sp>
      <p:pic>
        <p:nvPicPr>
          <p:cNvPr id="71" name="Google Shape;71;p15" title="smartest-logo-9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3070" y="4426571"/>
            <a:ext cx="492600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705288" y="1158150"/>
            <a:ext cx="8520600" cy="31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Създаване на тестове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Автоматично проверяване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Автоматично създаване на </a:t>
            </a:r>
            <a:b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различни групи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Автоматично създаване на </a:t>
            </a:r>
            <a:b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количествени анализи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" name="Google Shape;77;p16"/>
          <p:cNvSpPr txBox="1"/>
          <p:nvPr>
            <p:ph idx="4294967295" type="ctrTitle"/>
          </p:nvPr>
        </p:nvSpPr>
        <p:spPr>
          <a:xfrm>
            <a:off x="311700" y="102975"/>
            <a:ext cx="8520600" cy="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Повече свободно време</a:t>
            </a:r>
            <a:endParaRPr sz="29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2853" y="1371600"/>
            <a:ext cx="3207252" cy="280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16"/>
          <p:cNvCxnSpPr/>
          <p:nvPr/>
        </p:nvCxnSpPr>
        <p:spPr>
          <a:xfrm>
            <a:off x="3289700" y="837550"/>
            <a:ext cx="2604000" cy="0"/>
          </a:xfrm>
          <a:prstGeom prst="straightConnector1">
            <a:avLst/>
          </a:prstGeom>
          <a:noFill/>
          <a:ln cap="flat" cmpd="sng" w="28575">
            <a:solidFill>
              <a:srgbClr val="1DC19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0" name="Google Shape;80;p16" title="smartest-logo-9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3070" y="4426571"/>
            <a:ext cx="492600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1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Различен тест за всеки ученик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Опция един въпрос при решаване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Ограничено време за въпрос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Стриктен режим</a:t>
            </a:r>
            <a:endParaRPr sz="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" name="Google Shape;86;p17"/>
          <p:cNvSpPr txBox="1"/>
          <p:nvPr>
            <p:ph idx="4294967295" type="ctrTitle"/>
          </p:nvPr>
        </p:nvSpPr>
        <p:spPr>
          <a:xfrm>
            <a:off x="311700" y="102975"/>
            <a:ext cx="8520600" cy="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По-малко преписване</a:t>
            </a:r>
            <a:endParaRPr sz="29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6777" l="0" r="0" t="0"/>
          <a:stretch/>
        </p:blipFill>
        <p:spPr>
          <a:xfrm rot="10800000">
            <a:off x="5502848" y="1333174"/>
            <a:ext cx="3207252" cy="2617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7"/>
          <p:cNvCxnSpPr/>
          <p:nvPr/>
        </p:nvCxnSpPr>
        <p:spPr>
          <a:xfrm>
            <a:off x="3289700" y="837550"/>
            <a:ext cx="2604000" cy="0"/>
          </a:xfrm>
          <a:prstGeom prst="straightConnector1">
            <a:avLst/>
          </a:prstGeom>
          <a:noFill/>
          <a:ln cap="flat" cmpd="sng" w="28575">
            <a:solidFill>
              <a:srgbClr val="1DC19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9" name="Google Shape;89;p17" title="smartest-logo-9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3070" y="4426571"/>
            <a:ext cx="492600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950" y="728176"/>
            <a:ext cx="4940676" cy="33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type="ctrTitle"/>
          </p:nvPr>
        </p:nvSpPr>
        <p:spPr>
          <a:xfrm>
            <a:off x="138875" y="878600"/>
            <a:ext cx="4702800" cy="248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unito"/>
              <a:buChar char="●"/>
            </a:pPr>
            <a:r>
              <a:rPr b="1" lang="en" sz="2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200+ училища</a:t>
            </a:r>
            <a:endParaRPr b="1" sz="2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unito"/>
              <a:buChar char="●"/>
            </a:pPr>
            <a:r>
              <a:rPr b="1" lang="en" sz="2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80+ населени места</a:t>
            </a:r>
            <a:endParaRPr b="1" sz="2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unito"/>
              <a:buChar char="●"/>
            </a:pPr>
            <a:r>
              <a:rPr b="1" lang="en" sz="2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2 500 000 решавания</a:t>
            </a:r>
            <a:endParaRPr b="1" sz="2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unito"/>
              <a:buChar char="●"/>
            </a:pPr>
            <a:r>
              <a:rPr b="1" lang="en" sz="2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2+ тона спестена хартия</a:t>
            </a:r>
            <a:endParaRPr b="1" sz="2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6" name="Google Shape;96;p18" title="smartest-logo-9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3070" y="4426571"/>
            <a:ext cx="492600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7203" y="-36350"/>
            <a:ext cx="6669599" cy="5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 title="smartest-logo-9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3070" y="4426571"/>
            <a:ext cx="492600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13" y="0"/>
            <a:ext cx="79261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763413" y="1526225"/>
            <a:ext cx="8520600" cy="31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●"/>
            </a:pPr>
            <a:r>
              <a:rPr lang="en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Създаване на задачи</a:t>
            </a:r>
            <a:endParaRPr sz="2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●"/>
            </a:pPr>
            <a:r>
              <a:rPr lang="en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Оценяване</a:t>
            </a:r>
            <a:endParaRPr sz="2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●"/>
            </a:pPr>
            <a:r>
              <a:rPr lang="en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Обратна връзка</a:t>
            </a:r>
            <a:endParaRPr sz="2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unito"/>
              <a:buChar char="●"/>
            </a:pPr>
            <a:r>
              <a:rPr lang="en" sz="2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Анализи</a:t>
            </a:r>
            <a:endParaRPr sz="2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" name="Google Shape;113;p21"/>
          <p:cNvSpPr txBox="1"/>
          <p:nvPr>
            <p:ph idx="4294967295" type="ctrTitle"/>
          </p:nvPr>
        </p:nvSpPr>
        <p:spPr>
          <a:xfrm>
            <a:off x="311700" y="102975"/>
            <a:ext cx="8520600" cy="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5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Изкуствен интелект в изпитването</a:t>
            </a:r>
            <a:endParaRPr sz="295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4" name="Google Shape;114;p21"/>
          <p:cNvCxnSpPr/>
          <p:nvPr/>
        </p:nvCxnSpPr>
        <p:spPr>
          <a:xfrm>
            <a:off x="3289700" y="837550"/>
            <a:ext cx="2604000" cy="0"/>
          </a:xfrm>
          <a:prstGeom prst="straightConnector1">
            <a:avLst/>
          </a:prstGeom>
          <a:noFill/>
          <a:ln cap="flat" cmpd="sng" w="28575">
            <a:solidFill>
              <a:srgbClr val="1DC19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5" name="Google Shape;115;p21" title="image (68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850" y="1311400"/>
            <a:ext cx="3009051" cy="310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 title="smartest-logo-9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3070" y="4426571"/>
            <a:ext cx="492600" cy="4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069" y="126740"/>
            <a:ext cx="9290138" cy="4890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