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7" r:id="rId2"/>
    <p:sldId id="256" r:id="rId3"/>
    <p:sldId id="277" r:id="rId4"/>
    <p:sldId id="258" r:id="rId5"/>
    <p:sldId id="264" r:id="rId6"/>
    <p:sldId id="259" r:id="rId7"/>
    <p:sldId id="278" r:id="rId8"/>
    <p:sldId id="260" r:id="rId9"/>
    <p:sldId id="279" r:id="rId10"/>
    <p:sldId id="262" r:id="rId11"/>
    <p:sldId id="280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d9c889e2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d9c889e2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19a89e3f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19a89e3f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19a89e3f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19a89e3f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11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1f45d96c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1f45d96c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1f45d96c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71f45d96c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1a14c40e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71a14c40e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d96d2f4dd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d96d2f4dd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38e0db3a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38e0db3a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d96d2f4d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d96d2f4d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d9c889e2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d9c889e2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da55f3c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da55f3c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19a964d0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19a964d0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1f45d96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1f45d96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19a89e3f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19a89e3f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social-fund-plus.ec.europa.eu/en/social-innovation-match/case-study/zekki-digital-self-assessment-tool-young-people-wellbe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regeurope.eu/harmon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97450" y="140650"/>
            <a:ext cx="7599900" cy="137135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232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32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320" b="1" dirty="0">
                <a:latin typeface="Times New Roman"/>
                <a:ea typeface="Times New Roman"/>
                <a:cs typeface="Times New Roman"/>
                <a:sym typeface="Times New Roman"/>
              </a:rPr>
              <a:t>Благополучието на младите хора – фактор за трансформация на средата им за образование </a:t>
            </a:r>
            <a:endParaRPr sz="232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622400" y="4460700"/>
            <a:ext cx="4284000" cy="446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bg-BG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Пети международен образователен форум Варна 2025</a:t>
            </a:r>
            <a:endParaRPr sz="12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r="2047"/>
          <a:stretch/>
        </p:blipFill>
        <p:spPr>
          <a:xfrm>
            <a:off x="482400" y="1596250"/>
            <a:ext cx="8179200" cy="2672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581350" y="342925"/>
            <a:ext cx="1979700" cy="610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020" b="1"/>
              <a:t>Методология</a:t>
            </a:r>
            <a:endParaRPr sz="2020" b="1"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54525" y="1159075"/>
            <a:ext cx="8826600" cy="347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</a:rPr>
              <a:t>            </a:t>
            </a: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омбинация от качествени и количествени методи</a:t>
            </a:r>
            <a:endParaRPr sz="7200" dirty="0">
              <a:solidFill>
                <a:srgbClr val="1F1F1F"/>
              </a:solidFill>
              <a:highlight>
                <a:srgbClr val="F8F9FA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Интервюта с преподаватели и специалисти по психично здраве </a:t>
            </a:r>
            <a:endParaRPr sz="7200" dirty="0">
              <a:solidFill>
                <a:srgbClr val="1F1F1F"/>
              </a:solidFill>
              <a:highlight>
                <a:srgbClr val="F8F9FA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Zekki - инструмент </a:t>
            </a:r>
            <a:r>
              <a:rPr lang="bg" sz="7175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 самооценка на младежите (по желание) 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5175" u="sng" dirty="0">
                <a:solidFill>
                  <a:schemeClr val="accent5"/>
                </a:solidFill>
                <a:highlight>
                  <a:srgbClr val="F8F9FA"/>
                </a:highligh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https://european-social-fund-plus.ec.europa.eu/en/social-innovation-match/case-study/zekki-digital-self-assessment-tool-young-people-wellbeing.</a:t>
            </a:r>
            <a:endParaRPr sz="7175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А</a:t>
            </a: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нализ на данните; прилагане на инструменти за идентифициране  на проблеми/причини/последствия (напр. “Дървото на проблемите”) </a:t>
            </a:r>
            <a:endParaRPr sz="7200" dirty="0">
              <a:solidFill>
                <a:srgbClr val="1F1F1F"/>
              </a:solidFill>
              <a:highlight>
                <a:srgbClr val="F8F9FA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Определяне на реалистични и постижими цели</a:t>
            </a:r>
            <a:endParaRPr sz="7200" dirty="0">
              <a:solidFill>
                <a:srgbClr val="1F1F1F"/>
              </a:solidFill>
              <a:highlight>
                <a:srgbClr val="F8F9FA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Определяне на ролята на заинтересованите страни</a:t>
            </a:r>
            <a:endParaRPr sz="7200" dirty="0">
              <a:solidFill>
                <a:srgbClr val="1F1F1F"/>
              </a:solidFill>
              <a:highlight>
                <a:srgbClr val="F8F9FA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4875" dirty="0"/>
          </a:p>
        </p:txBody>
      </p:sp>
      <p:sp>
        <p:nvSpPr>
          <p:cNvPr id="120" name="Google Shape;120;p19"/>
          <p:cNvSpPr txBox="1"/>
          <p:nvPr/>
        </p:nvSpPr>
        <p:spPr>
          <a:xfrm>
            <a:off x="1087775" y="4666575"/>
            <a:ext cx="6560700" cy="3387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www.interregeurope.eu/HARMONY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775" y="361675"/>
            <a:ext cx="5238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765" y="1224973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765" y="1687173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765" y="2045436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301" y="2819599"/>
            <a:ext cx="309025" cy="31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765" y="3627707"/>
            <a:ext cx="309025" cy="2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242" y="4059825"/>
            <a:ext cx="3090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581350" y="342925"/>
            <a:ext cx="5222650" cy="610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Ранжиране на подскали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54525" y="1159075"/>
            <a:ext cx="8826600" cy="347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</a:rPr>
              <a:t>  </a:t>
            </a: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</a:rPr>
              <a:t>	</a:t>
            </a: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 емоции 		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Позитивни отношения   	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Постижения	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Смисъл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Резилианс 			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Свободно време 		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Физическо здраве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7200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sz="7200" b="1" dirty="0">
              <a:solidFill>
                <a:srgbClr val="1F1F1F"/>
              </a:solidFill>
              <a:highlight>
                <a:srgbClr val="F8F9FA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7200" b="1" dirty="0">
                <a:solidFill>
                  <a:srgbClr val="1F1F1F"/>
                </a:solidFill>
                <a:highlight>
                  <a:srgbClr val="F8F9FA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</a:t>
            </a:r>
            <a:endParaRPr sz="4875" dirty="0"/>
          </a:p>
        </p:txBody>
      </p:sp>
      <p:sp>
        <p:nvSpPr>
          <p:cNvPr id="120" name="Google Shape;120;p19"/>
          <p:cNvSpPr txBox="1"/>
          <p:nvPr/>
        </p:nvSpPr>
        <p:spPr>
          <a:xfrm>
            <a:off x="1087775" y="4666575"/>
            <a:ext cx="6560700" cy="3387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www.interregeurope.eu/HARMONY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75" y="361675"/>
            <a:ext cx="52387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765" y="1224973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242" y="15737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176" y="19228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766" y="2252069"/>
            <a:ext cx="301502" cy="2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288" y="2600893"/>
            <a:ext cx="309025" cy="2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765" y="2972471"/>
            <a:ext cx="3090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7BCEA7-60D4-499C-A9D9-99C4192B0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8" y="3301366"/>
            <a:ext cx="31092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9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1077800" y="445025"/>
            <a:ext cx="2213100" cy="572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020" b="1">
                <a:latin typeface="Times New Roman"/>
                <a:ea typeface="Times New Roman"/>
                <a:cs typeface="Times New Roman"/>
                <a:sym typeface="Times New Roman"/>
              </a:rPr>
              <a:t>Сътрудничество</a:t>
            </a:r>
            <a:endParaRPr sz="202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252675" y="1294300"/>
            <a:ext cx="8610600" cy="2886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bg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Обсъждане на резултатите със заинтересованите страни, с цел  валидиране и усъвършенстване на проучването </a:t>
            </a:r>
            <a:endParaRPr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Изпращане на водещия партньор до края на октомври 2025 г. </a:t>
            </a:r>
            <a:endParaRPr sz="2100" dirty="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bg" sz="1400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bg" sz="1700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Представяне на ключови открития и идеи в рамките на междурегионални обучителни семинари</a:t>
            </a:r>
            <a:endParaRPr sz="1700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50" y="477750"/>
            <a:ext cx="431025" cy="4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415" y="1405836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415" y="214844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414" y="2636673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9457" y="3234677"/>
            <a:ext cx="9620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1293700" y="445025"/>
            <a:ext cx="2753100" cy="572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020" b="1">
                <a:latin typeface="Times New Roman"/>
                <a:ea typeface="Times New Roman"/>
                <a:cs typeface="Times New Roman"/>
                <a:sym typeface="Times New Roman"/>
              </a:rPr>
              <a:t>Очаквани резултати:</a:t>
            </a:r>
            <a:endParaRPr sz="202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357975" y="1280525"/>
            <a:ext cx="8520600" cy="336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/>
              <a:t>           </a:t>
            </a:r>
            <a:r>
              <a:rPr lang="bg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Ц</a:t>
            </a: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ялостно разбиране на състоянието на психичното здраве на младите хора в региона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Идентифициране на области за подобрение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Идентифициране на добри практики, които могат да бъдат споделени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Основа за смислено междурегионално обучение и сътрудничество за подобряване на психичното здраве = благополучието = мотивацията за включване = осмислената реализация в живота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25" y="495775"/>
            <a:ext cx="322825" cy="3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325" y="1428725"/>
            <a:ext cx="5948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325" y="2149850"/>
            <a:ext cx="5948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325" y="2626100"/>
            <a:ext cx="5948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325" y="3102350"/>
            <a:ext cx="5948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590400" y="1480550"/>
            <a:ext cx="5259275" cy="54985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За да  бъде Варна –</a:t>
            </a:r>
            <a:b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град на модерното и качествено образование! </a:t>
            </a:r>
            <a:b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Благодаря за вниманието !</a:t>
            </a:r>
            <a:b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bg" sz="24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bg" sz="2920" b="1" dirty="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bg" sz="2000" dirty="0">
                <a:latin typeface="Times New Roman"/>
                <a:ea typeface="Times New Roman"/>
                <a:cs typeface="Times New Roman"/>
                <a:sym typeface="Times New Roman"/>
              </a:rPr>
              <a:t>д-р Ирена Радева</a:t>
            </a:r>
            <a:br>
              <a:rPr lang="bg" sz="20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bg" sz="2000" dirty="0">
                <a:latin typeface="Times New Roman"/>
                <a:ea typeface="Times New Roman"/>
                <a:cs typeface="Times New Roman"/>
                <a:sym typeface="Times New Roman"/>
              </a:rPr>
              <a:t>		Началник на РУО - Варна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675" y="1741550"/>
            <a:ext cx="3480200" cy="32810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9925"/>
            <a:ext cx="3992925" cy="11609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332" y="4067877"/>
            <a:ext cx="9620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67724" y="1784450"/>
            <a:ext cx="8412600" cy="1979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bg" sz="24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драве и устойчивост: психическо овластяване на новото поколение младежи </a:t>
            </a:r>
            <a:endParaRPr sz="246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ealth </a:t>
            </a: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 </a:t>
            </a: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esilience </a:t>
            </a: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ental Empowerment </a:t>
            </a: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</a:t>
            </a: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 </a:t>
            </a:r>
            <a:r>
              <a:rPr lang="bg" sz="22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bg" sz="22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outh </a:t>
            </a:r>
            <a:endParaRPr sz="226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bg" sz="216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Акроним: </a:t>
            </a:r>
            <a:r>
              <a:rPr lang="bg" sz="21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HARMONY</a:t>
            </a:r>
            <a:endParaRPr sz="216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38100" lvl="0" indent="0" algn="ctr" defTabSz="914400" rtl="0" eaLnBrk="1" fontAlgn="auto" latinLnBrk="0" hangingPunct="1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HARMONY - Health and Resilience: Mental </a:t>
            </a:r>
            <a:r>
              <a:rPr kumimoji="0" lang="en-US" sz="1700" b="0" i="0" u="sng" strike="noStrike" kern="0" cap="none" spc="0" normalizeH="0" baseline="0" noProof="0" dirty="0" err="1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Empowermet</a:t>
            </a:r>
            <a:r>
              <a:rPr kumimoji="0" lang="en-US" sz="1700" b="0" i="0" u="sng" strike="noStrike" kern="0" cap="none" spc="0" normalizeH="0" baseline="0" noProof="0" dirty="0">
                <a:ln>
                  <a:noFill/>
                </a:ln>
                <a:solidFill>
                  <a:srgbClr val="0097A7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for New Youth | Interreg Europe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Пети международен образователен форум Варна 2025</a:t>
            </a: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endParaRPr sz="825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975" y="120000"/>
            <a:ext cx="4458049" cy="13387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13"/>
          <p:cNvSpPr txBox="1"/>
          <p:nvPr/>
        </p:nvSpPr>
        <p:spPr>
          <a:xfrm>
            <a:off x="4839625" y="120000"/>
            <a:ext cx="3198600" cy="13387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E2A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ОБРАЗОВАНИЕТО И НАУКАТА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РЕГИОНАЛНО УПРАВЛЕНИЕ НА ОБРАЗОВАНИЕТО - ВАРНА</a:t>
            </a:r>
            <a:endParaRPr sz="700" dirty="0">
              <a:latin typeface="Times New Roman" panose="02020603050405020304" pitchFamily="18" charset="0"/>
              <a:ea typeface="Lexend Deca Light"/>
              <a:cs typeface="Times New Roman" panose="02020603050405020304" pitchFamily="18" charset="0"/>
              <a:sym typeface="Lexend Deca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1775" y="120000"/>
            <a:ext cx="923475" cy="8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32624" y="186190"/>
            <a:ext cx="3348975" cy="439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400" b="1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Цели на проекта</a:t>
            </a:r>
            <a:r>
              <a:rPr lang="bg" sz="2400" b="1" dirty="0">
                <a:solidFill>
                  <a:srgbClr val="1F1F1F"/>
                </a:solidFill>
                <a:highlight>
                  <a:srgbClr val="F8F9FA"/>
                </a:highlight>
              </a:rPr>
              <a:t>:</a:t>
            </a:r>
            <a:endParaRPr sz="2400" b="1" dirty="0">
              <a:solidFill>
                <a:srgbClr val="1F1F1F"/>
              </a:solidFill>
              <a:highlight>
                <a:srgbClr val="F8F9FA"/>
              </a:highlight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100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93045" y="1070685"/>
            <a:ext cx="8406955" cy="9651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666" b="1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Обща цел:</a:t>
            </a:r>
          </a:p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1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highlight>
                <a:srgbClr val="F8F9FA"/>
              </a:highligh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566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Подобряване на  обществените политики, свързани с психичното здраве на младите хора</a:t>
            </a:r>
            <a:endParaRPr kumimoji="0" sz="180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5" y="3209870"/>
            <a:ext cx="54392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5" y="3510085"/>
            <a:ext cx="543920" cy="2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32625" y="3052825"/>
            <a:ext cx="7146300" cy="1673505"/>
          </a:xfrm>
          <a:prstGeom prst="rect">
            <a:avLst/>
          </a:prstGeom>
          <a:noFill/>
          <a:ln w="9525" cap="flat" cmpd="sng">
            <a:solidFill>
              <a:srgbClr val="F8F9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bg" sz="150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Междурегионален обмен</a:t>
            </a:r>
            <a:endParaRPr kumimoji="0" sz="150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highlight>
                <a:srgbClr val="F8F9FA"/>
              </a:highligh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50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Разработване и внедряване на регионални решения</a:t>
            </a:r>
            <a:endParaRPr kumimoji="0" sz="150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highlight>
                <a:srgbClr val="F8F9FA"/>
              </a:highligh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" sz="1500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Разработване</a:t>
            </a:r>
            <a:r>
              <a:rPr kumimoji="0" lang="bg" sz="150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на цялостен подход, базиран на сецификата на общността</a:t>
            </a:r>
            <a:endParaRPr kumimoji="0" sz="150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highlight>
                <a:srgbClr val="F8F9FA"/>
              </a:highlight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l" defTabSz="914400" rtl="0" eaLnBrk="1" fontAlgn="auto" latinLnBrk="0" hangingPunct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50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Привеждане на политиките в съответствие със стратегиите на ЕС за психичното здраве и младежта</a:t>
            </a:r>
            <a:endParaRPr kumimoji="0" sz="180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5" y="4078515"/>
            <a:ext cx="543920" cy="2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632625" y="2611550"/>
            <a:ext cx="254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Специфични цели: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5" y="3810300"/>
            <a:ext cx="543920" cy="2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Без име.png"/>
          <p:cNvPicPr preferRelativeResize="0"/>
          <p:nvPr/>
        </p:nvPicPr>
        <p:blipFill rotWithShape="1">
          <a:blip r:embed="rId3">
            <a:alphaModFix/>
          </a:blip>
          <a:srcRect t="-678" b="7784"/>
          <a:stretch/>
        </p:blipFill>
        <p:spPr>
          <a:xfrm>
            <a:off x="4191675" y="246311"/>
            <a:ext cx="4824000" cy="49043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5"/>
          <p:cNvSpPr txBox="1"/>
          <p:nvPr/>
        </p:nvSpPr>
        <p:spPr>
          <a:xfrm>
            <a:off x="128325" y="239111"/>
            <a:ext cx="3875700" cy="49043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9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Партньорски организации: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Община Мурсия - Испания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Национална агенция на младежта – Тирана, Албания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Министерство на културата, младежта и медиите - Брюксел, Белгия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Министерство на здравеопазването – Вилнюс, Литва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Министерство на здравеопазването – Сараево, Босна и Херцеговина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Регионален съвет на Нормандия – Кан, Франция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 Институт за спорта и младежта – Лисабон, Португалия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 Регионално управление на образованието – Варна, България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Университет за приложни изкуства – Хелзинки, Финландия</a:t>
            </a:r>
            <a:endParaRPr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387375"/>
            <a:ext cx="3202500" cy="572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" sz="1800" b="1">
                <a:latin typeface="Times New Roman"/>
                <a:ea typeface="Times New Roman"/>
                <a:cs typeface="Times New Roman"/>
                <a:sym typeface="Times New Roman"/>
              </a:rPr>
              <a:t>Политически инструменти</a:t>
            </a:r>
            <a:endParaRPr sz="3400" b="1"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България – Наредбата за приобщаващо образование, с фокус върху върху общата и допълнителната подкрепа за личностното развитие на учениците, в зависимост от техните потребности. Целта и на двата вида подкрепа, представяна в политическия инструмент е психичното здраве и устойчивост на младите хора за успешното им включване в образователния процес, в училищния и социалния живот. </a:t>
            </a:r>
            <a:endParaRPr sz="1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Първи в България Център за позитивно образование, създаден от ВСУ, в партньорство с РУО - Варна и Община Варна, с фокус върху благоденствието на училищните общности.</a:t>
            </a:r>
            <a:endParaRPr sz="1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bg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Популяризиране и споделяне на добър опит от позитивното образование, което успешно се прилага в някои образователни институции в област Варна. </a:t>
            </a:r>
            <a:endParaRPr sz="1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04625"/>
            <a:ext cx="3324900" cy="547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bg" sz="2020" b="1">
                <a:latin typeface="Times New Roman"/>
                <a:ea typeface="Times New Roman"/>
                <a:cs typeface="Times New Roman"/>
                <a:sym typeface="Times New Roman"/>
              </a:rPr>
              <a:t>Заинтересовани страни</a:t>
            </a:r>
            <a:endParaRPr sz="202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64375" y="767375"/>
            <a:ext cx="8711100" cy="3772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РУО - Варна включи като заинтересовани страни следните образователни институции: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Медицински университет “Проф. д-р Параскев Стоянов”-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Варненски свободен университет “Черноризец Храбър”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Община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Регионален център за подкрепа процеса на приобщаващото образование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ЦПЛР - Общински детски комплекс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СУ “Гео Милев”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СУЕО “Ал. С. Пушкин”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ОУ “П. Р. Славейков”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ОУ “Добри Чинтулов”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ОУ “Захари Стоянов”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VII СУ “Найден Геров”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ПГКМКС “Акад. Благовест Сендов” - Варна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8" y="1552260"/>
            <a:ext cx="53519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17" y="2001168"/>
            <a:ext cx="54390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74" y="1767744"/>
            <a:ext cx="509683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7" y="2423659"/>
            <a:ext cx="526461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7" y="2256690"/>
            <a:ext cx="543920" cy="17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7" y="2641692"/>
            <a:ext cx="560698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7" y="3146157"/>
            <a:ext cx="560698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-21430" b="21430"/>
          <a:stretch/>
        </p:blipFill>
        <p:spPr>
          <a:xfrm>
            <a:off x="723897" y="2826816"/>
            <a:ext cx="526461" cy="23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30" y="3328544"/>
            <a:ext cx="54392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30" y="3565412"/>
            <a:ext cx="54392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86" y="3793500"/>
            <a:ext cx="543920" cy="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97" y="4028850"/>
            <a:ext cx="543920" cy="2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550" y="533225"/>
            <a:ext cx="3480200" cy="34461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3" name="Google Shape;63;p14"/>
          <p:cNvSpPr txBox="1"/>
          <p:nvPr/>
        </p:nvSpPr>
        <p:spPr>
          <a:xfrm>
            <a:off x="2106700" y="4600097"/>
            <a:ext cx="5115300" cy="3387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www.interregeurope.eu/HARMONY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65825" y="1531625"/>
            <a:ext cx="4681800" cy="176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bg" sz="2620" b="1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Първоначално (базово) проучване</a:t>
            </a:r>
            <a:r>
              <a:rPr kumimoji="0" lang="bg" sz="22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highlight>
                <a:srgbClr val="F8F9FA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bg" sz="2500" b="1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highlight>
                  <a:srgbClr val="F8F9FA"/>
                </a:highligh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на психичното здраве на младите хора в региона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07" y="499952"/>
            <a:ext cx="9620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311700" y="449375"/>
            <a:ext cx="4560000" cy="5613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000" b="1">
                <a:latin typeface="Times New Roman"/>
                <a:ea typeface="Times New Roman"/>
                <a:cs typeface="Times New Roman"/>
                <a:sym typeface="Times New Roman"/>
              </a:rPr>
              <a:t>Цели на първоначалното проучване</a:t>
            </a:r>
            <a:endParaRPr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"/>
          </p:nvPr>
        </p:nvSpPr>
        <p:spPr>
          <a:xfrm>
            <a:off x="311700" y="1696950"/>
            <a:ext cx="8520600" cy="2321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4"/>
              <a:buNone/>
            </a:pPr>
            <a:r>
              <a:rPr lang="bg" sz="191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bg" sz="181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 на текущото състояние на младежкото психично здраве в региона</a:t>
            </a:r>
            <a:endParaRPr sz="1812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4"/>
              <a:buNone/>
            </a:pPr>
            <a:endParaRPr sz="1812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4"/>
              <a:buNone/>
            </a:pPr>
            <a:r>
              <a:rPr lang="bg" sz="181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Идентифициране на предизвикателствата, пред които са изправени младите хора</a:t>
            </a:r>
            <a:endParaRPr sz="1812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4"/>
              <a:buNone/>
            </a:pPr>
            <a:endParaRPr sz="1812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74"/>
              <a:buNone/>
            </a:pPr>
            <a:r>
              <a:rPr lang="bg" sz="1812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Основа за обмен на добър опит</a:t>
            </a:r>
            <a:endParaRPr sz="1812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9557" y="394252"/>
            <a:ext cx="9620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15" y="173864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15" y="21531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15" y="2876273"/>
            <a:ext cx="2762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829599" y="445025"/>
            <a:ext cx="4749079" cy="572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368"/>
              <a:buFont typeface="Arial"/>
              <a:buNone/>
            </a:pPr>
            <a:r>
              <a:rPr lang="bg" sz="2322" b="1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Провеждане на базово проучване</a:t>
            </a:r>
            <a:endParaRPr sz="2322" b="1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bg" sz="1712" b="1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Стъпка 1: Определяне на целите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Стъпка 2: Определяне на обхвата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Стъпка 3: Разработване на инструменти за събиране на данни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Стъпка 4: Пилотно тестване на инструментите за събиране на данни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Стъпка 5: Събиране на данни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Стъпка 6: Анализиране на данните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Стъпка 7: Интерпретиране на резултатите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Стъпка 8: Разработване на  базов доклад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8100" lvl="0" indent="0" algn="l" rtl="0">
              <a:lnSpc>
                <a:spcPct val="108571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bg" sz="1712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Стъпка 9: Споделяне на базовия доклад</a:t>
            </a:r>
            <a:endParaRPr sz="1712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425" b="1" dirty="0"/>
          </a:p>
        </p:txBody>
      </p:sp>
      <p:sp>
        <p:nvSpPr>
          <p:cNvPr id="103" name="Google Shape;103;p18"/>
          <p:cNvSpPr txBox="1"/>
          <p:nvPr/>
        </p:nvSpPr>
        <p:spPr>
          <a:xfrm>
            <a:off x="857775" y="4703650"/>
            <a:ext cx="6635700" cy="338700"/>
          </a:xfrm>
          <a:prstGeom prst="rect">
            <a:avLst/>
          </a:prstGeom>
          <a:solidFill>
            <a:srgbClr val="E31D4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www.interregeurope.eu/HARMONY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5" y="397750"/>
            <a:ext cx="523875" cy="5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440" y="11062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440" y="1469723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18858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22859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268609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3102273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351844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3855648"/>
            <a:ext cx="2762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715" y="4265898"/>
            <a:ext cx="27622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737</Words>
  <Application>Microsoft Office PowerPoint</Application>
  <PresentationFormat>On-screen Show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Lexend Deca Light</vt:lpstr>
      <vt:lpstr>Wingdings</vt:lpstr>
      <vt:lpstr>Times New Roman</vt:lpstr>
      <vt:lpstr>Open Sans</vt:lpstr>
      <vt:lpstr>Simple Light</vt:lpstr>
      <vt:lpstr> Благополучието на младите хора – фактор за трансформация на средата им за образование </vt:lpstr>
      <vt:lpstr>PowerPoint Presentation</vt:lpstr>
      <vt:lpstr>Цели на проекта:  </vt:lpstr>
      <vt:lpstr>PowerPoint Presentation</vt:lpstr>
      <vt:lpstr>Политически инструменти</vt:lpstr>
      <vt:lpstr>Заинтересовани страни</vt:lpstr>
      <vt:lpstr>PowerPoint Presentation</vt:lpstr>
      <vt:lpstr>Цели на първоначалното проучване</vt:lpstr>
      <vt:lpstr>   Провеждане на базово проучване </vt:lpstr>
      <vt:lpstr>Методология</vt:lpstr>
      <vt:lpstr>Ранжиране на подскали</vt:lpstr>
      <vt:lpstr>Сътрудничество</vt:lpstr>
      <vt:lpstr>Очаквани резултати:</vt:lpstr>
      <vt:lpstr>За да  бъде Варна – град на модерното и качествено образование!   Благодаря за вниманието !    д-р Ирена Радева   Началник на РУО - Варна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modified xsi:type="dcterms:W3CDTF">2025-10-08T09:32:20Z</dcterms:modified>
</cp:coreProperties>
</file>