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4"/>
  </p:sldMasterIdLst>
  <p:notesMasterIdLst>
    <p:notesMasterId r:id="rId12"/>
  </p:notesMasterIdLst>
  <p:handoutMasterIdLst>
    <p:handoutMasterId r:id="rId13"/>
  </p:handoutMasterIdLst>
  <p:sldIdLst>
    <p:sldId id="370" r:id="rId5"/>
    <p:sldId id="372" r:id="rId6"/>
    <p:sldId id="371" r:id="rId7"/>
    <p:sldId id="376" r:id="rId8"/>
    <p:sldId id="373" r:id="rId9"/>
    <p:sldId id="374" r:id="rId10"/>
    <p:sldId id="375" r:id="rId11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nerbeck Anke, CB-1" initials="DAC" lastIdx="16" clrIdx="0">
    <p:extLst>
      <p:ext uri="{19B8F6BF-5375-455C-9EA6-DF929625EA0E}">
        <p15:presenceInfo xmlns:p15="http://schemas.microsoft.com/office/powerpoint/2012/main" userId="S::anke.dannerbeck@bmwgroup.com::fd0449d5-378d-4b92-af7e-1dec4ec42989" providerId="AD"/>
      </p:ext>
    </p:extLst>
  </p:cmAuthor>
  <p:cmAuthor id="2" name="Mazur Karen, AU-1" initials="MKA" lastIdx="21" clrIdx="1">
    <p:extLst>
      <p:ext uri="{19B8F6BF-5375-455C-9EA6-DF929625EA0E}">
        <p15:presenceInfo xmlns:p15="http://schemas.microsoft.com/office/powerpoint/2012/main" userId="Mazur Karen, AU-1" providerId="None"/>
      </p:ext>
    </p:extLst>
  </p:cmAuthor>
  <p:cmAuthor id="3" name="Karen" initials="K" lastIdx="1" clrIdx="2">
    <p:extLst>
      <p:ext uri="{19B8F6BF-5375-455C-9EA6-DF929625EA0E}">
        <p15:presenceInfo xmlns:p15="http://schemas.microsoft.com/office/powerpoint/2012/main" userId="Ka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56" autoAdjust="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9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BMWGroupTN Condensed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81A5-E4C6-4927-B3C0-8FAA582B9D53}" type="datetimeFigureOut">
              <a:rPr lang="de-DE" smtClean="0">
                <a:latin typeface="BMWGroupTN Condensed" pitchFamily="50" charset="0"/>
              </a:rPr>
              <a:t>09.10.2025</a:t>
            </a:fld>
            <a:endParaRPr lang="de-DE" dirty="0">
              <a:latin typeface="BMWGroupTN Condensed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BMWGroupTN Condensed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B3B58-435A-4CAB-BEDA-B203A898BBFC}" type="slidenum">
              <a:rPr lang="de-DE" smtClean="0">
                <a:latin typeface="BMWGroupTN Condensed" pitchFamily="50" charset="0"/>
              </a:rPr>
              <a:t>‹#›</a:t>
            </a:fld>
            <a:endParaRPr lang="de-DE" dirty="0">
              <a:latin typeface="BMWGroupTN Condens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5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BMWGroupTN Condensed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BMWGroupTN Condensed" pitchFamily="50" charset="0"/>
              </a:defRPr>
            </a:lvl1pPr>
          </a:lstStyle>
          <a:p>
            <a:fld id="{C9ACC0F7-209C-4EE4-A1D5-BFF0CBCA9BC3}" type="datetimeFigureOut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BMWGroupTN Condensed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BMWGroupTN Condensed" pitchFamily="50" charset="0"/>
              </a:defRPr>
            </a:lvl1pPr>
          </a:lstStyle>
          <a:p>
            <a:fld id="{845B7A2B-9D63-4AB1-9A7A-EE5F3179648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26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MWGroupTN Condensed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MWGroupTN Condensed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MWGroupTN Condensed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MWGroupTN Condensed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MWGroupTN Condensed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Full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701C665-C272-490E-8A21-0107CBA54E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291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701C665-C272-490E-8A21-0107CBA54E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E0EF039-EC0F-446F-B82A-2FB6C817C8A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72262"/>
          </a:xfrm>
          <a:gradFill>
            <a:gsLst>
              <a:gs pos="1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None/>
              <a:defRPr/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88DEDB73-663D-4E69-BA2A-A35D3F0824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37701" y="5887328"/>
            <a:ext cx="2654300" cy="419100"/>
          </a:xfrm>
          <a:custGeom>
            <a:avLst/>
            <a:gdLst>
              <a:gd name="connsiteX0" fmla="*/ 262299 w 1762125"/>
              <a:gd name="connsiteY0" fmla="*/ 0 h 363401"/>
              <a:gd name="connsiteX1" fmla="*/ 1762125 w 1762125"/>
              <a:gd name="connsiteY1" fmla="*/ 0 h 363401"/>
              <a:gd name="connsiteX2" fmla="*/ 1762125 w 1762125"/>
              <a:gd name="connsiteY2" fmla="*/ 363401 h 363401"/>
              <a:gd name="connsiteX3" fmla="*/ 0 w 1762125"/>
              <a:gd name="connsiteY3" fmla="*/ 363401 h 363401"/>
              <a:gd name="connsiteX0" fmla="*/ 203807 w 1762125"/>
              <a:gd name="connsiteY0" fmla="*/ 0 h 363401"/>
              <a:gd name="connsiteX1" fmla="*/ 1762125 w 1762125"/>
              <a:gd name="connsiteY1" fmla="*/ 0 h 363401"/>
              <a:gd name="connsiteX2" fmla="*/ 1762125 w 1762125"/>
              <a:gd name="connsiteY2" fmla="*/ 363401 h 363401"/>
              <a:gd name="connsiteX3" fmla="*/ 0 w 1762125"/>
              <a:gd name="connsiteY3" fmla="*/ 363401 h 363401"/>
              <a:gd name="connsiteX4" fmla="*/ 203807 w 1762125"/>
              <a:gd name="connsiteY4" fmla="*/ 0 h 363401"/>
              <a:gd name="connsiteX0" fmla="*/ 203807 w 1762125"/>
              <a:gd name="connsiteY0" fmla="*/ 0 h 363401"/>
              <a:gd name="connsiteX1" fmla="*/ 1762125 w 1762125"/>
              <a:gd name="connsiteY1" fmla="*/ 0 h 363401"/>
              <a:gd name="connsiteX2" fmla="*/ 1762125 w 1762125"/>
              <a:gd name="connsiteY2" fmla="*/ 363401 h 363401"/>
              <a:gd name="connsiteX3" fmla="*/ 0 w 1762125"/>
              <a:gd name="connsiteY3" fmla="*/ 363401 h 363401"/>
              <a:gd name="connsiteX4" fmla="*/ 203807 w 1762125"/>
              <a:gd name="connsiteY4" fmla="*/ 0 h 36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125" h="363401">
                <a:moveTo>
                  <a:pt x="203807" y="0"/>
                </a:moveTo>
                <a:lnTo>
                  <a:pt x="1762125" y="0"/>
                </a:lnTo>
                <a:lnTo>
                  <a:pt x="1762125" y="363401"/>
                </a:lnTo>
                <a:lnTo>
                  <a:pt x="0" y="363401"/>
                </a:lnTo>
                <a:lnTo>
                  <a:pt x="203807" y="0"/>
                </a:lnTo>
                <a:close/>
              </a:path>
            </a:pathLst>
          </a:custGeom>
          <a:solidFill>
            <a:schemeClr val="tx2"/>
          </a:solidFill>
          <a:ln w="19050">
            <a:noFill/>
            <a:miter lim="800000"/>
          </a:ln>
          <a:effectLst>
            <a:outerShdw dist="25400" dir="14400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32054" tIns="72000" rIns="504000" bIns="72000" rtlCol="0" anchor="ctr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err="1"/>
              <a:t>Dept</a:t>
            </a:r>
            <a:r>
              <a:rPr lang="de-DE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3837978"/>
            <a:ext cx="12192000" cy="1376513"/>
          </a:xfrm>
          <a:noFill/>
        </p:spPr>
        <p:txBody>
          <a:bodyPr vert="horz" wrap="square" lIns="572400" tIns="72000" rIns="572400" bIns="72000" anchor="b">
            <a:spAutoFit/>
          </a:bodyPr>
          <a:lstStyle>
            <a:lvl1pPr algn="l" rtl="0"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title, two lines maximum.</a:t>
            </a:r>
            <a:br>
              <a:rPr lang="en-US" noProof="0" dirty="0"/>
            </a:br>
            <a:r>
              <a:rPr lang="en-US" noProof="0" dirty="0"/>
              <a:t>text can be moved vertically.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5311365"/>
            <a:ext cx="12192000" cy="453183"/>
          </a:xfrm>
          <a:prstGeom prst="rect">
            <a:avLst/>
          </a:prstGeom>
          <a:noFill/>
        </p:spPr>
        <p:txBody>
          <a:bodyPr wrap="square" lIns="572400" tIns="72000" rIns="572400" bIns="72000">
            <a:spAutoFit/>
          </a:bodyPr>
          <a:lstStyle>
            <a:lvl1pPr marL="0" indent="0" algn="l" rtl="0">
              <a:lnSpc>
                <a:spcPct val="100000"/>
              </a:lnSpc>
              <a:spcAft>
                <a:spcPts val="0"/>
              </a:spcAft>
              <a:buNone/>
              <a:defRPr sz="20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 err="1"/>
              <a:t>SubTitle</a:t>
            </a:r>
            <a:r>
              <a:rPr lang="de-DE" noProof="0" dirty="0"/>
              <a:t>,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</a:t>
            </a:r>
            <a:r>
              <a:rPr lang="en-US" noProof="0" dirty="0"/>
              <a:t>maximum</a:t>
            </a:r>
            <a:r>
              <a:rPr lang="de-DE" noProof="0" dirty="0"/>
              <a:t>.</a:t>
            </a:r>
          </a:p>
        </p:txBody>
      </p:sp>
      <p:sp>
        <p:nvSpPr>
          <p:cNvPr id="17" name="SmartArt-Platzhalter 6">
            <a:extLst>
              <a:ext uri="{FF2B5EF4-FFF2-40B4-BE49-F238E27FC236}">
                <a16:creationId xmlns:a16="http://schemas.microsoft.com/office/drawing/2014/main" id="{BEF5298C-10DE-4459-A25C-6BF3ABC562A5}"/>
              </a:ext>
            </a:extLst>
          </p:cNvPr>
          <p:cNvSpPr>
            <a:spLocks noGrp="1" noChangeAspect="1"/>
          </p:cNvSpPr>
          <p:nvPr>
            <p:ph type="dgm" sz="quarter" idx="24" hasCustomPrompt="1"/>
          </p:nvPr>
        </p:nvSpPr>
        <p:spPr>
          <a:xfrm>
            <a:off x="572400" y="572399"/>
            <a:ext cx="1099906" cy="572400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8" name="SmartArt-Platzhalter 4">
            <a:extLst>
              <a:ext uri="{FF2B5EF4-FFF2-40B4-BE49-F238E27FC236}">
                <a16:creationId xmlns:a16="http://schemas.microsoft.com/office/drawing/2014/main" id="{FCCF42BF-D9E0-4820-BABA-DAF1A43D227B}"/>
              </a:ext>
            </a:extLst>
          </p:cNvPr>
          <p:cNvSpPr>
            <a:spLocks noGrp="1" noChangeAspect="1"/>
          </p:cNvSpPr>
          <p:nvPr>
            <p:ph type="dgm" sz="quarter" idx="23" hasCustomPrompt="1"/>
          </p:nvPr>
        </p:nvSpPr>
        <p:spPr>
          <a:xfrm>
            <a:off x="9947294" y="572400"/>
            <a:ext cx="1672306" cy="572400"/>
          </a:xfr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C8B21A6-8453-43A9-BD65-C40990DB6E0F}"/>
              </a:ext>
            </a:extLst>
          </p:cNvPr>
          <p:cNvSpPr/>
          <p:nvPr userDrawn="1"/>
        </p:nvSpPr>
        <p:spPr bwMode="white">
          <a:xfrm>
            <a:off x="11001080" y="6608189"/>
            <a:ext cx="1190920" cy="24981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5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pos="359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7C54160-9C46-4866-882D-50B5C096B1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6612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7C54160-9C46-4866-882D-50B5C096B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3988BB4E-F1CA-4BC0-993D-C218662BA85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16069" y="1413933"/>
            <a:ext cx="359756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0D7FB171-0CB4-4740-8625-DD15BF1FF8D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02508" y="1413933"/>
            <a:ext cx="359756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51462A60-9CA1-461B-A29A-E91D63B6095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8947" y="1413933"/>
            <a:ext cx="359756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66050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pos="2577" userDrawn="1">
          <p15:clr>
            <a:srgbClr val="FBAE40"/>
          </p15:clr>
        </p15:guide>
        <p15:guide id="4" pos="4978" userDrawn="1">
          <p15:clr>
            <a:srgbClr val="FBAE40"/>
          </p15:clr>
        </p15:guide>
        <p15:guide id="5" pos="2710" userDrawn="1">
          <p15:clr>
            <a:srgbClr val="FBAE40"/>
          </p15:clr>
        </p15:guide>
        <p15:guide id="6" pos="511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562CC6E-EDA2-4F9E-A09B-A2E54AB188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9101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562CC6E-EDA2-4F9E-A09B-A2E54AB18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8BA2F5EE-5EBD-4514-8AF6-B05EC345392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69460" y="1413933"/>
            <a:ext cx="264417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32" name="Inhaltsplatzhalter 3">
            <a:extLst>
              <a:ext uri="{FF2B5EF4-FFF2-40B4-BE49-F238E27FC236}">
                <a16:creationId xmlns:a16="http://schemas.microsoft.com/office/drawing/2014/main" id="{60EC06ED-6F07-4680-9AE2-23D7698B36D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09289" y="1413933"/>
            <a:ext cx="264417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027E4EC2-9005-40D4-918C-FD11293AE4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49118" y="1413933"/>
            <a:ext cx="264417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8" name="Inhaltsplatzhalter 1">
            <a:extLst>
              <a:ext uri="{FF2B5EF4-FFF2-40B4-BE49-F238E27FC236}">
                <a16:creationId xmlns:a16="http://schemas.microsoft.com/office/drawing/2014/main" id="{CD857AE5-6C50-432B-94B7-EC5D482133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8947" y="1413933"/>
            <a:ext cx="264417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63406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6" pos="5705" userDrawn="1">
          <p15:clr>
            <a:srgbClr val="FBAE40"/>
          </p15:clr>
        </p15:guide>
        <p15:guide id="7" pos="1977" userDrawn="1">
          <p15:clr>
            <a:srgbClr val="FBAE40"/>
          </p15:clr>
        </p15:guide>
        <p15:guide id="8" pos="2104" userDrawn="1">
          <p15:clr>
            <a:srgbClr val="FBAE40"/>
          </p15:clr>
        </p15:guide>
        <p15:guide id="9" pos="3777" userDrawn="1">
          <p15:clr>
            <a:srgbClr val="FBAE40"/>
          </p15:clr>
        </p15:guide>
        <p15:guide id="10" pos="3905" userDrawn="1">
          <p15:clr>
            <a:srgbClr val="FBAE40"/>
          </p15:clr>
        </p15:guide>
        <p15:guide id="11" pos="55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8D39B1E-A015-4084-940D-8BBABCAACD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8213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8D39B1E-A015-4084-940D-8BBABCAACD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4"/>
          <p:cNvSpPr>
            <a:spLocks noGrp="1"/>
          </p:cNvSpPr>
          <p:nvPr>
            <p:ph sz="quarter" idx="13" hasCustomPrompt="1"/>
          </p:nvPr>
        </p:nvSpPr>
        <p:spPr>
          <a:xfrm>
            <a:off x="6317289" y="3968784"/>
            <a:ext cx="5396342" cy="233994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2" hasCustomPrompt="1"/>
          </p:nvPr>
        </p:nvSpPr>
        <p:spPr>
          <a:xfrm>
            <a:off x="488947" y="3968784"/>
            <a:ext cx="5396342" cy="233994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6317289" y="1413932"/>
            <a:ext cx="5396342" cy="233885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4" name="Inhaltsplatzhalter 1"/>
          <p:cNvSpPr>
            <a:spLocks noGrp="1"/>
          </p:cNvSpPr>
          <p:nvPr>
            <p:ph sz="quarter" idx="10" hasCustomPrompt="1"/>
          </p:nvPr>
        </p:nvSpPr>
        <p:spPr>
          <a:xfrm>
            <a:off x="488947" y="1413932"/>
            <a:ext cx="5396342" cy="233885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139789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3" pos="3711" userDrawn="1">
          <p15:clr>
            <a:srgbClr val="FBAE40"/>
          </p15:clr>
        </p15:guide>
        <p15:guide id="14" pos="3977" userDrawn="1">
          <p15:clr>
            <a:srgbClr val="FBAE40"/>
          </p15:clr>
        </p15:guide>
        <p15:guide id="15" orient="horz" pos="2365" userDrawn="1">
          <p15:clr>
            <a:srgbClr val="FBAE40"/>
          </p15:clr>
        </p15:guide>
        <p15:guide id="16" orient="horz" pos="25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4C7F330-3D64-4FB0-93F8-C1BA49AFA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2535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4C7F330-3D64-4FB0-93F8-C1BA49AFA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927600" algn="l"/>
              </a:tabLs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F2DED3-0602-4827-AE5B-D7DA542659F4}"/>
              </a:ext>
            </a:extLst>
          </p:cNvPr>
          <p:cNvSpPr>
            <a:spLocks/>
          </p:cNvSpPr>
          <p:nvPr userDrawn="1"/>
        </p:nvSpPr>
        <p:spPr>
          <a:xfrm>
            <a:off x="0" y="1244598"/>
            <a:ext cx="12192000" cy="5326065"/>
          </a:xfrm>
          <a:prstGeom prst="rect">
            <a:avLst/>
          </a:prstGeom>
          <a:gradFill>
            <a:gsLst>
              <a:gs pos="1000">
                <a:schemeClr val="accent4"/>
              </a:gs>
              <a:gs pos="100000">
                <a:schemeClr val="accent6"/>
              </a:gs>
            </a:gsLst>
            <a:lin ang="5400000" scaled="0"/>
          </a:gradFill>
        </p:spPr>
        <p:txBody>
          <a:bodyPr vert="horz" lIns="0" tIns="0" rIns="0" bIns="720000" rtlCol="0" anchor="ctr" anchorCtr="0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8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2FD9A65-9362-4228-B368-164FA84D17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6525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2FD9A65-9362-4228-B368-164FA84D17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nhaltsplatzhalter 1"/>
          <p:cNvSpPr>
            <a:spLocks noGrp="1"/>
          </p:cNvSpPr>
          <p:nvPr>
            <p:ph sz="quarter" idx="10" hasCustomPrompt="1"/>
          </p:nvPr>
        </p:nvSpPr>
        <p:spPr>
          <a:xfrm>
            <a:off x="6316130" y="1413933"/>
            <a:ext cx="539750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5730C142-F37E-4F0E-997D-1B4882F0DF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13933"/>
            <a:ext cx="5886447" cy="4894792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62744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1" pos="3713" userDrawn="1">
          <p15:clr>
            <a:srgbClr val="FBAE40"/>
          </p15:clr>
        </p15:guide>
        <p15:guide id="12" pos="39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E3B85CB-7648-45C2-8AA4-9F501EFD04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752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E3B85CB-7648-45C2-8AA4-9F501EFD0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nhaltsplatzhalter 1"/>
          <p:cNvSpPr>
            <a:spLocks noGrp="1"/>
          </p:cNvSpPr>
          <p:nvPr>
            <p:ph sz="quarter" idx="10" hasCustomPrompt="1"/>
          </p:nvPr>
        </p:nvSpPr>
        <p:spPr>
          <a:xfrm>
            <a:off x="488947" y="1413933"/>
            <a:ext cx="5397501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5FB2A3B7-A796-4B19-828B-216A63DF68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5553" y="1413933"/>
            <a:ext cx="5886447" cy="4894792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396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9" pos="3713">
          <p15:clr>
            <a:srgbClr val="FBAE40"/>
          </p15:clr>
        </p15:guide>
        <p15:guide id="10" pos="39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ECEF4E8-D1ED-4741-8EA5-2F059DE1A8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161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ECEF4E8-D1ED-4741-8EA5-2F059DE1A8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1DD1C87-BB96-419F-854D-07AA4BC5BB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7289" y="1413933"/>
            <a:ext cx="5396342" cy="2338866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7" name="Bildplatzhalter 1">
            <a:extLst>
              <a:ext uri="{FF2B5EF4-FFF2-40B4-BE49-F238E27FC236}">
                <a16:creationId xmlns:a16="http://schemas.microsoft.com/office/drawing/2014/main" id="{002A9939-48F2-4545-B99B-4FBDD4F466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947" y="1413933"/>
            <a:ext cx="5396342" cy="2338866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21A07BCC-CBB3-45C5-871C-CEC015A95C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8947" y="3968797"/>
            <a:ext cx="5397501" cy="2339927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4842ABB0-6221-4430-AD7F-233AE6B84AB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6130" y="3968798"/>
            <a:ext cx="5397501" cy="2339927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578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3" pos="3977" userDrawn="1">
          <p15:clr>
            <a:srgbClr val="FBAE40"/>
          </p15:clr>
        </p15:guide>
        <p15:guide id="14" pos="37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8C59CFA-1435-478E-96A7-9D9FDB54C8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11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8C59CFA-1435-478E-96A7-9D9FDB54C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C1CC7D62-9893-4BEA-8A91-B49BF94C36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6069" y="1413933"/>
            <a:ext cx="3597561" cy="2246089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8F13227-C5D1-4782-B063-BEEC402A95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02508" y="1413933"/>
            <a:ext cx="3597561" cy="2246089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9" name="Bildplatzhalter 1">
            <a:extLst>
              <a:ext uri="{FF2B5EF4-FFF2-40B4-BE49-F238E27FC236}">
                <a16:creationId xmlns:a16="http://schemas.microsoft.com/office/drawing/2014/main" id="{8E88005D-BECE-427C-8BF8-4FB5D6607AF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947" y="1413933"/>
            <a:ext cx="3597561" cy="2246089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F618BC1E-BA4B-4C2D-9055-151550F257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8947" y="3876023"/>
            <a:ext cx="3597561" cy="243270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39749FF8-9C62-429D-B248-147D3882DD4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02508" y="3876023"/>
            <a:ext cx="3597561" cy="243270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0B2A38E1-027A-4A9E-9C3E-5F354A4A6AD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16069" y="3876023"/>
            <a:ext cx="3597561" cy="243270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1464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3" pos="2577" userDrawn="1">
          <p15:clr>
            <a:srgbClr val="FBAE40"/>
          </p15:clr>
        </p15:guide>
        <p15:guide id="14" pos="2710" userDrawn="1">
          <p15:clr>
            <a:srgbClr val="FBAE40"/>
          </p15:clr>
        </p15:guide>
        <p15:guide id="15" pos="4978" userDrawn="1">
          <p15:clr>
            <a:srgbClr val="FBAE40"/>
          </p15:clr>
        </p15:guide>
        <p15:guide id="16" pos="511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11DD4F3-1611-4813-B014-B6F6B1F774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2404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11DD4F3-1611-4813-B014-B6F6B1F774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EA143C20-52BF-4891-994E-588F799371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69460" y="1413934"/>
            <a:ext cx="2644171" cy="2246091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9B1A1B6B-6B2F-4D5A-91A8-C5161E45AB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9289" y="1413934"/>
            <a:ext cx="2644171" cy="2246091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073F01E6-A077-4F39-A94E-9EFE54D2E4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9118" y="1413934"/>
            <a:ext cx="2644171" cy="2246091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11" name="Bildplatzhalter 1">
            <a:extLst>
              <a:ext uri="{FF2B5EF4-FFF2-40B4-BE49-F238E27FC236}">
                <a16:creationId xmlns:a16="http://schemas.microsoft.com/office/drawing/2014/main" id="{320CFD8C-6A4A-4FAB-822D-054B82DCFD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947" y="1413934"/>
            <a:ext cx="2644171" cy="2246091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6CE7BB11-9C21-456E-83D7-62B9D458E21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8947" y="3876025"/>
            <a:ext cx="2644171" cy="243270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27E42A5D-C99D-4B3C-99B7-053CF69A119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49118" y="3876025"/>
            <a:ext cx="2644171" cy="243270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1" name="Inhaltsplatzhalter 1">
            <a:extLst>
              <a:ext uri="{FF2B5EF4-FFF2-40B4-BE49-F238E27FC236}">
                <a16:creationId xmlns:a16="http://schemas.microsoft.com/office/drawing/2014/main" id="{7DCDE22D-7C60-4E83-A6E8-C458BFB9DFC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09289" y="3876025"/>
            <a:ext cx="2644171" cy="243270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BC839F12-6E68-4D1C-B187-9307DD85F1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069460" y="3876025"/>
            <a:ext cx="2644171" cy="243270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9604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5" pos="1977" userDrawn="1">
          <p15:clr>
            <a:srgbClr val="FBAE40"/>
          </p15:clr>
        </p15:guide>
        <p15:guide id="16" pos="2104" userDrawn="1">
          <p15:clr>
            <a:srgbClr val="FBAE40"/>
          </p15:clr>
        </p15:guide>
        <p15:guide id="17" pos="3911" userDrawn="1">
          <p15:clr>
            <a:srgbClr val="FBAE40"/>
          </p15:clr>
        </p15:guide>
        <p15:guide id="18" pos="3777" userDrawn="1">
          <p15:clr>
            <a:srgbClr val="FBAE40"/>
          </p15:clr>
        </p15:guide>
        <p15:guide id="19" pos="5711" userDrawn="1">
          <p15:clr>
            <a:srgbClr val="FBAE40"/>
          </p15:clr>
        </p15:guide>
        <p15:guide id="20" pos="55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5183DF9-0121-47E6-9B72-30EF7AB86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577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5183DF9-0121-47E6-9B72-30EF7AB86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570482"/>
          </a:xfrm>
          <a:gradFill>
            <a:gsLst>
              <a:gs pos="1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de-DE" noProof="0"/>
            </a:lvl1pPr>
          </a:lstStyle>
          <a:p>
            <a:pPr marL="0" lvl="0" indent="0">
              <a:buNone/>
            </a:pPr>
            <a:r>
              <a:rPr lang="de-DE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412875"/>
            <a:ext cx="12202578" cy="1449216"/>
          </a:xfrm>
          <a:noFill/>
        </p:spPr>
        <p:txBody>
          <a:bodyPr vert="horz" lIns="572400" tIns="108000" rIns="572400" bIns="10800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Key Note </a:t>
            </a:r>
            <a:r>
              <a:rPr lang="de-DE" noProof="0" dirty="0" err="1"/>
              <a:t>slide</a:t>
            </a:r>
            <a:r>
              <a:rPr lang="de-DE" noProof="0" dirty="0"/>
              <a:t> </a:t>
            </a:r>
            <a:r>
              <a:rPr lang="de-DE" noProof="0" dirty="0" err="1"/>
              <a:t>with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without</a:t>
            </a:r>
            <a:r>
              <a:rPr lang="de-DE" noProof="0" dirty="0"/>
              <a:t> Picture. </a:t>
            </a:r>
            <a:br>
              <a:rPr lang="de-DE" noProof="0" dirty="0"/>
            </a:br>
            <a:r>
              <a:rPr lang="de-DE" noProof="0" dirty="0"/>
              <a:t>(Short!) Text </a:t>
            </a:r>
            <a:r>
              <a:rPr lang="de-DE" noProof="0" dirty="0" err="1"/>
              <a:t>can</a:t>
            </a:r>
            <a:r>
              <a:rPr lang="de-DE" noProof="0" dirty="0"/>
              <a:t> </a:t>
            </a:r>
            <a:r>
              <a:rPr lang="de-DE" noProof="0" dirty="0" err="1"/>
              <a:t>be</a:t>
            </a:r>
            <a:r>
              <a:rPr lang="de-DE" noProof="0" dirty="0"/>
              <a:t> </a:t>
            </a:r>
            <a:r>
              <a:rPr lang="de-DE" noProof="0" dirty="0" err="1"/>
              <a:t>moved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00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| Half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F5BEF2A-9A1E-4EAC-B0F5-2DDB471F42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4446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F5BEF2A-9A1E-4EAC-B0F5-2DDB471F4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6B223D4-141A-4CF8-A0E8-2BDBE75FE8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22302"/>
            <a:ext cx="6369154" cy="1144352"/>
          </a:xfrm>
        </p:spPr>
        <p:txBody>
          <a:bodyPr wrap="square" lIns="0" tIns="0" rIns="0" bIns="0">
            <a:spAutoFit/>
          </a:bodyPr>
          <a:lstStyle>
            <a:lvl1pPr marL="0" indent="0" rtl="0">
              <a:lnSpc>
                <a:spcPct val="100000"/>
              </a:lnSpc>
              <a:buFontTx/>
              <a:buNone/>
              <a:defRPr sz="72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A1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9518E7B-00FD-45A8-91EB-08EBB2BB7F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3270" y="1"/>
            <a:ext cx="4848730" cy="6570481"/>
          </a:xfrm>
          <a:gradFill>
            <a:gsLst>
              <a:gs pos="1000">
                <a:schemeClr val="tx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lvl1pPr marL="0" indent="0" rtl="0">
              <a:lnSpc>
                <a:spcPct val="100000"/>
              </a:lnSpc>
              <a:buNone/>
              <a:defRPr lang="en-GB">
                <a:latin typeface="BMWGroupTN Condensed" pitchFamily="50" charset="0"/>
              </a:defRPr>
            </a:lvl1pPr>
          </a:lstStyle>
          <a:p>
            <a:pPr marL="0" lvl="0"/>
            <a:r>
              <a:rPr lang="de-DE" noProof="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9808" y="2565951"/>
            <a:ext cx="6374130" cy="1846659"/>
          </a:xfrm>
          <a:noFill/>
        </p:spPr>
        <p:txBody>
          <a:bodyPr vert="horz" wrap="square" lIns="0" tIns="0" rIns="0" bIns="0" anchor="t" anchorCtr="0">
            <a:spAutoFit/>
          </a:bodyPr>
          <a:lstStyle>
            <a:lvl1pPr algn="l" rtl="0">
              <a:lnSpc>
                <a:spcPct val="100000"/>
              </a:lnSpc>
              <a:spcAft>
                <a:spcPts val="0"/>
              </a:spcAft>
              <a:defRPr sz="4000" b="0" cap="all" baseline="0">
                <a:solidFill>
                  <a:schemeClr val="tx1"/>
                </a:solidFill>
              </a:defRPr>
            </a:lvl1pPr>
          </a:lstStyle>
          <a:p>
            <a:r>
              <a:rPr lang="de-DE" noProof="0" dirty="0" err="1"/>
              <a:t>Divider</a:t>
            </a:r>
            <a:r>
              <a:rPr lang="de-DE" noProof="0" dirty="0"/>
              <a:t>.</a:t>
            </a:r>
            <a:br>
              <a:rPr lang="de-DE" noProof="0" dirty="0"/>
            </a:br>
            <a:r>
              <a:rPr lang="de-DE" noProof="0" dirty="0" err="1"/>
              <a:t>Coloured</a:t>
            </a:r>
            <a:r>
              <a:rPr lang="de-DE" noProof="0" dirty="0"/>
              <a:t> Area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/>
              <a:t>Picture on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right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34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EE7053F-DB9B-44B2-AD0F-3AB1F6CB57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3193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EE7053F-DB9B-44B2-AD0F-3AB1F6CB5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59530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568A48D-FC8F-4A69-A7C6-8F5625DC62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3978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568A48D-FC8F-4A69-A7C6-8F5625DC6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266532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1" pos="3704" userDrawn="1">
          <p15:clr>
            <a:srgbClr val="FBAE40"/>
          </p15:clr>
        </p15:guide>
        <p15:guide id="12" pos="39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5D995C9-90CA-4EE8-9DD8-83F6741396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9802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5D995C9-90CA-4EE8-9DD8-83F674139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3628" cy="40011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14166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  <p15:guide id="2" pos="2712">
          <p15:clr>
            <a:srgbClr val="FBAE40"/>
          </p15:clr>
        </p15:guide>
        <p15:guide id="3" pos="5118">
          <p15:clr>
            <a:srgbClr val="FBAE40"/>
          </p15:clr>
        </p15:guide>
        <p15:guide id="4" pos="49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A87CDE6-4D31-464C-B238-7EB6F6DBD0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681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A87CDE6-4D31-464C-B238-7EB6F6DBD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136688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pos="1968">
          <p15:clr>
            <a:srgbClr val="FBAE40"/>
          </p15:clr>
        </p15:guide>
        <p15:guide id="2" pos="2111">
          <p15:clr>
            <a:srgbClr val="FBAE40"/>
          </p15:clr>
        </p15:guide>
        <p15:guide id="3" pos="3771">
          <p15:clr>
            <a:srgbClr val="FBAE40"/>
          </p15:clr>
        </p15:guide>
        <p15:guide id="4" pos="3915">
          <p15:clr>
            <a:srgbClr val="FBAE40"/>
          </p15:clr>
        </p15:guide>
        <p15:guide id="5" pos="5576">
          <p15:clr>
            <a:srgbClr val="FBAE40"/>
          </p15:clr>
        </p15:guide>
        <p15:guide id="6" pos="57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5645238-9DEC-4A72-9BA1-F517092FAE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1232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5645238-9DEC-4A72-9BA1-F517092FA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268930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4" pos="3704" userDrawn="1">
          <p15:clr>
            <a:srgbClr val="FBAE40"/>
          </p15:clr>
        </p15:guide>
        <p15:guide id="15" pos="3976" userDrawn="1">
          <p15:clr>
            <a:srgbClr val="FBAE40"/>
          </p15:clr>
        </p15:guide>
        <p15:guide id="16" orient="horz" pos="2500" userDrawn="1">
          <p15:clr>
            <a:srgbClr val="FBAE40"/>
          </p15:clr>
        </p15:guide>
        <p15:guide id="17" orient="horz" pos="23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1CCC0F5-E43D-4616-B7C4-E058ADB680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8728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1CCC0F5-E43D-4616-B7C4-E058ADB68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D9028297-F8A3-40B3-AA36-477ABB38F3E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8947" y="1413933"/>
            <a:ext cx="11224684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cap="all" baseline="0"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15680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873D050-8C41-4684-9B1D-81971AB5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6562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873D050-8C41-4684-9B1D-81971AB5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BA9CD6AC-9C73-4D8F-9F5C-1CF35772B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7288" y="1413933"/>
            <a:ext cx="5396342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4EA6A0CB-E01D-4647-9CEB-66AA9684281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8946" y="1413933"/>
            <a:ext cx="5396342" cy="489479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content</a:t>
            </a:r>
            <a:r>
              <a:rPr lang="de-DE" noProof="0" dirty="0"/>
              <a:t> like a </a:t>
            </a:r>
            <a:r>
              <a:rPr lang="de-DE" noProof="0" dirty="0" err="1"/>
              <a:t>table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 just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icon</a:t>
            </a:r>
            <a:r>
              <a:rPr lang="de-DE" noProof="0" dirty="0"/>
              <a:t> in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middle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placeholder</a:t>
            </a:r>
            <a:r>
              <a:rPr lang="de-DE" noProof="0" dirty="0"/>
              <a:t>.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7" y="347184"/>
            <a:ext cx="11224684" cy="400110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All Caps.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18809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5" pos="3711" userDrawn="1">
          <p15:clr>
            <a:srgbClr val="FBAE40"/>
          </p15:clr>
        </p15:guide>
        <p15:guide id="6" pos="39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09EE4F16-695E-4248-98E9-D0E744B1D2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715857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344" imgH="344" progId="TCLayout.ActiveDocument.1">
                  <p:embed/>
                </p:oleObj>
              </mc:Choice>
              <mc:Fallback>
                <p:oleObj name="think-cell Folie" r:id="rId22" imgW="344" imgH="34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09EE4F16-695E-4248-98E9-D0E744B1D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1"/>
          <p:cNvSpPr>
            <a:spLocks noGrp="1"/>
          </p:cNvSpPr>
          <p:nvPr>
            <p:ph type="body" idx="1"/>
          </p:nvPr>
        </p:nvSpPr>
        <p:spPr>
          <a:xfrm>
            <a:off x="488947" y="1413933"/>
            <a:ext cx="11224684" cy="4894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/>
              <a:t>Forth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8947" y="347184"/>
            <a:ext cx="11224684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Action Title. 26pt. </a:t>
            </a:r>
            <a:r>
              <a:rPr lang="de-DE" noProof="0" dirty="0" err="1"/>
              <a:t>Uppercase</a:t>
            </a:r>
            <a:r>
              <a:rPr lang="de-DE" noProof="0" dirty="0"/>
              <a:t>. </a:t>
            </a:r>
            <a:r>
              <a:rPr lang="de-DE" noProof="0" dirty="0" err="1"/>
              <a:t>Two</a:t>
            </a:r>
            <a:r>
              <a:rPr lang="de-DE" noProof="0" dirty="0"/>
              <a:t> </a:t>
            </a:r>
            <a:r>
              <a:rPr lang="de-DE" noProof="0" dirty="0" err="1"/>
              <a:t>lines</a:t>
            </a:r>
            <a:r>
              <a:rPr lang="de-DE" noProof="0" dirty="0"/>
              <a:t> max.</a:t>
            </a:r>
          </a:p>
        </p:txBody>
      </p:sp>
      <p:cxnSp>
        <p:nvCxnSpPr>
          <p:cNvPr id="9" name="BMW Group Trennlinie">
            <a:extLst>
              <a:ext uri="{FF2B5EF4-FFF2-40B4-BE49-F238E27FC236}">
                <a16:creationId xmlns:a16="http://schemas.microsoft.com/office/drawing/2014/main" id="{BC1828C9-D469-4FB9-A7A2-6539CE4617FD}"/>
              </a:ext>
            </a:extLst>
          </p:cNvPr>
          <p:cNvCxnSpPr/>
          <p:nvPr userDrawn="1"/>
        </p:nvCxnSpPr>
        <p:spPr>
          <a:xfrm>
            <a:off x="-1" y="657226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itenzahlAU1">
            <a:extLst>
              <a:ext uri="{FF2B5EF4-FFF2-40B4-BE49-F238E27FC236}">
                <a16:creationId xmlns:a16="http://schemas.microsoft.com/office/drawing/2014/main" id="{2222059C-550C-4186-A024-687BF66686BC}"/>
              </a:ext>
            </a:extLst>
          </p:cNvPr>
          <p:cNvSpPr/>
          <p:nvPr userDrawn="1"/>
        </p:nvSpPr>
        <p:spPr>
          <a:xfrm>
            <a:off x="11338527" y="6638189"/>
            <a:ext cx="37510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algn="r" rtl="0"/>
            <a:r>
              <a:rPr lang="en-GB" sz="10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fld id="{13EADCD7-5958-46D5-9257-6B99F6E48D58}" type="slidenum">
              <a:rPr lang="en-GB" sz="10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lvl="0" algn="r" rtl="0"/>
              <a:t>‹#›</a:t>
            </a:fld>
            <a:r>
              <a:rPr lang="en-GB" sz="10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</a:p>
        </p:txBody>
      </p:sp>
      <p:sp>
        <p:nvSpPr>
          <p:cNvPr id="12" name="FußzeileAU1">
            <a:extLst>
              <a:ext uri="{FF2B5EF4-FFF2-40B4-BE49-F238E27FC236}">
                <a16:creationId xmlns:a16="http://schemas.microsoft.com/office/drawing/2014/main" id="{90D422AA-106A-4F31-9838-F8E0F4532E2E}"/>
              </a:ext>
            </a:extLst>
          </p:cNvPr>
          <p:cNvSpPr txBox="1">
            <a:spLocks/>
          </p:cNvSpPr>
          <p:nvPr userDrawn="1"/>
        </p:nvSpPr>
        <p:spPr>
          <a:xfrm>
            <a:off x="488947" y="6638179"/>
            <a:ext cx="13721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Department | Date | Author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97AF07C-FD8D-2AC7-E8AE-5EA410B25F0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36387" y="6611620"/>
            <a:ext cx="94773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200">
                <a:solidFill>
                  <a:srgbClr val="C00000">
                    <a:alpha val="50000"/>
                  </a:srgbClr>
                </a:solidFill>
                <a:latin typeface="BMW Group Condensed" panose="020B0606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89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00" indent="-190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BMW Group Condensed" panose="020B0606020202020204" pitchFamily="34" charset="0"/>
        <a:buChar char="-"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72400" indent="-190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BMW Group Condensed" panose="020B0606020202020204" pitchFamily="34" charset="0"/>
        <a:buChar char="-"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63200" indent="-190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BMW Group Condensed" panose="020B0606020202020204" pitchFamily="34" charset="0"/>
        <a:buChar char="-"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54000" indent="-190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BMW Group Condensed" panose="020B0606020202020204" pitchFamily="34" charset="0"/>
        <a:buChar char="-"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302" userDrawn="1">
          <p15:clr>
            <a:srgbClr val="F26B43"/>
          </p15:clr>
        </p15:guide>
        <p15:guide id="7" orient="horz" pos="217" userDrawn="1">
          <p15:clr>
            <a:srgbClr val="F26B43"/>
          </p15:clr>
        </p15:guide>
        <p15:guide id="8" pos="7378" userDrawn="1">
          <p15:clr>
            <a:srgbClr val="F26B43"/>
          </p15:clr>
        </p15:guide>
        <p15:guide id="9" orient="horz" pos="890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4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C33FB-6556-5A4B-EA69-0C6AFCB8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7" y="347184"/>
            <a:ext cx="11224684" cy="800219"/>
          </a:xfrm>
        </p:spPr>
        <p:txBody>
          <a:bodyPr/>
          <a:lstStyle/>
          <a:p>
            <a:r>
              <a:rPr lang="en-US" i="1" dirty="0"/>
              <a:t>"The City as a Study Site. Utilizing the Urban Environment for Modern and Quality Education"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F34E1A-41DD-267C-16C1-60F39680DFFD}"/>
              </a:ext>
            </a:extLst>
          </p:cNvPr>
          <p:cNvSpPr txBox="1"/>
          <p:nvPr/>
        </p:nvSpPr>
        <p:spPr>
          <a:xfrm>
            <a:off x="488947" y="1466193"/>
            <a:ext cx="11563791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Carsten Eidmann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-born 1965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married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bulgarian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woman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son</a:t>
            </a:r>
            <a:r>
              <a:rPr lang="de-DE" dirty="0"/>
              <a:t> 18 </a:t>
            </a:r>
            <a:r>
              <a:rPr lang="de-DE" dirty="0" err="1"/>
              <a:t>years</a:t>
            </a: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engineer</a:t>
            </a: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automotive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1996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</a:t>
            </a:r>
            <a:r>
              <a:rPr lang="de-DE" dirty="0" err="1"/>
              <a:t>since</a:t>
            </a:r>
            <a:r>
              <a:rPr lang="de-DE" dirty="0"/>
              <a:t> 2001 BMW-Group,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automobiles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2017 Leader total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vehicle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geometrical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design,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Living in Munich,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1.6 mill.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inhabitants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49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AA44-9C42-A00D-D0B0-8F2B1CC90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19E870-CC39-837C-D80C-6D4E70B0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86" y="3061743"/>
            <a:ext cx="4012910" cy="30038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CD4F1C-FCDC-405B-632D-FC071A72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7" y="347184"/>
            <a:ext cx="11224684" cy="1200329"/>
          </a:xfrm>
        </p:spPr>
        <p:txBody>
          <a:bodyPr/>
          <a:lstStyle/>
          <a:p>
            <a:r>
              <a:rPr lang="en-US" i="1" dirty="0"/>
              <a:t>"The City as a Study Site. Utilizing the Urban Environment for Modern and Quality Education“</a:t>
            </a:r>
            <a:br>
              <a:rPr lang="en-US" i="1" dirty="0"/>
            </a:br>
            <a:r>
              <a:rPr lang="en-US" i="1" dirty="0"/>
              <a:t>a few cars I worked for:</a:t>
            </a:r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6598F6-AF9D-D6D3-89FF-DEAFD37C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400" y="2294321"/>
            <a:ext cx="3894509" cy="226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EA4179-2EC2-77DD-4155-623AE0B04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004" y="1823091"/>
            <a:ext cx="3234537" cy="195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Ein Bild, das Rad, Fahrzeug, Reifen, Auto enthält.&#10;&#10;KI-generierte Inhalte können fehlerhaft sein.">
            <a:extLst>
              <a:ext uri="{FF2B5EF4-FFF2-40B4-BE49-F238E27FC236}">
                <a16:creationId xmlns:a16="http://schemas.microsoft.com/office/drawing/2014/main" id="{44485702-5CB5-85F9-E2EB-1810E0E39F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41" y="4563678"/>
            <a:ext cx="4545211" cy="19774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995803-69B0-AE9C-AD72-68995FDC85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905" t="9165" r="7430" b="12733"/>
          <a:stretch/>
        </p:blipFill>
        <p:spPr>
          <a:xfrm>
            <a:off x="8472792" y="1318700"/>
            <a:ext cx="3132305" cy="19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B9607-1A15-9B60-6DD1-06EC55E6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A7D43-5180-B160-AE27-F50D34C7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7" y="347184"/>
            <a:ext cx="11224684" cy="1200329"/>
          </a:xfrm>
        </p:spPr>
        <p:txBody>
          <a:bodyPr/>
          <a:lstStyle/>
          <a:p>
            <a:r>
              <a:rPr lang="en-US" i="1" dirty="0"/>
              <a:t>"The City as a Study Site. Utilizing the Urban Environment for Modern and Quality Education“</a:t>
            </a:r>
            <a:br>
              <a:rPr lang="en-US" i="1" dirty="0"/>
            </a:br>
            <a:r>
              <a:rPr lang="en-US" i="1" dirty="0"/>
              <a:t>key points on automotive safety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BE16D5-8752-B14A-770F-33E1164A354F}"/>
              </a:ext>
            </a:extLst>
          </p:cNvPr>
          <p:cNvSpPr txBox="1"/>
          <p:nvPr/>
        </p:nvSpPr>
        <p:spPr>
          <a:xfrm>
            <a:off x="488947" y="1796930"/>
            <a:ext cx="11563791" cy="275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huge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automotive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 30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seatbelt-warnings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-airbags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-deformation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zones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dirty="0"/>
              <a:t>-high </a:t>
            </a:r>
            <a:r>
              <a:rPr lang="de-DE" dirty="0" err="1"/>
              <a:t>strenght-steel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body</a:t>
            </a:r>
            <a:endParaRPr lang="de-DE" dirty="0"/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dirty="0"/>
              <a:t>-driver </a:t>
            </a:r>
            <a:r>
              <a:rPr lang="de-DE" dirty="0" err="1"/>
              <a:t>assistance</a:t>
            </a:r>
            <a:r>
              <a:rPr lang="de-DE" dirty="0"/>
              <a:t> like ABS, ESP, </a:t>
            </a:r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, front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warning</a:t>
            </a:r>
            <a:r>
              <a:rPr lang="de-DE" dirty="0"/>
              <a:t> </a:t>
            </a:r>
            <a:r>
              <a:rPr lang="de-DE" dirty="0" err="1"/>
              <a:t>etc</a:t>
            </a:r>
            <a:endParaRPr lang="de-DE" dirty="0"/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dirty="0"/>
              <a:t>-…….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982D6F-3348-DDF8-43CC-F5C4E969BD83}"/>
              </a:ext>
            </a:extLst>
          </p:cNvPr>
          <p:cNvSpPr/>
          <p:nvPr/>
        </p:nvSpPr>
        <p:spPr>
          <a:xfrm>
            <a:off x="478369" y="4670031"/>
            <a:ext cx="11224684" cy="1263611"/>
          </a:xfrm>
          <a:prstGeom prst="rect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dirty="0">
                <a:solidFill>
                  <a:schemeClr val="tx1"/>
                </a:solidFill>
              </a:rPr>
              <a:t>Average ~ 3mill. </a:t>
            </a:r>
            <a:r>
              <a:rPr lang="de-DE" dirty="0" err="1">
                <a:solidFill>
                  <a:schemeClr val="tx1"/>
                </a:solidFill>
              </a:rPr>
              <a:t>car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accidents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83.5 mill. </a:t>
            </a:r>
            <a:r>
              <a:rPr lang="de-DE" dirty="0" err="1">
                <a:solidFill>
                  <a:schemeClr val="tx1"/>
                </a:solidFill>
              </a:rPr>
              <a:t>inhabitants</a:t>
            </a:r>
            <a:r>
              <a:rPr lang="de-DE" dirty="0">
                <a:solidFill>
                  <a:schemeClr val="tx1"/>
                </a:solidFill>
              </a:rPr>
              <a:t> in Germany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dirty="0">
                <a:solidFill>
                  <a:schemeClr val="tx1"/>
                </a:solidFill>
              </a:rPr>
              <a:t>1995:				2024: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baseline="-25000" dirty="0">
                <a:solidFill>
                  <a:schemeClr val="tx1"/>
                </a:solidFill>
              </a:rPr>
              <a:t>~10.000 </a:t>
            </a:r>
            <a:r>
              <a:rPr lang="de-DE" baseline="-25000" dirty="0" err="1">
                <a:solidFill>
                  <a:schemeClr val="tx1"/>
                </a:solidFill>
              </a:rPr>
              <a:t>killed</a:t>
            </a:r>
            <a:r>
              <a:rPr lang="de-DE" baseline="-25000" dirty="0">
                <a:solidFill>
                  <a:schemeClr val="tx1"/>
                </a:solidFill>
              </a:rPr>
              <a:t>, 393.000 </a:t>
            </a:r>
            <a:r>
              <a:rPr lang="de-DE" baseline="-25000" dirty="0" err="1">
                <a:solidFill>
                  <a:schemeClr val="tx1"/>
                </a:solidFill>
              </a:rPr>
              <a:t>injured</a:t>
            </a:r>
            <a:r>
              <a:rPr lang="de-DE" baseline="-25000" dirty="0">
                <a:solidFill>
                  <a:schemeClr val="tx1"/>
                </a:solidFill>
              </a:rPr>
              <a:t>		</a:t>
            </a:r>
            <a:r>
              <a:rPr lang="de-DE" sz="1200" dirty="0">
                <a:solidFill>
                  <a:schemeClr val="tx1"/>
                </a:solidFill>
              </a:rPr>
              <a:t>2770 </a:t>
            </a:r>
            <a:r>
              <a:rPr lang="de-DE" sz="1200" dirty="0" err="1">
                <a:solidFill>
                  <a:schemeClr val="tx1"/>
                </a:solidFill>
              </a:rPr>
              <a:t>killed</a:t>
            </a:r>
            <a:r>
              <a:rPr lang="de-DE" sz="1200" dirty="0">
                <a:solidFill>
                  <a:schemeClr val="tx1"/>
                </a:solidFill>
              </a:rPr>
              <a:t>, 290.700 </a:t>
            </a:r>
            <a:r>
              <a:rPr lang="de-DE" sz="1200" dirty="0" err="1">
                <a:solidFill>
                  <a:schemeClr val="tx1"/>
                </a:solidFill>
              </a:rPr>
              <a:t>injured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baseline="-25000" dirty="0">
                <a:solidFill>
                  <a:schemeClr val="tx1"/>
                </a:solidFill>
              </a:rPr>
              <a:t>				Rate: 30 per </a:t>
            </a:r>
            <a:r>
              <a:rPr lang="de-DE" baseline="-25000" dirty="0" err="1">
                <a:solidFill>
                  <a:schemeClr val="tx1"/>
                </a:solidFill>
              </a:rPr>
              <a:t>million</a:t>
            </a:r>
            <a:endParaRPr lang="de-DE" baseline="-25000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6CF1E8-8820-8A9B-1770-E8901A35FB9D}"/>
              </a:ext>
            </a:extLst>
          </p:cNvPr>
          <p:cNvSpPr txBox="1"/>
          <p:nvPr/>
        </p:nvSpPr>
        <p:spPr>
          <a:xfrm>
            <a:off x="488947" y="6081763"/>
            <a:ext cx="112246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Bulgaria</a:t>
            </a:r>
            <a:r>
              <a:rPr lang="de-DE" dirty="0"/>
              <a:t> 2024: 478 </a:t>
            </a:r>
            <a:r>
              <a:rPr lang="de-DE" dirty="0" err="1"/>
              <a:t>killed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6.4 mill. </a:t>
            </a:r>
            <a:r>
              <a:rPr lang="de-DE" dirty="0" err="1"/>
              <a:t>inhabitants</a:t>
            </a:r>
            <a:r>
              <a:rPr lang="de-DE" dirty="0"/>
              <a:t>. Rate: 74 per </a:t>
            </a:r>
            <a:r>
              <a:rPr lang="de-DE" dirty="0" err="1"/>
              <a:t>million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0967B60-EDD9-8611-DB63-A204C293336F}"/>
              </a:ext>
            </a:extLst>
          </p:cNvPr>
          <p:cNvSpPr/>
          <p:nvPr/>
        </p:nvSpPr>
        <p:spPr>
          <a:xfrm>
            <a:off x="8774944" y="4919522"/>
            <a:ext cx="1844565" cy="764628"/>
          </a:xfrm>
          <a:prstGeom prst="rect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e-DE" sz="1400" dirty="0">
                <a:solidFill>
                  <a:schemeClr val="tx1"/>
                </a:solidFill>
              </a:rPr>
              <a:t>Average </a:t>
            </a:r>
            <a:r>
              <a:rPr lang="de-DE" sz="1400" dirty="0" err="1">
                <a:solidFill>
                  <a:schemeClr val="tx1"/>
                </a:solidFill>
              </a:rPr>
              <a:t>age</a:t>
            </a:r>
            <a:r>
              <a:rPr lang="de-DE" sz="1400" dirty="0">
                <a:solidFill>
                  <a:schemeClr val="tx1"/>
                </a:solidFill>
              </a:rPr>
              <a:t> of </a:t>
            </a:r>
            <a:r>
              <a:rPr lang="de-DE" sz="1400" dirty="0" err="1">
                <a:solidFill>
                  <a:schemeClr val="tx1"/>
                </a:solidFill>
              </a:rPr>
              <a:t>cars</a:t>
            </a:r>
            <a:r>
              <a:rPr lang="de-DE" sz="14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Germany: 10.6 </a:t>
            </a:r>
            <a:r>
              <a:rPr lang="de-DE" sz="1400" dirty="0" err="1">
                <a:solidFill>
                  <a:schemeClr val="tx1"/>
                </a:solidFill>
              </a:rPr>
              <a:t>years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err="1">
                <a:solidFill>
                  <a:schemeClr val="tx1"/>
                </a:solidFill>
              </a:rPr>
              <a:t>Bulgaria</a:t>
            </a:r>
            <a:r>
              <a:rPr lang="de-DE" sz="1400" dirty="0">
                <a:solidFill>
                  <a:schemeClr val="tx1"/>
                </a:solidFill>
              </a:rPr>
              <a:t>:  19     </a:t>
            </a:r>
            <a:r>
              <a:rPr lang="de-DE" sz="1400" dirty="0" err="1">
                <a:solidFill>
                  <a:schemeClr val="tx1"/>
                </a:solidFill>
              </a:rPr>
              <a:t>years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6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7667-B2A3-D082-F064-67D239E3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3651-3E67-B45B-F0F0-C7323943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7" y="347184"/>
            <a:ext cx="11224684" cy="1200329"/>
          </a:xfrm>
        </p:spPr>
        <p:txBody>
          <a:bodyPr/>
          <a:lstStyle/>
          <a:p>
            <a:r>
              <a:rPr lang="en-US" i="1" dirty="0"/>
              <a:t>"The City as a Study Site. Utilizing the Urban Environment for Modern and Quality Education“</a:t>
            </a:r>
            <a:br>
              <a:rPr lang="en-US" i="1" dirty="0"/>
            </a:br>
            <a:r>
              <a:rPr lang="en-US" i="1" dirty="0"/>
              <a:t>key points on automotive safety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613E3A-1DF9-4E32-F75E-F56D58A6D02A}"/>
              </a:ext>
            </a:extLst>
          </p:cNvPr>
          <p:cNvSpPr txBox="1"/>
          <p:nvPr/>
        </p:nvSpPr>
        <p:spPr>
          <a:xfrm>
            <a:off x="488947" y="1796930"/>
            <a:ext cx="11563791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huge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automotive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 30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100%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-car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installed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brandnew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matter of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discipline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foreward-seeing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 style and….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 and </a:t>
            </a:r>
            <a:r>
              <a:rPr lang="de-DE" dirty="0" err="1"/>
              <a:t>training</a:t>
            </a: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dirty="0"/>
              <a:t>-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of </a:t>
            </a:r>
            <a:r>
              <a:rPr lang="de-DE" dirty="0" err="1"/>
              <a:t>smartphones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tablets</a:t>
            </a:r>
            <a:r>
              <a:rPr lang="de-DE" dirty="0"/>
              <a:t> in </a:t>
            </a:r>
            <a:r>
              <a:rPr lang="de-DE" dirty="0" err="1"/>
              <a:t>traffic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89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C7827-CD62-3C29-AF57-D3D5F8A19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D96FE-1B83-C024-A0DE-A5191943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7" y="347184"/>
            <a:ext cx="11224684" cy="1200329"/>
          </a:xfrm>
        </p:spPr>
        <p:txBody>
          <a:bodyPr/>
          <a:lstStyle/>
          <a:p>
            <a:r>
              <a:rPr lang="en-US" i="1" dirty="0"/>
              <a:t>"The City as a Study Site. Utilizing the Urban Environment for Modern and Quality Education“</a:t>
            </a:r>
            <a:br>
              <a:rPr lang="en-US" i="1" dirty="0"/>
            </a:br>
            <a:r>
              <a:rPr lang="en-US" i="1" dirty="0"/>
              <a:t>what can we do?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C3F9F9-7243-B83E-E525-36DE1781310E}"/>
              </a:ext>
            </a:extLst>
          </p:cNvPr>
          <p:cNvSpPr txBox="1"/>
          <p:nvPr/>
        </p:nvSpPr>
        <p:spPr>
          <a:xfrm>
            <a:off x="441433" y="1943599"/>
            <a:ext cx="11398469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				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	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			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seat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seatbelt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			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practise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		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educators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dirty="0"/>
              <a:t>Youth </a:t>
            </a:r>
            <a:r>
              <a:rPr lang="de-DE" dirty="0" err="1"/>
              <a:t>safety</a:t>
            </a:r>
            <a:r>
              <a:rPr lang="de-DE" dirty="0"/>
              <a:t> (bike, </a:t>
            </a:r>
            <a:r>
              <a:rPr lang="de-DE" dirty="0" err="1"/>
              <a:t>scooter</a:t>
            </a:r>
            <a:r>
              <a:rPr lang="de-DE" dirty="0"/>
              <a:t>):		</a:t>
            </a:r>
            <a:r>
              <a:rPr lang="de-DE" dirty="0" err="1"/>
              <a:t>education</a:t>
            </a:r>
            <a:r>
              <a:rPr lang="de-DE" dirty="0"/>
              <a:t>, </a:t>
            </a:r>
            <a:r>
              <a:rPr lang="de-DE" dirty="0" err="1"/>
              <a:t>discipline</a:t>
            </a:r>
            <a:r>
              <a:rPr lang="de-DE" dirty="0"/>
              <a:t> and </a:t>
            </a:r>
            <a:r>
              <a:rPr lang="de-DE" dirty="0" err="1"/>
              <a:t>practise</a:t>
            </a:r>
            <a:r>
              <a:rPr lang="de-DE" dirty="0"/>
              <a:t>		</a:t>
            </a:r>
            <a:r>
              <a:rPr lang="de-DE" dirty="0" err="1"/>
              <a:t>parents</a:t>
            </a:r>
            <a:r>
              <a:rPr lang="de-DE" dirty="0"/>
              <a:t> an </a:t>
            </a:r>
            <a:r>
              <a:rPr lang="de-DE" dirty="0" err="1"/>
              <a:t>educators</a:t>
            </a:r>
            <a:endParaRPr lang="de-DE" dirty="0"/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			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de-DE" dirty="0" err="1"/>
              <a:t>river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, </a:t>
            </a:r>
            <a:r>
              <a:rPr lang="de-DE" dirty="0" err="1"/>
              <a:t>discipline</a:t>
            </a:r>
            <a:r>
              <a:rPr lang="de-DE" dirty="0"/>
              <a:t>			</a:t>
            </a:r>
            <a:r>
              <a:rPr lang="de-DE" dirty="0" err="1"/>
              <a:t>parents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805D93-FD81-0B14-7DE1-B789B03198F2}"/>
              </a:ext>
            </a:extLst>
          </p:cNvPr>
          <p:cNvSpPr/>
          <p:nvPr/>
        </p:nvSpPr>
        <p:spPr>
          <a:xfrm>
            <a:off x="441433" y="4855782"/>
            <a:ext cx="11161988" cy="1261242"/>
          </a:xfrm>
          <a:prstGeom prst="rect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Most </a:t>
            </a:r>
            <a:r>
              <a:rPr lang="de-DE" dirty="0" err="1">
                <a:solidFill>
                  <a:schemeClr val="tx1"/>
                </a:solidFill>
              </a:rPr>
              <a:t>important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de-DE" dirty="0" err="1">
                <a:solidFill>
                  <a:schemeClr val="tx1"/>
                </a:solidFill>
              </a:rPr>
              <a:t>Adults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must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u="sng" dirty="0">
                <a:solidFill>
                  <a:schemeClr val="tx1"/>
                </a:solidFill>
              </a:rPr>
              <a:t>ALWAYS</a:t>
            </a:r>
            <a:r>
              <a:rPr lang="de-DE" dirty="0">
                <a:solidFill>
                  <a:schemeClr val="tx1"/>
                </a:solidFill>
              </a:rPr>
              <a:t> a positive </a:t>
            </a:r>
            <a:r>
              <a:rPr lang="de-DE" dirty="0" err="1">
                <a:solidFill>
                  <a:schemeClr val="tx1"/>
                </a:solidFill>
              </a:rPr>
              <a:t>example</a:t>
            </a:r>
            <a:r>
              <a:rPr lang="de-DE" dirty="0">
                <a:solidFill>
                  <a:schemeClr val="tx1"/>
                </a:solidFill>
              </a:rPr>
              <a:t>! 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This </a:t>
            </a:r>
            <a:r>
              <a:rPr lang="de-DE" dirty="0" err="1">
                <a:solidFill>
                  <a:schemeClr val="tx1"/>
                </a:solidFill>
              </a:rPr>
              <a:t>requires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uncomfortable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discipline</a:t>
            </a:r>
            <a:r>
              <a:rPr lang="de-DE" dirty="0">
                <a:solidFill>
                  <a:schemeClr val="tx1"/>
                </a:solidFill>
              </a:rPr>
              <a:t>, e.g. </a:t>
            </a:r>
            <a:r>
              <a:rPr lang="de-DE" dirty="0" err="1">
                <a:solidFill>
                  <a:schemeClr val="tx1"/>
                </a:solidFill>
              </a:rPr>
              <a:t>never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drive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without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closed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seatbelt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helmet</a:t>
            </a:r>
            <a:r>
              <a:rPr lang="de-DE" dirty="0">
                <a:solidFill>
                  <a:schemeClr val="tx1"/>
                </a:solidFill>
              </a:rPr>
              <a:t>, …..!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Check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brakes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tires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lights</a:t>
            </a:r>
            <a:r>
              <a:rPr lang="de-DE" dirty="0">
                <a:solidFill>
                  <a:schemeClr val="tx1"/>
                </a:solidFill>
              </a:rPr>
              <a:t>, ……</a:t>
            </a:r>
          </a:p>
          <a:p>
            <a:pPr algn="l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297F-2B17-31DB-2579-FE7DF33F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797B0-1589-72B3-3315-67F2C1E5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7" y="347184"/>
            <a:ext cx="11224684" cy="1200329"/>
          </a:xfrm>
        </p:spPr>
        <p:txBody>
          <a:bodyPr/>
          <a:lstStyle/>
          <a:p>
            <a:r>
              <a:rPr lang="en-US" i="1" dirty="0"/>
              <a:t>"The City as a Study Site. Utilizing the Urban Environment for Modern and Quality Education“</a:t>
            </a:r>
            <a:br>
              <a:rPr lang="en-US" i="1" dirty="0"/>
            </a:br>
            <a:r>
              <a:rPr lang="en-US" i="1" dirty="0"/>
              <a:t>conclusion: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DE56D3-7A3A-98A6-B02A-D4FFF19D4443}"/>
              </a:ext>
            </a:extLst>
          </p:cNvPr>
          <p:cNvSpPr txBox="1"/>
          <p:nvPr/>
        </p:nvSpPr>
        <p:spPr>
          <a:xfrm>
            <a:off x="441433" y="1943599"/>
            <a:ext cx="11398469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oppinion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-city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dangerous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educated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behavier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and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</a:t>
            </a: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dirty="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worth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04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A297E-9D65-154A-82E0-2C0230230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56A96-C8F2-7A27-06A4-18E7FECD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7" y="347184"/>
            <a:ext cx="11224684" cy="800219"/>
          </a:xfrm>
        </p:spPr>
        <p:txBody>
          <a:bodyPr/>
          <a:lstStyle/>
          <a:p>
            <a:r>
              <a:rPr lang="en-US" i="1" dirty="0"/>
              <a:t>"The City as a Study Site. Utilizing the Urban Environment for Modern and Quality Education"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AD787-3F05-B0BB-7FA5-F82A758AC0FA}"/>
              </a:ext>
            </a:extLst>
          </p:cNvPr>
          <p:cNvSpPr txBox="1"/>
          <p:nvPr/>
        </p:nvSpPr>
        <p:spPr>
          <a:xfrm>
            <a:off x="4330931" y="2985746"/>
            <a:ext cx="338328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de-DE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de-DE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de-DE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</a:t>
            </a:r>
            <a:r>
              <a:rPr lang="de-DE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885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THINKCELLPRESENTATIONDONOTDELETE" val="&lt;?xml version=&quot;1.0&quot; encoding=&quot;UTF-16&quot; standalone=&quot;yes&quot;?&gt;&lt;root reqver=&quot;27037&quot;&gt;&lt;version val=&quot;326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MW Group 2021">
  <a:themeElements>
    <a:clrScheme name="BMW Group 21">
      <a:dk1>
        <a:srgbClr val="000000"/>
      </a:dk1>
      <a:lt1>
        <a:srgbClr val="FFFFFF"/>
      </a:lt1>
      <a:dk2>
        <a:srgbClr val="035970"/>
      </a:dk2>
      <a:lt2>
        <a:srgbClr val="92A2BD"/>
      </a:lt2>
      <a:accent1>
        <a:srgbClr val="548D9E"/>
      </a:accent1>
      <a:accent2>
        <a:srgbClr val="85ACB9"/>
      </a:accent2>
      <a:accent3>
        <a:srgbClr val="ABC4CF"/>
      </a:accent3>
      <a:accent4>
        <a:srgbClr val="C8D7E0"/>
      </a:accent4>
      <a:accent5>
        <a:srgbClr val="DEE5EC"/>
      </a:accent5>
      <a:accent6>
        <a:srgbClr val="E8EBF1"/>
      </a:accent6>
      <a:hlink>
        <a:srgbClr val="000000"/>
      </a:hlink>
      <a:folHlink>
        <a:srgbClr val="000000"/>
      </a:folHlink>
    </a:clrScheme>
    <a:fontScheme name="BMW Group 2021">
      <a:majorFont>
        <a:latin typeface="BMWGroupTN Condensed"/>
        <a:ea typeface=""/>
        <a:cs typeface=""/>
      </a:majorFont>
      <a:minorFont>
        <a:latin typeface="BMWGroupTN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 w="19050">
          <a:noFill/>
          <a:miter lim="800000"/>
        </a:ln>
      </a:spPr>
      <a:bodyPr rtlCol="0" anchor="t" anchorCtr="0"/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>
            <a:schemeClr val="tx2"/>
          </a:buClr>
          <a:buFontTx/>
          <a:buNone/>
          <a:defRPr sz="1800" kern="120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Ocean Blue">
      <a:srgbClr val="035970"/>
    </a:custClr>
    <a:custClr name="Night Blue">
      <a:srgbClr val="173B68"/>
    </a:custClr>
    <a:custClr name="Sky Blue">
      <a:srgbClr val="7B9AC0"/>
    </a:custClr>
    <a:custClr name="Turquoise">
      <a:srgbClr val="009A97"/>
    </a:custClr>
    <a:custClr name="Yellow">
      <a:srgbClr val="FAD022"/>
    </a:custClr>
    <a:custClr name="Orange">
      <a:srgbClr val="E96D0C"/>
    </a:custClr>
    <a:custClr name="Purple">
      <a:srgbClr val="8D1E77"/>
    </a:custClr>
    <a:custClr name="Red">
      <a:srgbClr val="AC1640"/>
    </a:custClr>
    <a:custClr name="Cyan">
      <a:srgbClr val="079EDA"/>
    </a:custClr>
    <a:custClr name="Green">
      <a:srgbClr val="508130"/>
    </a:custClr>
    <a:custClr name="Ocean Blue darker">
      <a:srgbClr val="024152"/>
    </a:custClr>
    <a:custClr name="Night Blue darker">
      <a:srgbClr val="133155"/>
    </a:custClr>
    <a:custClr name="Sky Blue darker">
      <a:srgbClr val="5179A9"/>
    </a:custClr>
    <a:custClr name="Turquoise darker">
      <a:srgbClr val="00777A"/>
    </a:custClr>
    <a:custClr name="Yellow darker">
      <a:srgbClr val="D2A000"/>
    </a:custClr>
    <a:custClr name="Orange darker">
      <a:srgbClr val="AF5009"/>
    </a:custClr>
    <a:custClr name="Purple darker">
      <a:srgbClr val="6B175B"/>
    </a:custClr>
    <a:custClr name="Red darker">
      <a:srgbClr val="76102D"/>
    </a:custClr>
    <a:custClr name="Cyan darker">
      <a:srgbClr val="05709B"/>
    </a:custClr>
    <a:custClr name="Green darker">
      <a:srgbClr val="365620"/>
    </a:custClr>
    <a:custClr name="Ocean Blue 30% lighter">
      <a:srgbClr val="4F8B9B"/>
    </a:custClr>
    <a:custClr name="Night Blue 30% lighter">
      <a:srgbClr val="687F9D"/>
    </a:custClr>
    <a:custClr name="Sky Blue 30% lighter">
      <a:srgbClr val="A8BED4"/>
    </a:custClr>
    <a:custClr name="Turquoise 30% lighter">
      <a:srgbClr val="66C2C1"/>
    </a:custClr>
    <a:custClr name="Yellow 30% lighter">
      <a:srgbClr val="FCE37A"/>
    </a:custClr>
    <a:custClr name="Orange 30% lighter">
      <a:srgbClr val="F69954"/>
    </a:custClr>
    <a:custClr name="Purple 30% lighter">
      <a:srgbClr val="BB78AD"/>
    </a:custClr>
    <a:custClr name="Red 30% lighter">
      <a:srgbClr val="CD738C"/>
    </a:custClr>
    <a:custClr name="Cyan 30% lighter">
      <a:srgbClr val="6DCBF1"/>
    </a:custClr>
    <a:custClr name="Green 30% lighter">
      <a:srgbClr val="8BB86D"/>
    </a:custClr>
    <a:custClr name="Ocean Blue 60% lighter">
      <a:srgbClr val="A7C5CD"/>
    </a:custClr>
    <a:custClr name="Night Blue 60% lighter">
      <a:srgbClr val="B9C4D1"/>
    </a:custClr>
    <a:custClr name="Sky Blue 60% lighter">
      <a:srgbClr val="D0DDE8"/>
    </a:custClr>
    <a:custClr name="Turquoise 60% lighter">
      <a:srgbClr val="B2E0E0"/>
    </a:custClr>
    <a:custClr name="Yellow 60% lighter">
      <a:srgbClr val="FDF1BC"/>
    </a:custClr>
    <a:custClr name="Orange 60% lighter">
      <a:srgbClr val="FBCCA9"/>
    </a:custClr>
    <a:custClr name="Purple 60% lighter">
      <a:srgbClr val="DDBBD6"/>
    </a:custClr>
    <a:custClr name="Red 60% lighter">
      <a:srgbClr val="E6B9C5"/>
    </a:custClr>
    <a:custClr name="Cyan 60% lighter">
      <a:srgbClr val="B1E7FD"/>
    </a:custClr>
    <a:custClr name="Green 60% lighter">
      <a:srgbClr val="C9DEBB"/>
    </a:custClr>
  </a:custClrLst>
  <a:extLst>
    <a:ext uri="{05A4C25C-085E-4340-85A3-A5531E510DB2}">
      <thm15:themeFamily xmlns:thm15="http://schemas.microsoft.com/office/thememl/2012/main" name="BLANK - Logo Legibility_2.pptx" id="{8B48DFBA-F3A5-47FE-8116-0F152EAA5068}" vid="{EF0C07A0-9125-4B0E-9BCC-C6F86E73A63D}"/>
    </a:ext>
  </a:extLst>
</a:theme>
</file>

<file path=ppt/theme/theme2.xml><?xml version="1.0" encoding="utf-8"?>
<a:theme xmlns:a="http://schemas.openxmlformats.org/drawingml/2006/main" name="Office">
  <a:themeElements>
    <a:clrScheme name="BMW Group 2021">
      <a:dk1>
        <a:srgbClr val="000000"/>
      </a:dk1>
      <a:lt1>
        <a:srgbClr val="FFFFFF"/>
      </a:lt1>
      <a:dk2>
        <a:srgbClr val="035970"/>
      </a:dk2>
      <a:lt2>
        <a:srgbClr val="92A2BD"/>
      </a:lt2>
      <a:accent1>
        <a:srgbClr val="548D9E"/>
      </a:accent1>
      <a:accent2>
        <a:srgbClr val="85ACB9"/>
      </a:accent2>
      <a:accent3>
        <a:srgbClr val="ABC4CF"/>
      </a:accent3>
      <a:accent4>
        <a:srgbClr val="C8D7E0"/>
      </a:accent4>
      <a:accent5>
        <a:srgbClr val="DEE5EC"/>
      </a:accent5>
      <a:accent6>
        <a:srgbClr val="E8EBF1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9993A762392440B9D7FE02FB1F1C7C" ma:contentTypeVersion="16" ma:contentTypeDescription="Ein neues Dokument erstellen." ma:contentTypeScope="" ma:versionID="ed77a446ac7d60fe5a69fa4d73ba1b77">
  <xsd:schema xmlns:xsd="http://www.w3.org/2001/XMLSchema" xmlns:xs="http://www.w3.org/2001/XMLSchema" xmlns:p="http://schemas.microsoft.com/office/2006/metadata/properties" xmlns:ns3="46efc58d-653a-435a-a55c-60d45d002427" xmlns:ns4="3b59e19a-dcf5-4e1f-af4e-97f1615661ef" targetNamespace="http://schemas.microsoft.com/office/2006/metadata/properties" ma:root="true" ma:fieldsID="b74ede8119b22f6c97fe5b2520984cd4" ns3:_="" ns4:_="">
    <xsd:import namespace="46efc58d-653a-435a-a55c-60d45d002427"/>
    <xsd:import namespace="3b59e19a-dcf5-4e1f-af4e-97f1615661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fc58d-653a-435a-a55c-60d45d002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9e19a-dcf5-4e1f-af4e-97f161566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efc58d-653a-435a-a55c-60d45d002427" xsi:nil="true"/>
  </documentManagement>
</p:properties>
</file>

<file path=customXml/itemProps1.xml><?xml version="1.0" encoding="utf-8"?>
<ds:datastoreItem xmlns:ds="http://schemas.openxmlformats.org/officeDocument/2006/customXml" ds:itemID="{7F058727-59DB-4643-ABA9-B264DCEFDF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D519ED-7C02-4C6F-ADF5-8A862159D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fc58d-653a-435a-a55c-60d45d002427"/>
    <ds:schemaRef ds:uri="3b59e19a-dcf5-4e1f-af4e-97f161566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CFCD65-5E41-44CF-873A-DAEC5C00A6EC}">
  <ds:schemaRefs>
    <ds:schemaRef ds:uri="http://purl.org/dc/terms/"/>
    <ds:schemaRef ds:uri="3b59e19a-dcf5-4e1f-af4e-97f1615661e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6efc58d-653a-435a-a55c-60d45d002427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6935750-240b-48e4-a615-66942a738439}" enabled="1" method="Standard" siteId="{ce849bab-cc1c-465b-b62e-18f07c9ac198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</TotalTime>
  <Words>582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BMW Group Condensed</vt:lpstr>
      <vt:lpstr>BMWGroupTN Condensed</vt:lpstr>
      <vt:lpstr>Wingdings</vt:lpstr>
      <vt:lpstr>BMW Group 2021</vt:lpstr>
      <vt:lpstr>think-cell Folie</vt:lpstr>
      <vt:lpstr>"The City as a Study Site. Utilizing the Urban Environment for Modern and Quality Education"</vt:lpstr>
      <vt:lpstr>"The City as a Study Site. Utilizing the Urban Environment for Modern and Quality Education“ a few cars I worked for:</vt:lpstr>
      <vt:lpstr>"The City as a Study Site. Utilizing the Urban Environment for Modern and Quality Education“ key points on automotive safety</vt:lpstr>
      <vt:lpstr>"The City as a Study Site. Utilizing the Urban Environment for Modern and Quality Education“ key points on automotive safety</vt:lpstr>
      <vt:lpstr>"The City as a Study Site. Utilizing the Urban Environment for Modern and Quality Education“ what can we do?</vt:lpstr>
      <vt:lpstr>"The City as a Study Site. Utilizing the Urban Environment for Modern and Quality Education“ conclusion:</vt:lpstr>
      <vt:lpstr>"The City as a Study Site. Utilizing the Urban Environment for Modern and Quality Education"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"The City as a Study Site. Utilizing the Urban Environment for Modern and Quality Education"</dc:title>
  <dc:creator>Eidmann Carsten, EG-212</dc:creator>
  <cp:lastModifiedBy>ASUS</cp:lastModifiedBy>
  <cp:revision>7</cp:revision>
  <dcterms:created xsi:type="dcterms:W3CDTF">2025-10-07T07:48:28Z</dcterms:created>
  <dcterms:modified xsi:type="dcterms:W3CDTF">2025-10-09T18:34:04Z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0x0101000C9993A762392440B9D7FE02FB1F1C7C</vt:lpwstr>
  </property>
  <property fmtid="{D5CDD505-2E9C-101B-9397-08002B2CF9AE}" pid="3" name="ClassificationContentMarkingFooterLocations">
    <vt:lpwstr>BMW Group 2021:4</vt:lpwstr>
  </property>
  <property fmtid="{D5CDD505-2E9C-101B-9397-08002B2CF9AE}" pid="4" name="ClassificationContentMarkingFooterText">
    <vt:lpwstr>CONFIDENTIAL</vt:lpwstr>
  </property>
</Properties>
</file>