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38"/>
  </p:notesMasterIdLst>
  <p:sldIdLst>
    <p:sldId id="328" r:id="rId2"/>
    <p:sldId id="308" r:id="rId3"/>
    <p:sldId id="295" r:id="rId4"/>
    <p:sldId id="305" r:id="rId5"/>
    <p:sldId id="329" r:id="rId6"/>
    <p:sldId id="257" r:id="rId7"/>
    <p:sldId id="306" r:id="rId8"/>
    <p:sldId id="313" r:id="rId9"/>
    <p:sldId id="314" r:id="rId10"/>
    <p:sldId id="311" r:id="rId11"/>
    <p:sldId id="312" r:id="rId12"/>
    <p:sldId id="275" r:id="rId13"/>
    <p:sldId id="276" r:id="rId14"/>
    <p:sldId id="277" r:id="rId15"/>
    <p:sldId id="307" r:id="rId16"/>
    <p:sldId id="279" r:id="rId17"/>
    <p:sldId id="263" r:id="rId18"/>
    <p:sldId id="309" r:id="rId19"/>
    <p:sldId id="269" r:id="rId20"/>
    <p:sldId id="271" r:id="rId21"/>
    <p:sldId id="290" r:id="rId22"/>
    <p:sldId id="270" r:id="rId23"/>
    <p:sldId id="273" r:id="rId24"/>
    <p:sldId id="274" r:id="rId25"/>
    <p:sldId id="258" r:id="rId26"/>
    <p:sldId id="296" r:id="rId27"/>
    <p:sldId id="297" r:id="rId28"/>
    <p:sldId id="293" r:id="rId29"/>
    <p:sldId id="264" r:id="rId30"/>
    <p:sldId id="265" r:id="rId31"/>
    <p:sldId id="267" r:id="rId32"/>
    <p:sldId id="322" r:id="rId33"/>
    <p:sldId id="330" r:id="rId34"/>
    <p:sldId id="319" r:id="rId35"/>
    <p:sldId id="320" r:id="rId36"/>
    <p:sldId id="32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4A3EF-DD22-4D29-AF1E-DF2993BA8076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9BA86-7D92-43A6-9E6A-676A460E4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7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9BA86-7D92-43A6-9E6A-676A460E48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1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6742-DD8C-40A6-89ED-12EAA2178D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bjgtydrdfiyktbyonikyu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6742-DD8C-40A6-89ED-12EAA2178D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5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9BA86-7D92-43A6-9E6A-676A460E48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66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3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5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83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884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20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9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83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6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2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5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0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3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5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4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C19E89-6042-4511-BEDA-A2D8E71BDDA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5B7A88-6EE7-4B8C-8992-5C352160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7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bg/url?sa=i&amp;rct=j&amp;q=&amp;esrc=s&amp;source=images&amp;cd=&amp;cad=rja&amp;uact=8&amp;ved=0CAcQjRw&amp;url=https://www.flickr.com/photos/64736171@N02/galleries/72157627098606826/&amp;ei=rUqVVdTOFIK2swGf_bewDw&amp;bvm=bv.96952980,d.bGg&amp;psig=AFQjCNFCsp2hlxe7YiXZmUNXYvu1mNE8ow&amp;ust=143593373147563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ДЕЦАТА НА БЪДЕЩЕТО С </a:t>
            </a:r>
            <a:b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МОНТЕСОРИ МЕТОД</a:t>
            </a:r>
            <a:r>
              <a:rPr lang="bg-BG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 ОТ МИНАЛОТО</a:t>
            </a:r>
            <a:endParaRPr lang="bg-B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79182" y="2214694"/>
            <a:ext cx="6547995" cy="436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6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956" y="232526"/>
            <a:ext cx="10364451" cy="159617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GOOGLE </a:t>
            </a: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...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IBM</a:t>
            </a: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...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27" y="1667659"/>
            <a:ext cx="2719441" cy="1897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7343" y="3889544"/>
            <a:ext cx="5172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Ласло Блок – </a:t>
            </a:r>
            <a:r>
              <a:rPr lang="en-US" dirty="0" smtClean="0"/>
              <a:t>ex Senior Vice President Google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Резултатите </a:t>
            </a:r>
            <a:r>
              <a:rPr lang="ru-RU" dirty="0"/>
              <a:t>от тестовете са безполезни като критерий за наемане на служители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Главоблъсканиците/тестовете/ са пълна загуба на </a:t>
            </a:r>
            <a:r>
              <a:rPr lang="ru-RU" dirty="0" smtClean="0"/>
              <a:t>време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99" y="1667659"/>
            <a:ext cx="3238500" cy="1409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61899" y="3459776"/>
            <a:ext cx="35272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Проучване на 1700 </a:t>
            </a:r>
            <a:r>
              <a:rPr lang="en-US" dirty="0" smtClean="0"/>
              <a:t>CEO </a:t>
            </a:r>
            <a:r>
              <a:rPr lang="bg-BG" dirty="0" smtClean="0"/>
              <a:t>в 64 държави.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Иноватори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Аналитично мислене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Коопериране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Креативност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Откриват възможности в хаоса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Ефективно общуване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1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327" y="325811"/>
            <a:ext cx="10018713" cy="1752599"/>
          </a:xfrm>
        </p:spPr>
        <p:txBody>
          <a:bodyPr>
            <a:normAutofit/>
          </a:bodyPr>
          <a:lstStyle/>
          <a:p>
            <a:r>
              <a:rPr lang="bg-BG" sz="3200" b="1" dirty="0" smtClean="0">
                <a:solidFill>
                  <a:schemeClr val="accent2">
                    <a:lumMod val="75000"/>
                  </a:schemeClr>
                </a:solidFill>
              </a:rPr>
              <a:t>КАК ИзпълнителСКиТЕ функции НА МОЗЪКА</a:t>
            </a:r>
            <a:br>
              <a:rPr lang="bg-BG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bg-BG" sz="3200" b="1" dirty="0" smtClean="0">
                <a:solidFill>
                  <a:schemeClr val="accent2">
                    <a:lumMod val="75000"/>
                  </a:schemeClr>
                </a:solidFill>
              </a:rPr>
              <a:t>СЕ РАЗВИВАТ В МОНТЕСОРИ СРЕДА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9634" y="2922380"/>
            <a:ext cx="9969383" cy="3665872"/>
          </a:xfrm>
        </p:spPr>
        <p:txBody>
          <a:bodyPr>
            <a:noAutofit/>
          </a:bodyPr>
          <a:lstStyle/>
          <a:p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Дълга концентрация до приключване на дейността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ОРГАНИЗИРАНЕ, ПЛАНИРАНЕ, ПОСТАВЯНЕ НА ПРИОРИТЕТИ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РАЗБИРАНЕ И ПРИЕМАНЕ НА РАЗЛИЧНИ </a:t>
            </a:r>
            <a:r>
              <a:rPr lang="bg-BG" b="1" dirty="0">
                <a:solidFill>
                  <a:schemeClr val="accent4">
                    <a:lumMod val="50000"/>
                  </a:schemeClr>
                </a:solidFill>
              </a:rPr>
              <a:t>ГЛЕДНИ </a:t>
            </a:r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ТОЧКИ</a:t>
            </a:r>
          </a:p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преподаваНЕ на </a:t>
            </a:r>
            <a:r>
              <a:rPr lang="bg-BG" b="1" dirty="0">
                <a:solidFill>
                  <a:schemeClr val="accent4">
                    <a:lumMod val="50000"/>
                  </a:schemeClr>
                </a:solidFill>
              </a:rPr>
              <a:t>другите, това което </a:t>
            </a:r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СИ научил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САМОНАБЛЮДЕНИЕ ( ВОДЕНЕ НА ОТЧЕТНОСТ КАКВО СИ СВЪРШИЛ)</a:t>
            </a:r>
          </a:p>
          <a:p>
            <a:pPr marL="0" indent="0">
              <a:buNone/>
            </a:pPr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</a:rPr>
              <a:t>И САМОКОНТРОЛ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441053" y="3495593"/>
            <a:ext cx="539496" cy="329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473057" y="5043323"/>
            <a:ext cx="475488" cy="28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628" y="1492567"/>
            <a:ext cx="2625863" cy="2625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9634" y="1811383"/>
            <a:ext cx="8509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Набор от взаимносвързани когнитивни и саморегулиращи се процеси в мозъка, които отговарят за решаването на проблеми и постигането на успех.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61" y="1572768"/>
            <a:ext cx="8826317" cy="4964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86487" y="770592"/>
            <a:ext cx="12262576" cy="13631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ТУХЛЕНАТА СТЕНА“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6" y="793242"/>
            <a:ext cx="9144000" cy="5143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65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985" y="271273"/>
            <a:ext cx="5643069" cy="5611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16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Montessori &amp; Why It Is Essential? - BBM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2172"/>
            <a:ext cx="4288055" cy="2858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15" y="270760"/>
            <a:ext cx="4642685" cy="2785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305" y="-80082"/>
            <a:ext cx="4577666" cy="3051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649" y="3283284"/>
            <a:ext cx="5776070" cy="3021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698" y="3172125"/>
            <a:ext cx="28575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78" y="4832382"/>
            <a:ext cx="2921015" cy="1943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080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Резултат с изображение за „heaven and hell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4"/>
          <a:stretch/>
        </p:blipFill>
        <p:spPr bwMode="auto">
          <a:xfrm>
            <a:off x="6885642" y="1699114"/>
            <a:ext cx="4565904" cy="3895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8373" y="2528345"/>
            <a:ext cx="4280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МОНТЕСОРИ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4" descr="Резултат с изображение за „heaven and hell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8"/>
          <a:stretch/>
        </p:blipFill>
        <p:spPr bwMode="auto">
          <a:xfrm>
            <a:off x="1029548" y="1762412"/>
            <a:ext cx="4644587" cy="376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6178" y="4767103"/>
            <a:ext cx="4871329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5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образование</a:t>
            </a:r>
            <a:endParaRPr lang="en-US" sz="5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8741" y="1792601"/>
            <a:ext cx="5115478" cy="1659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982" y="4766957"/>
            <a:ext cx="487722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24" y="1444750"/>
            <a:ext cx="3299274" cy="4509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46504" y="355866"/>
            <a:ext cx="6314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2"/>
                </a:solidFill>
                <a:latin typeface="+mj-lt"/>
              </a:rPr>
              <a:t>Д-р МАРИЯ МОНТЕСОРИ</a:t>
            </a:r>
            <a:endParaRPr lang="bg-BG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560" y="1520733"/>
            <a:ext cx="54223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000" dirty="0" smtClean="0">
                <a:solidFill>
                  <a:schemeClr val="accent4">
                    <a:lumMod val="50000"/>
                  </a:schemeClr>
                </a:solidFill>
              </a:rPr>
              <a:t>„Една от грешките на образованието в наши дни е, че даваме на децата задачи, които са прекалено лесни и в следствие на това, те ги възпримат като досадни. Ние забравяме, че човекът е интелигентно същество.“</a:t>
            </a:r>
          </a:p>
          <a:p>
            <a:r>
              <a:rPr lang="bg-BG" sz="15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</a:t>
            </a:r>
            <a:endParaRPr lang="en-US" sz="15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bg-BG" sz="1500" dirty="0" smtClean="0">
                <a:solidFill>
                  <a:schemeClr val="accent4">
                    <a:lumMod val="50000"/>
                  </a:schemeClr>
                </a:solidFill>
              </a:rPr>
              <a:t>Лекция </a:t>
            </a:r>
            <a:r>
              <a:rPr lang="en-US" sz="1500" dirty="0" smtClean="0">
                <a:solidFill>
                  <a:schemeClr val="accent4">
                    <a:lumMod val="50000"/>
                  </a:schemeClr>
                </a:solidFill>
              </a:rPr>
              <a:t>No</a:t>
            </a:r>
            <a:r>
              <a:rPr lang="bg-BG" sz="1500" dirty="0" smtClean="0">
                <a:solidFill>
                  <a:schemeClr val="accent4">
                    <a:lumMod val="50000"/>
                  </a:schemeClr>
                </a:solidFill>
              </a:rPr>
              <a:t> 4,10.09.1946г</a:t>
            </a:r>
            <a:endParaRPr lang="en-US" sz="15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441531"/>
            <a:ext cx="9144793" cy="39749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938" y="120394"/>
            <a:ext cx="106609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</a:rPr>
              <a:t>УЧЕНЕ </a:t>
            </a: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(</a:t>
            </a:r>
            <a:r>
              <a:rPr lang="bg-BG" sz="36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придобиване на знания)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algn="ctr"/>
            <a:endParaRPr lang="ru-RU" sz="2500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370" y="202690"/>
            <a:ext cx="106609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</a:rPr>
              <a:t>РАБОТА </a:t>
            </a: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(</a:t>
            </a:r>
            <a:r>
              <a:rPr lang="bg-BG" sz="36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смислени занимания с точно определена цел)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algn="ctr"/>
            <a:endParaRPr lang="ru-RU" sz="2500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77" y="1550569"/>
            <a:ext cx="3235616" cy="242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Може да бъде изображение с дете и на закри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7" y="4165669"/>
            <a:ext cx="3235616" cy="249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Може да бъде изображение с ю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08" y="1546250"/>
            <a:ext cx="4252404" cy="511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Може да бъде изображение с дет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28" y="1550569"/>
            <a:ext cx="2414208" cy="242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Няма налично описание на снимката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28" y="4165670"/>
            <a:ext cx="2414208" cy="249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03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239" y="682525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</a:rPr>
              <a:t>Индекс: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Монтесори – наука или развлечение за деца ?</a:t>
            </a:r>
          </a:p>
          <a:p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Разликите между традиционното образование и обучението на децата в монтесори училища</a:t>
            </a:r>
          </a:p>
          <a:p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ДОТУК ДОБРЕ, А КАКВО СЕ СЛУЧВА СЛЕД „МОНТЕСОРИ“?</a:t>
            </a:r>
          </a:p>
          <a:p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bg-BG" dirty="0" smtClean="0"/>
          </a:p>
          <a:p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6464" y="1070309"/>
            <a:ext cx="961948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</a:pP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КЛАСНА СТАИ                ДОМ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11266" name="Picture 2" descr="Резултат с изображение за „МОДЕРН ЦЛАССРООМС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5" y="1508019"/>
            <a:ext cx="5883229" cy="391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89" y="1508018"/>
            <a:ext cx="5870813" cy="3911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556" y="852055"/>
            <a:ext cx="3669500" cy="7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accent2"/>
                </a:solidFill>
              </a:rPr>
              <a:t>Учебници 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pic>
        <p:nvPicPr>
          <p:cNvPr id="19458" name="Picture 2" descr="Резултат с изображение за „учебници просвета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30" y="1819947"/>
            <a:ext cx="4936280" cy="373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9462" name="Picture 6" descr="Може да бъде изображение с 3 душ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15568"/>
            <a:ext cx="5247956" cy="5611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884596" y="268883"/>
            <a:ext cx="3690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accent2"/>
                </a:solidFill>
              </a:rPr>
              <a:t>Материали</a:t>
            </a:r>
            <a:endParaRPr lang="en-US" sz="4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56" y="2428062"/>
            <a:ext cx="5896050" cy="3685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81287" y="1255724"/>
            <a:ext cx="4203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НАЦИОНАЛЕН</a:t>
            </a:r>
            <a:endParaRPr lang="bg-BG" sz="4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1723" y="1255723"/>
            <a:ext cx="4908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ИНДИВИДУАЛЕН</a:t>
            </a:r>
            <a:endParaRPr lang="bg-BG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7207" y="284833"/>
            <a:ext cx="40543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УЧЕБЕН ПЛАН</a:t>
            </a:r>
            <a:endParaRPr lang="bg-BG" sz="4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" y="2428062"/>
            <a:ext cx="5746634" cy="2873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71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27" y="1025138"/>
            <a:ext cx="5265348" cy="2531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715512" y="117120"/>
            <a:ext cx="6353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ГРЕШКИТЕ/ОЦЕНКИТЕ</a:t>
            </a:r>
            <a:endParaRPr lang="bg-BG" sz="4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87" y="3871462"/>
            <a:ext cx="4148488" cy="2767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574" y="1328286"/>
            <a:ext cx="6410426" cy="4273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58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1" y="2148194"/>
            <a:ext cx="5827022" cy="3063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30" y="1828154"/>
            <a:ext cx="5014263" cy="3522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47922" y="505364"/>
            <a:ext cx="6247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ДЕТСКАТА ОБЩНОСТ</a:t>
            </a:r>
            <a:endParaRPr lang="bg-BG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92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9971" y="0"/>
            <a:ext cx="7102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НАКЪДЕ СЛЕД МОНТЕСОРИ </a:t>
            </a:r>
            <a:endParaRPr lang="en-US" sz="4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УЧИЛИЩЕТО?</a:t>
            </a:r>
            <a:endParaRPr lang="bg-BG" sz="4400" dirty="0">
              <a:latin typeface="+mj-lt"/>
            </a:endParaRPr>
          </a:p>
        </p:txBody>
      </p:sp>
      <p:pic>
        <p:nvPicPr>
          <p:cNvPr id="1026" name="Picture 2" descr="Резултат с изображение за „crossroad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71" y="1682740"/>
            <a:ext cx="4795116" cy="4795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94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0501" y="858845"/>
            <a:ext cx="926896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Как повечето деца се приспособяват към традиционно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училище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след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като са </a:t>
            </a:r>
            <a:r>
              <a:rPr lang="bg-BG" sz="2000" b="1" dirty="0" smtClean="0">
                <a:solidFill>
                  <a:schemeClr val="accent2">
                    <a:lumMod val="75000"/>
                  </a:schemeClr>
                </a:solidFill>
              </a:rPr>
              <a:t>учили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Монтесори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среда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ОСНОВНИ ПРОБЛЕМИ : 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2000" b="1" dirty="0" smtClean="0">
                <a:solidFill>
                  <a:schemeClr val="accent4">
                    <a:lumMod val="50000"/>
                  </a:schemeClr>
                </a:solidFill>
              </a:rPr>
              <a:t>ПРАВИЛА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СОЦИАЛНИ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АКАДЕМИЧНИ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672" y="1239835"/>
            <a:ext cx="5901532" cy="4224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95779" y="5660159"/>
            <a:ext cx="6309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Източник : дългогодишен Монтесори учител от САЩ</a:t>
            </a:r>
          </a:p>
        </p:txBody>
      </p:sp>
    </p:spTree>
    <p:extLst>
      <p:ext uri="{BB962C8B-B14F-4D97-AF65-F5344CB8AC3E}">
        <p14:creationId xmlns:p14="http://schemas.microsoft.com/office/powerpoint/2010/main" val="23159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4749" y="427982"/>
            <a:ext cx="790312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Монтесори децата са изключително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</a:rPr>
              <a:t>адаптивни </a:t>
            </a:r>
            <a:endParaRPr lang="ru-RU" sz="2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Резултат с изображение за „maria montessori photo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54" y="1657631"/>
            <a:ext cx="5336246" cy="3557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859215" y="1154550"/>
            <a:ext cx="59965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chemeClr val="accent4">
                    <a:lumMod val="50000"/>
                  </a:schemeClr>
                </a:solidFill>
              </a:rPr>
              <a:t>„Необходимо е човешката личност да бъде подготвена за неизвестното бъдеще</a:t>
            </a:r>
            <a:r>
              <a:rPr lang="bg-BG" sz="2400" b="1" dirty="0">
                <a:solidFill>
                  <a:schemeClr val="accent4">
                    <a:lumMod val="50000"/>
                  </a:schemeClr>
                </a:solidFill>
              </a:rPr>
              <a:t>... световният прогрес непрекъснато разкрива необходимост от нови професии.В </a:t>
            </a:r>
            <a:r>
              <a:rPr lang="bg-BG" sz="2400" b="1" dirty="0" smtClean="0">
                <a:solidFill>
                  <a:schemeClr val="accent4">
                    <a:lumMod val="50000"/>
                  </a:schemeClr>
                </a:solidFill>
              </a:rPr>
              <a:t>тази жестока битка на живота, човек трябва да има силен характер и бърза мисъл, както и смелост. </a:t>
            </a:r>
          </a:p>
          <a:p>
            <a:endParaRPr lang="bg-BG" sz="24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sz="2400" b="1" dirty="0" smtClean="0">
                <a:solidFill>
                  <a:schemeClr val="accent4">
                    <a:lumMod val="50000"/>
                  </a:schemeClr>
                </a:solidFill>
              </a:rPr>
              <a:t>Адаптивността – това е най-ценното качество</a:t>
            </a:r>
            <a:r>
              <a:rPr lang="bg-BG" sz="24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bg-BG" sz="2400" b="1" dirty="0" smtClean="0">
                <a:solidFill>
                  <a:schemeClr val="accent4">
                    <a:lumMod val="50000"/>
                  </a:schemeClr>
                </a:solidFill>
              </a:rPr>
              <a:t>“</a:t>
            </a:r>
          </a:p>
          <a:p>
            <a:endParaRPr lang="bg-BG" sz="2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g-BG" sz="2000" i="1" dirty="0" smtClean="0"/>
              <a:t>Мария Монтесори, 1948 г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8239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3329" y="2467753"/>
            <a:ext cx="68881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МОНТЕСОРИ 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</a:t>
            </a: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МАФИЯ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”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47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39" y="1564314"/>
            <a:ext cx="5325518" cy="4260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625939" y="69941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3000" dirty="0" smtClean="0"/>
              <a:t>Сергей Брин</a:t>
            </a:r>
            <a:r>
              <a:rPr lang="en-US" sz="3000" dirty="0" smtClean="0"/>
              <a:t>, CEO, Google </a:t>
            </a:r>
            <a:r>
              <a:rPr lang="bg-BG" sz="3000" dirty="0" smtClean="0"/>
              <a:t>за Монтесори образованието :</a:t>
            </a:r>
            <a:r>
              <a:rPr lang="en-US" sz="3000" dirty="0" smtClean="0"/>
              <a:t> </a:t>
            </a:r>
            <a:endParaRPr lang="bg-BG" sz="3000" dirty="0" smtClean="0"/>
          </a:p>
          <a:p>
            <a:endParaRPr lang="bg-BG" sz="3000" dirty="0"/>
          </a:p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bg-BG" sz="3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bg-BG" sz="3000" dirty="0" smtClean="0">
                <a:solidFill>
                  <a:schemeClr val="accent5">
                    <a:lumMod val="75000"/>
                  </a:schemeClr>
                </a:solidFill>
              </a:rPr>
              <a:t>Монтесори образованието е ползотворно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bg-BG" sz="3000" dirty="0" smtClean="0">
                <a:solidFill>
                  <a:schemeClr val="accent5">
                    <a:lumMod val="75000"/>
                  </a:schemeClr>
                </a:solidFill>
              </a:rPr>
              <a:t> защото дава на учениците много повече свобода да вършат нещата със собствен ритъм, да правят открития...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bg-BG" sz="3000" dirty="0" smtClean="0">
                <a:solidFill>
                  <a:schemeClr val="accent5">
                    <a:lumMod val="75000"/>
                  </a:schemeClr>
                </a:solidFill>
              </a:rPr>
              <a:t>Мога да свържа именно с Монтесори обучението, изграденото в мен желание да следвам собствените си интереси.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bg-BG" sz="3000" dirty="0" smtClean="0">
                <a:solidFill>
                  <a:schemeClr val="accent5">
                    <a:lumMod val="75000"/>
                  </a:schemeClr>
                </a:solidFill>
              </a:rPr>
              <a:t>.“ 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758" y="244754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</a:rPr>
              <a:t>НАУКАТА „</a:t>
            </a:r>
            <a:r>
              <a:rPr lang="bg-BG" sz="4400" b="1" dirty="0">
                <a:solidFill>
                  <a:schemeClr val="accent2">
                    <a:lumMod val="75000"/>
                  </a:schemeClr>
                </a:solidFill>
              </a:rPr>
              <a:t>м</a:t>
            </a:r>
            <a:r>
              <a:rPr lang="bg-BG" sz="4400" b="1" dirty="0" smtClean="0">
                <a:solidFill>
                  <a:schemeClr val="accent2">
                    <a:lumMod val="75000"/>
                  </a:schemeClr>
                </a:solidFill>
              </a:rPr>
              <a:t>ОНТЕСОРИ“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2727" y="1198489"/>
            <a:ext cx="50932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„ Не вярвам, че има метод по-добър от Монтесори, който да прави децата чувствителни към красотите на света и да събужда тяхната любознателност към тайните на живота.“</a:t>
            </a:r>
          </a:p>
          <a:p>
            <a:pPr algn="ctr"/>
            <a:endParaRPr lang="bg-BG" sz="2000" dirty="0" smtClean="0">
              <a:latin typeface="+mj-lt"/>
            </a:endParaRPr>
          </a:p>
          <a:p>
            <a:pPr algn="ctr"/>
            <a:r>
              <a:rPr lang="bg-BG" sz="2000" dirty="0" smtClean="0">
                <a:latin typeface="+mj-lt"/>
              </a:rPr>
              <a:t>Габриел Гарсия Маркез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957" y="1198489"/>
            <a:ext cx="4200525" cy="4219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6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0875" y="816784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3000" dirty="0" smtClean="0">
                <a:latin typeface="+mj-lt"/>
              </a:rPr>
              <a:t>Томас Едисън:</a:t>
            </a:r>
            <a:r>
              <a:rPr lang="en-US" sz="3000" dirty="0" smtClean="0">
                <a:latin typeface="+mj-lt"/>
              </a:rPr>
              <a:t> </a:t>
            </a:r>
            <a:endParaRPr lang="bg-BG" sz="3000" dirty="0" smtClean="0">
              <a:latin typeface="+mj-lt"/>
            </a:endParaRPr>
          </a:p>
          <a:p>
            <a:endParaRPr lang="bg-BG" sz="3000" dirty="0" smtClean="0">
              <a:latin typeface="+mj-lt"/>
            </a:endParaRPr>
          </a:p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„</a:t>
            </a:r>
            <a:r>
              <a:rPr lang="bg-BG" sz="3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Харесвам метода Монтесори. Той учи чрез игра. Той превръща ученето в удоволствие. Той следва естественото развитие на човека. Настоящата образователна система оформя мозъка в калъп и не подкрепя оригиналната мисъл или различната гледна точка.“ 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74" name="Picture 2" descr="thomas ed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38" y="1889759"/>
            <a:ext cx="4749772" cy="3527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90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63066" y="1513523"/>
            <a:ext cx="3578095" cy="342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31935" y="1965849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</a:rPr>
              <a:t>Вие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</a:rPr>
              <a:t>все още не разбирате за какво говоря. Аз посочвам към </a:t>
            </a: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</a:rPr>
              <a:t>детето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</a:rPr>
              <a:t>а вие сочите към мен. </a:t>
            </a:r>
            <a:endParaRPr lang="en-US" sz="2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</a:rPr>
              <a:t>Отивайте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</a:rPr>
              <a:t>да служите на детето.“ </a:t>
            </a:r>
            <a:endParaRPr lang="en-US" sz="2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5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bg-BG" sz="2500" dirty="0" smtClean="0">
                <a:solidFill>
                  <a:schemeClr val="accent5">
                    <a:lumMod val="50000"/>
                  </a:schemeClr>
                </a:solidFill>
              </a:rPr>
              <a:t>Мария Монтесори, 195</a:t>
            </a:r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bg-BG" sz="2500" dirty="0" smtClean="0">
                <a:solidFill>
                  <a:schemeClr val="accent5">
                    <a:lumMod val="50000"/>
                  </a:schemeClr>
                </a:solidFill>
              </a:rPr>
              <a:t> г, Лондон</a:t>
            </a:r>
            <a:endParaRPr lang="en-US" sz="25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Благодаря ви за вниманието!</a:t>
            </a:r>
            <a:endParaRPr lang="bg-B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79182" y="2214694"/>
            <a:ext cx="6547995" cy="436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3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646" y="198628"/>
            <a:ext cx="10157354" cy="1397000"/>
          </a:xfrm>
        </p:spPr>
        <p:txBody>
          <a:bodyPr/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КОНЦЕНТРАЦИЯ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91646" y="2220679"/>
            <a:ext cx="3442610" cy="342410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bg-B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„Концентрацията е </a:t>
            </a:r>
          </a:p>
          <a:p>
            <a:pPr marL="0" indent="0"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част от живота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bg-B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Тя не е последствие </a:t>
            </a:r>
          </a:p>
          <a:p>
            <a:pPr marL="0" indent="0"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от образователен </a:t>
            </a:r>
          </a:p>
          <a:p>
            <a:pPr marL="0" indent="0"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метод.“ </a:t>
            </a:r>
          </a:p>
          <a:p>
            <a:pPr marL="0" indent="0">
              <a:buNone/>
            </a:pP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Мария Монтесори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6248400" cy="3750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11329416" y="4032504"/>
            <a:ext cx="612648" cy="7406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716865"/>
            <a:ext cx="9828451" cy="2489200"/>
          </a:xfrm>
        </p:spPr>
        <p:txBody>
          <a:bodyPr/>
          <a:lstStyle/>
          <a:p>
            <a:pPr marL="0" indent="0">
              <a:buNone/>
            </a:pPr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ИНТЕРЕС </a:t>
            </a:r>
            <a:r>
              <a:rPr lang="bg-BG" b="1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</a:p>
          <a:p>
            <a:pPr marL="0" indent="0">
              <a:buNone/>
            </a:pPr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bg-BG" b="1" dirty="0" smtClean="0">
                <a:solidFill>
                  <a:schemeClr val="accent2">
                    <a:lumMod val="50000"/>
                  </a:schemeClr>
                </a:solidFill>
              </a:rPr>
              <a:t>КОНЦЕНТРАЦИЯ          </a:t>
            </a:r>
          </a:p>
          <a:p>
            <a:pPr marL="0" indent="0">
              <a:buNone/>
            </a:pPr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bg-BG" b="1" dirty="0" smtClean="0">
                <a:solidFill>
                  <a:schemeClr val="accent2">
                    <a:lumMod val="50000"/>
                  </a:schemeClr>
                </a:solidFill>
              </a:rPr>
              <a:t>	ПОВТОРЕНИЕ </a:t>
            </a:r>
          </a:p>
          <a:p>
            <a:pPr marL="0" indent="0">
              <a:buNone/>
            </a:pPr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bg-BG" b="1" dirty="0" smtClean="0">
                <a:solidFill>
                  <a:schemeClr val="accent2">
                    <a:lumMod val="50000"/>
                  </a:schemeClr>
                </a:solidFill>
              </a:rPr>
              <a:t>		ПЕРФЕКЦИОНИЗЪМ 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323873" y="1810081"/>
            <a:ext cx="276327" cy="212521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139441" y="2281660"/>
            <a:ext cx="276327" cy="212521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758" y="2798879"/>
            <a:ext cx="292633" cy="249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178" y="2798879"/>
            <a:ext cx="5210073" cy="3463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64744" y="5196841"/>
            <a:ext cx="474369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N.B.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g-BG" i="1" dirty="0">
                <a:solidFill>
                  <a:schemeClr val="accent2">
                    <a:lumMod val="50000"/>
                  </a:schemeClr>
                </a:solidFill>
              </a:rPr>
              <a:t>Перфектен</a:t>
            </a:r>
          </a:p>
          <a:p>
            <a:pPr>
              <a:lnSpc>
                <a:spcPct val="95000"/>
              </a:lnSpc>
            </a:pP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5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“Per”=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докрай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5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facere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” =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 правя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11329416" y="4032504"/>
            <a:ext cx="612648" cy="7406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771157"/>
            <a:ext cx="972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Не може да има учене без концентрация, не може да има концентрация без интерес.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3136" y="1411652"/>
            <a:ext cx="3250628" cy="4875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930" y="1462327"/>
            <a:ext cx="3556322" cy="4774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11027664" y="3191256"/>
            <a:ext cx="713232" cy="658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36395" y="1462327"/>
            <a:ext cx="25429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Преподаването на друго дете, помага на детето-учител да разбере още по-добре даден материал; то трябва да анализира и пренареди знанията си, за да може да ги представи пред другото дете. Компетентността изгражда увереност, а тя води до по-голямо чувство на отговорност.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4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65" y="1839310"/>
            <a:ext cx="1713922" cy="594266"/>
          </a:xfrm>
        </p:spPr>
        <p:txBody>
          <a:bodyPr/>
          <a:lstStyle/>
          <a:p>
            <a:r>
              <a:rPr lang="en-US" dirty="0" smtClean="0"/>
              <a:t>1890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" y="2798833"/>
            <a:ext cx="5497427" cy="3117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198" y="130163"/>
            <a:ext cx="4851133" cy="24949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1942073" y="5916720"/>
            <a:ext cx="3465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Кадри от филма „</a:t>
            </a:r>
            <a:r>
              <a:rPr lang="en-US" dirty="0" smtClean="0"/>
              <a:t>Maria Montessori – Una Vita per I Bambini”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1" y="2798833"/>
            <a:ext cx="6217919" cy="3257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1697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hUUExQWFhUXGB4aGRcYGB4fGxgaGB0cIB0cHBggHSggHh4lHRkeIjEhJikrLi4uHR8zODMsNygtLisBCgoKBQUFDgUFDisZExkrKysrKysrKysrKysrKysrKysrKysrKysrKysrKysrKysrKysrKysrKysrKysrKysrK//AABEIAOEA4QMBIgACEQEDEQH/xAAcAAACAgMBAQAAAAAAAAAAAAAEBQMGAAIHAQj/xABHEAABAwIEAwUFBQUHAgUFAAABAgMRACEEBRIxQVFhBhMicYEHMpGhsRQjwdHwFUJS4fEkM1NicoKSFmMlNHOTwlRkg7Kz/8QAFAEBAAAAAAAAAAAAAAAAAAAAAP/EABQRAQAAAAAAAAAAAAAAAAAAAAD/2gAMAwEAAhEDEQA/AKCjLWy+y093gQ44lJ7tSdQ1nSLkEbnlXjmVBGZP4RomA8Wm5MmSsJTJ8zc1Zc+wIS9g1JAgPtC2w+8Foqv56VDOcYpBIUl9xSSOCkrBHzoLU52XwxxasEjvNc6E4guTLqUzCm9MaCrw2Mje9JGMgCWXsS8FFDS0tIbS5p1ukmQpUEhKQJMXJgWvV7yt9lzMWsQWylZJW5LngSpKCXFhESCIJ3gH4UhzHFIdyzEFJFsd3igDsl5KgknlJB9aBFjMhBThnmSpKMUe7AWue7dC9KgVRdEEEHeJna5COzeHdzDEZcgvJW0lenEKcnU42mTrbjSGzcCDItc05w2Hbey/LcMpQSp7EuEEm4QVaCoDzPyqHB4/7RnL+BLYbDocwxxAkYkBtCoWp2fEVaBqBFxHKgomBeOmeg48aNaWnVKi4RwGuCDHPlNAMMFNrmLW2sYtRKWpsSPjQMkM/wAGoWBEL4zxvxoftDidLYGpUkg+JUkb8rV5oi0/PalubN6gBP47UE2XOjvlCTZMi/GBf41YBl86TrXdPihY94xt0kiaq6GNKtYJ2i9PUPDQQokmPDBgDnbjQKc2bUhekyD1POtstJlMlVzfSb0HmzhK/L6UTk6jqREzNBYGMOEs4gqme72nrPPptVLUKvTDetnESRIYXAm+0mPzqg6rnhQdB7Gsf+GYpX8LsjpZurhmWXA4xDmof3aExExOq9+Hl8KQezFgvZfimuKnREmP3UX9I+VWztM0lLzbyTeUICQqwAmTHOPpQHY5KGmlwQnwqMhIkE8b7+tUDLswU8haFOA6VJtpElSlj3jzgC3CrPgc2GKVikJFmiU9SYVfkPKuefaW2VYqVJSS+NM8QlUnbhagZ9tMSO5KSTOpJ6CQeNNuzmYDu032COBN9MX+VUftDninkKAQO7MFJnxWtB4cTtV27J4U91KtJUA2D0lANAb2wx4+yqTfbrxg7VXvZS8Nb4JmUiQJvvtTbtw0Bg16RB8N5k7i3lvekXsoEqfsZgfiaDpisaiNKR5fz/XGqfnfZ37RiC4TCLeYjcRsOdWBLZ1Hw+o4fP50wby9Jv4gL70C/KMEzh29KQdxJ4mOMeVKncSg4wJi0m45FvY1Z15aCCADbzvVfVl6ftexBlW0f4abfOgK0t/4avlWUX+zzyXWUCrOcuccU2rDqCFpMgqggHgqCCJHC1qr2O7LYtb/ANoccQtyRqUDBIBmbJEnrvTztRiX8OElJA1HSZgAXEfPjSrDZ46taUlTZBMWOxNpsd6DbNHcQ4SlTk6vCVaAlSgCLLUBKthubwN6rz63sOToVZQhSSEqSoSDCkEFJgxY7GujY/AnmonjbbrEXqvZxlojUqIvfpIAgC/EUFccQ48tKnFSQABAjQlMwlKQISAeA5k0Y+xj1lSw6nWtOlboCQ6pMbKeCAuIAm8xvVnby5Ppa8bdB61TMy7WusOuNRIB57x1oIcLlikJKVmSOV/1epXMOLkCDHkLDjNPOy6hi2lrWAkmRbz5eY3ot/Kb2Eg/r8aCqjCyCef6/XlUS8HqG0gDnFW5OWAyEx5AW8p52pJ2jScMELSnUn94cJoFLmWJSJ08ecjnxrVB+VaIzlx5aEaQJ8uPE/Heny8oMxyn5/lQJFYJC7neYtINFYHApQZAiP4jIg9DQubqUyspAkcDbz/GvMpfW8ogpgRvv+HWgcRpQ+kET3Kxvtbb+VUxvCOrbKtBJUoAc7DlV6yrCFJWvRrKW1KKSLGBIkRSQ9rMSE9+200hTai3ITIhd9uJkb0Fs9l7S2MO8l0KbOvWNQIBGkD3vwp3mjql41tlVmwkKnjJJiT1AqrZJnuJxeX4tTx1KCtIIAEWSYgC9H5jnQcxrbaI1AJ1Ef5dhPqbUDPswENuZkVQGw4STyTpVc9ZrjWZ4oOuLc2ClExynhPGK6dlmLCU5kXilLZUQdQsT4oEcyYFcpCTsOPrQahyI5V1j2aZj3iHlEGy20+FPHTEmOHh34TXJnGjyNdT9jCT3eJJmNSPoelA37eI1YZQCgIIkqNgPKk/srwgH2hQWfdAk2nfYfnV/wAVlDT6SlYsdwJBIH52rbLskaZBS22kADYCD68/Wg0DcCLX6cvpU7bspnYbXPD1FTstykiTJB4R8a5j2z7TOMYhbUkpSYgczzVx32oL83mQ1Qm8AgwdpqvYjMFHGKAEHUr/APmjhQfswdW+MQspCUhQiDuTM03weDnGqB3BcO3+Rmgl/aLn8CvlWU1+wj+IfOsoKb7Q1E4SSNlQSbk3G3KKo2QODv0EAAzYxsedWPtd2hD2E7sIiDcHc24EbGY9BVGwupLiVDcHiDFB1zFYvhqkzc3nbn6VXc6SSnUqZkxE3jTvPnwpvg8YFJDm3MHbiNzSnNTrT5JV8BHDzoHOX5iSkcbCY325elcy7UOf2lddCyRASlKjN0jlO30rnPalycS5cG5vETQW/sLi1JwxCYME2J4lSqfN493URCAJ3uQBE86qfYhX9ncvfcDyJozFL0qUJ423n14CgsmGfVM6wbxawHzk1X+27oOHIi+sel6hwhgzeeUc/SoM1YKxCU+nEct/j8aBZkLiftLVv3RNdOUEhZABiOVxeuZYbLXQr+7UL7narvhsxUATc8oFxwufOgV9vEoHdnYwoee0fU1F2LKdgkE6SJOwPnvtQ3ajCreUCJIGwTeLCeNR9nm1squFBKrkmOI6cD+NBd8MW9L3h0/cO7HjpJ4zXK2MYhLOIaUDKykpI2BQbz6V0DBPyXII/uXIHPwq2tekud9gWMMyh1eM1KWjWEIQmwMbnWTEqiYoGHs4WBl+LESrvRH/ABT8NqZM9ni3mmo6VJUhKkwIgkmyhO5gzFqVdjcIUYfGsJWD44ChBF0CTy6U1yVjEoxhXiHNYKAAoCwuYTtHCbc6Bi52WcLOOBA1PLKmwDYAX47G5HwrjWHdLayCSlJsoje23zAr6cbIJgkKkGf6VUmOz+W4wuI7hAU2qFKbGhUkmdjtbjQcdZUlezqp6n6WrrPsgwQVhnTx726lG8BIiLVV+1vZFnAtlxtXeanAlBWJKQQonaAbwNuFdN7AYZDOFQW0gawFK5qUQJoIu16SxhXnkEhQ0wRve1hSD2QPrxLuJUoGEpTfUSSok7z5U57f5j/ZHUxExYwPlN6qvsTxmg4n/b9VfnQdQxGFsQfjxHka4d7UMGlOMXFwrSevqedq7h9utdQBPGK4t7ScVrxirbFItxigsnsfZll8BMnvLnhHip5hlRjlyDcuRHVLNvjSn2Qvw09cAlfPqfj+FTYfGL+3qkggqd2EcGfr+FBZe9PX9etZUXep5fI/lWUHHzgW1I1Lc0EC0G8i0fCoXMuagf2hSp3SpVt+NC58s6TwvMjqOYpU6kBRIt7sX+NBZmlrEIDhjptasexCyShUcfWY5D1ofDYmYB/QqBa/F50Flw2YNhsJUdJAAmTFhYwKgcynBqI+/jiY0xx4kTvSbFptyn9bVWc1SQswTw40HQcHhsO3q7teqxn8NrX+lQ48pC+ZHPbYcNqrvZjFlLSpEg7z5k1YApDiwJ0zzO3PhtQEYTSs7bRzvG3CiMOppB+8gACxJ3kj9etSYfLLyAOg1b/AfWlvbLCw0g7eKLHy9dzQN282Z07pECNwD6VH3wt4Tt04x5VQcOzGJQmDp4gEybGumvZbACgCZAm/y5bUCo4hpBUFDSbESd5+fOoV4lpRATBJ9Plwv9KS9tcMpK0bwePx41L2UwoD15gA7mdgbUFiwGHDhKQUpKkrEnbxAiSdxAvSR3sA2mO8xjMdHE/iqrZgWEEqSeKHD8UKj1riikD5UHZOx+VMYRp5YfQ62Lq0KSdCgOJBtarDicSk4lhkJkKT3m20Tb5iqf7McIlWUZqSNhbpDc1cu0GDCMdgSge9hzed7p/PyoJ+xr84zMUueIIeATM+FPipd7O1NpxOY/8AqiB6qtHmKO7FNgY3MJme8SetwvregPZ+xqx+YJCoPeiDHVfpQRe1VSVYRJAA+8Tv5Kq09kW5wbB0gwkRz9R+dIPa9h0owyRM+NJ4WsRtVk7LFP2Ngg30AGN/jQAe0NtP7PdJTBEb778qoPshST9pA46fqr4VfPaKZwDxkwIt6i+1UH2SJOrEJB4J26k0HRC7wUkADdW+4/nXJ/aCZxio90FIHL412AJSCdewPx+Fct9pDqftiykWtbqJoHnsialD5tIWB13MW+NH4ZH9uVaCFvET5M0v9leIIbfsbqSduhn6CmuCxSTjlbRLk8T7rFBYO9Ty+VZU/wBoHSsoOAZ02EtGOfxEbzSom5BjhVmxGLCkAhIUpCwvTHhOngfyqpN4F0r1KESqT0k8uVA+wy4/XOsW94xP0ohSEpHOw35xf4UI/JVt18qAh50KPLyBiq7myfEevzIpwlzgT6UqzULCgIMCSI4T/QUB2QI+7INjuPU02Te2+4tSTKFLm4O0AdKalR4bedA1wGMUkjSrTAvfgPr/ACrztHmwUwlMSoKBB2+VLQqBxrwMa9+HmKAfBqSp9DhJJAAiLbRv6/KuwvYlCABewty4VyRWAQIOonpJ68I6U1w+bvIiFahBAmTsPjQb+0LEBSmwBex+v41J2VxCUvAKAg7Ta8G/WtHsSy8fvgpKtpSTYfWZNF4LBYVJC23FKKdpJN+NjQWbCKR3kaQZQu44fdq/CuKuYdSdJU0tIUJSSkjUOYMX8xXRMLmJDwgiIVEi5UUqG07mapr2V49SWwpCz3Q0IBIsOW/6tQdB9lBH7MzYad07HjLahVx7Q4wIxeX+Gf7Ob9Jbm/lVK9mWBWyjFNYhKkpdgK1bEQoHY8jVg7UPIdxmFKDCWmlhWraym4HSRMeVAz7MLAxmOXcAqCjJNgAok/X4VUOy3bXDM43GOqB0urBbCRuJV8N5vVrTjMOh3E6VJSXELJVN1ENqAJ+NcJytSStMgadSd+U8qDpPtE7aIxmHQgJUFBYMqAFhIPX0q09g8WMQwEoJ+7QgGYib1yDNwgAaBAAAkfWuq+xUgM4gyJKkADnAPpxoCe3DK/sL9zYC2ngCJ/rVP9jWEUpWIIJsE2gbyb/rnXVe1aUHAvlRvoV8N/WuZ+xrE6TijMWQPPfj86DppwjYGpxUdONco7dYFtvFLK1OSoyPCCL9Zrpy8e1/EJ6bepoPMm2XD4m0qUf3iLj40Fb9luWfdvLnwqIA1RcCfgZJqVrCf+IOBNzDlwLe6z/SrLljCEJhA0pN4TEcp3tSPJHYzF8KglIVITw1BAFz/oNAw+yO/wAde0z+0efx/lXlB88PNhInlyJoX9poJtqvHE86Z45lJQTPp6GqqwPEnzH1oLIrCzBj5n86iVhvFH4mmobgAnlUBZ8VpiJoAjhBOw/XrUDr6EEjQOdNAgmfpFJcxahap/hoD8E4lcnRFGBpIjwp8ooTLkEyBcx+FMWcOSQNp6UEPdJNtI/Ko8UlKETpBgdKJeZKbEQdqBzKe7VPK1BAjNUWGjciDG1GloKvAv0qtIN0frjVkRMCKCLGOBsSUiJjatsLiNZgpAETsNqGzoHTcgfnevMpfKSP9I+B3HwoLBlOMQ08hSkhSQqSIE25WroGA7a5KpPjfUgqHiCmzuP9t65ghJUofh+r1VlIvQfR2FznA4jDYleGWl5LLepwd1ECCRYgTZJpHmrrWHDUsAKeTqTHhBTYnaP4qqnsmn7JmqRxY2/2OVrnGdHEP4a0Iba0JTfYBIJ6zFA0yrFMKxDqT3yGyFApQqbEQDcnbeKoJJQtQLAKQSAq4FjYnlYfOrBlrik4p/hZO2xnbesy13U69q0+t9N+R86BO1iwRBZbI6qVXQvZw9qZWUNpSUOQpQfUCubgadJAgW61z3NmEplYABm8CJmmHZvMnWkqLaiAq8eVB1DNmHsSyttScQlKt+7dbO24GqN+NIMsyRGDbUhIxYDhCipbSVXFo8CjaKXZf2ofw5UoLKpEwYgfLrV77PZ8MSnR4ZSidXA24UFcOISlMfadJvdbS07+nCmWEzE6QlOIYWo2kOj6ECrSpTZQQpE8ZG3x4fzpa8wzOkpSecgHTz/qaBIcS+Fgto1iAPCtJmYuBNaKLyV96rDuFcRKQDqAFtR3tO1McT2fwhUSWkf7bEfA0jfydpLgCPtDaTM6HV7+U8qAz9vq/wANfwV+VZUP/T//AH8T/wA1flWUHOsc+lTZSLkna36/RqupytzwmLg+KVIAF7R4pNqavlF0j16UO0E6rpBJ3iNqBwy8kpAkC159albxTaQoqWCI5SfOKrzmYylSIgTY2BgcDQrYVpNxBF/KguOGxLGjxKgbzB+Yiq/nCWytS0kFBEJM3P8AtmaVKecKdOoxG34V5h8AtccJkiSBMEA/WgtHZ9xoEGbRBIMkG3DlTN91omy1TPAfA/yqtY3KFYcBSHJMX0qEi/TpG9L8TjHSuS4oneZPGgtTrqJMEwfwoLGBKkkA367UjZUubrPK5NSNMKMyuRtEm8T8aDZWDSFJlaYF/OrCw80WwCNKhxAnVvx4cOdKThypsgwVJvM8PpRYeASBy6RQQZk0HBAIT/qmflUGFbCYOoEwBseHK1GDxX5da0KYvHwNATh3PEOHWq46QFGKa4bGyv8AhixpI4bnzoOi+yzEhOHzWf8A6b4mHAL+ZpecTK8LG4QoeRgW+PGlXZPMu7ZxjcT37aUTO1zPyqdpJBbKd443vF/jQMcDioxbwtcJExO350JhXv7RibgSBy9aAYxhL7yog2EAxcVHl7gU66YNxzvv86AvO3wW1De4vW+Wuw2gTeLigc3R92T1qfLGpSnjb4UB+PXLavFci0V72AzAsurMmOI5+lDvNfdKOx9aG7KtytwETHKg7HlvaVtxMEpk87RHSqf2sz77NjFqQEupUlM3Nrm3K1ImHClUosRzpP2kxSlukqJJPXa+1B1XsLjVPNKWRI1GdSp/fNo5XgeVOMXhTqG1wYAtHnBqo+y3HJ7p1BVBuRaf3j0q5NqUpaSlNgDJifX4zQC/YU/xK/5H86yjdf8AmHw/lWUHz1mbmlURcUI2hS1JSkKUtRgAfQCpsYy4ojwLsOX63rfLsCknS+lTaVwA6qQhsn95XhOoW2EUAoUSYIGqYk7giou92tcUZnmZfaHlOEAWCRHJIAB23MT60GhKdO518BFo4knnQerJ341ms8z8a1aX0qa3L12/Og2ZdWQUpm/vGd42rVSryCSOZrMSkJSADcgEgVvhcaptBSAkgqSoyJIKTIg9djQaFJib/h8amZSqxNvX8qb4Ps5inwHAhKUuHUCoxM38IppheyIBIdfAI4Jt13MUFZWdOwHC96nbxQUoHj8afYnAYRtBUhJdOoJmZ0qUSATFuG1RrzBtoBOhAWlJlQI0kp2gRexHHcGgW4hkKQdXui/GoWghsak7Ectx60wyzNB9pQruivUFN6EAKnWkhMIVYmSDehc+wTyVHvG9HHbSEyAQNItMDhzoI20pJm36mp8OtpMH7O0uJnXqM36KFLcxQ2k+CRAHvRJMDYAmLmfhUZUpKfeA3j0jb5/CgZHHoJlDbTYufCDE9ZUf1NGsPJMEn05i01WS+f3jPI7/ADplgcZEAgxFusbx+uFA0dQkrKkjfn+fOhcMwUrUQkfy6/GiWMTte0zaLi3zmmDYbCjqslQlKuQHM7efrQKcwGpogAzyii8o91Ivtt+thRmcMDQNOkK4EGZHQ8RS1hSkpncTcfWaA/FgJbWbGRy/nS3sq7pWsxw4CpnMSkoXAAkWHrwoXsu8ApybSInlvQPW8TPK5kmPKBvVd7Q3dJgAWgDaOlPEKO4MCd4qvZ+9qcnjEedA/wCx2N0A9Jjr4ia6r2bzVLpSFGDGx2npNcb7PrIBIMRvHnanuXYhSV6yo8yelB2vuP8AMj5Vlcx/6nP+Iv8A4/zrKDkgwSoPi+teqwqyACVED4fCrllmSqxKFlKkoCE6iogxHAAi94PlSfRoSpIIVpEzB3vYHiOF6BMnCrSr7vUQRuRG4va9bt5a5N0/E1M/jVd0lQIBJ2ECI486jxGOltJUtanSuVTtpgQJm/woJ8PkxlIW6hGrbxAfram2DybCCe8cCzeCHRv0SAST0oTC5zZEJQ2tJKtRuANKhBTzM/Sljb60lEKhSSYjZJUZ94edAXlmlLT6Fplak6ESLpgzIO8zIjrUDWXoCSVuAEFMJFyUmdV+BHUXmgSTqkmSTc734nrXuIWhSrAgecz19eVBYWe0iwyloLX4FaUwUhIbjjA1FU8ZrbGuM6UKQoLVp1KBJMypUpV/mAABIIF+lJH8tcSyjEFJ7tbhQFTuUgEiPx6Gi8pyvUw7iFSpKFhEJVBlQJmeAmKDZ/FaSoJXxlISfDI90wb2k70txzxXfrMk3vv03ok5cpI1QL6rFV/DeRtIsb0Mw0SfDcAzyigkwSoMLVCTxCogxY8rG9NMwzNT5715QKgAkafdKUiNNtudJlkAq4cttxWIJVATx3853oCFYgBtaFJBKoKTsUniOogCgFMlMagQD03qd1spi9wfnUYBV9aCbHZgp4o1qJ0gJExYfrnyrRpyFBKiSEyB/WmuR4dn7wvAwGjZJAJUSIvBjYkwNopQ/pClhJ1CbHpQFJxJF4kfr51srM7LCRvzO072rdjK3C044dm4tKZg7wJkxbYHeles0DnKsesnRYjTaVEAR8b07yrFJUpaHdCQEyDM8eduFVLDNlRsPnyI/Cj32kgKIA24/gKB1jQgDU1f6G9B4XFQqdMHYip8qVrbSFEC1jz2t8qkZaEzG0yPOgJwzySYBi/L9Xqv56qF+G36NPPsarQIM7D9WoR1lCzBOlQMEk8aCHIdRSb7z9ac4VUGyrdd78OVLMuY7tSkk9d7Xo9Kj5UB3ef5v18ayou6XyH/ACFZQIMXm6ktoQgjwq1Liw1adJSOkGOW9K8RmClcYHTlQijwFeNoJIABKiYAAkkngBQeFUpAjib+cV4anxuGLagkpKSL34+XqI+NRNgqVwvz4UGgO9egmKmawy1bCwtI2tUycCqLqTA4FQ+lA37CtFzFNoKUKCQo/eI1JCePhkbzE0t7TYMNYp5tPuhfh8lXA+cVLhWCht3S4BMJJSrkZgkeXyqfI0oafTqcbC+CiZShSohRMH48JoPcS+F5e02lSippxalogwEqgpVyne/WmOHx+FGVhhLpDq1lTiSLEjaDtEAQZmZo3E9pkNKd0OtkrIKglJKVKSb+IRKVC0cqprzoXEBI6JEUEuU4pAJ70+AJUUiJGsiBblcnlQzCyEqEEgiKmwToAgkC+5H8qb5DlbuMWUNECBJUowlIHEmOtAly3DBx1CFK0BSgCognSOJgXJ5AbmmGf5c0xiNDDxebEfeaYudx6U8eZ/Z76S9DwLRW0toygrFhe3uq36xXuSOIxuLUolSGglSlqgFQASQBy1E3v1oKhiHJMgEXozJcF9oxCEAgap8R2HUipM9wYaeW0FlYQrTqIvY72/CtMiDSXQpxa0JSFEFIIJVHhFuE8aAvP8lVhXCCtK1J0KJQZSQqY9REetDZFlbb/fqcdS1oTKZSpWpaiYSAnaYiTYUPmTpcdcVK1ySdR3IjiT0rbL30ISsKSqSLWtbb8aDx/G624WAHG/CCndcmDq4SBx425VGMre7suhB7uYkwJniEk6iOoEUvUbmnmXLdUQ2QtRgBCbmE7m3K3yoFbDhSoEVs8ZJNbjDFVwLHbyrb7GreaB3lKkhsKVsEmfn9KOacAgghSVTBmx2NAYBsaO7J3SRY8a9wuE7sRqCpUSOYsN/hQPsA5qMRedgLH1pfnWUKSs2gkzAFwSOI9KGxeKW2hRQog8CDcW3FI1Zs6TKnFnzUTt60BzTazYDrvvtTXIklbqUKGqVCx33qXC4JLgQoAgqT8zTrsdlba8SATYAmRvbb50Fv+xM/4avgPzrKP/Y/+ZXx/lXtB83pURejcpzFeHc7xtWlUEBQ3TPEcjHGl9EsNenU0D7NcyGLWVYh37xIs4rUoKFvD4QYHIxz5017N9m0r7h9xSO5VqC29aQs7BASDeVkjfhO29VrBYMvLSmwnio6RAG5UbCmz7DTelsy68sNjwKlLagZ0SPeVBgm4HCgLzFk4vEhTikhokgJ1pSlIBJCbbRt1pgxkzCClSEKSFCLwSVngConbf4UszrLmUQW3VqXOlSSBplM6jqmSJFgQDW7aniytDSwAB3l4BGnlN+s0F0y3K8OhgylJ/iKkDgSCRaw60BmGHbUAEsMBJTBJAKbnwpkQQeAje9aZJgvtCC4lbZ0BSSdJCAdFybmZPC1R5LiXAlpl19uVJK1JSPcTNgog6SoiDG4oBH8FlzeJQbToIUylvwlwRBEkiImZ2IoLtv2aeGISphHeJUm6WkQUlNzKUiNjv0PKm7vZNRxCXmn2kNJhTxW4JSmCoqU2TOgxpjnVkw2XYl9sjAuJLbkkvAQS4LmEqFpSYk7E0FB7E5I8Fq73DOQY0qI0wZJjxcwPlVzTkuIb/8ALJbQYkyozxUkbGbnbnFNA2tslGIcQ4+hsFzQfcMSCoC2q81HhM1bdHeMqUu5SopHh1D097Y3MXtQVvKsmxyY79SNKipSwFD95WpXhA4k7C1MM1Ww3h1AHSmSClCYUpbg0IJ292TbfemDzcJKilI1idQM7XAM72t8eVQYpoPkI0pUkAQSmUlRiCOB5A9RQV/I14bSpCxrHfKgruoiACDFrm8jmKY/svCuAgtEg7kwmwsQLzExaPwoBhoB91jDsrGJ0l4Ep1iEi4SncyNgBuaY5ZmDwxLbQUyVBKi+2IBQsC4nYEEwEje9AAzkDbIS4hpJ1K0r7yChAvqIBnhAJPGaW4fGBvU4tpp0Eup0rb1DwI8IAFzuDewHnTntUhp1JCnVMKbJU3qHhWYktqJMJJiQeu1U5Gchtb7idJUZGiCUEL0lRSeBlMTxHKgUu5K+8VOtsQhalRpgJBFykAmQByp6y7iWEJX7pSgJk8QBEH41FlefkIWNIPeKKlC+kTNhf51DjniWwkBRBI2vF7kz0oCUOKeGpV1bETeR/SoFsiLm/wBagy9LgSYSq5JuPTbyFFQogn0gUEKkjgTUa3ykgx4efGetSxEcuXnXqkQNv1xNB6lQPI+dL8bgEd4EJkHSkmT/ABcq2bVpVYGDuI26imH2NLn3klRKeHGOXWgLwjobsZgJt0n+lWn2dqCsUZgeHf8AnVaxGFCdICpGkQbg2J3BiDVu9meGl9ao91PmP5H+dB037Aj+M/8AI1lMO8T/ABD4CsoPj1hE+VGFfDhQ7SAN5qZbYAudP1oJsJ4yEJklUpg9R8qIxOJZS4gsLclJSqVROob7bAfOgmMaG1FTYOqICjuCRcjkb70MwkzP1oH+aNONupQs+IQVQQfeuTqHMH50yfx2GUkoWkIQqLp8ShHDVY361VnHFK48ZB47RHlbat3G1rF5oLRlGZYMAtF1bbRBK9M6nDeEyPT586kw+Z4NpWllCxIutRBURySBYCR+pqqYfAgDxRPUxU2FwqwYQgEnqn8TtQW5zMsKGcRrcWtx9EAwZbiLSYm31NN8IyyvBshjEFDiW9WgOAquZJKOGmd9zsTXPsdh1k6lskcOhjrzqFjGKZWXGFqbVpKfDxCtx5UF37OYxTDoCtTi3HAt2xJLZSlU2FoBNwOVOcozTBd4tGXIcDMa3kOkjx6rKbJkgxIiw25VyxrMHkGQtclGidRnTER5Rwpr2facSsaYGobTcxfYX/rQdMTnanA2O7JEGIIhO0g8CQPjNYvEIUrSZQvaBGlEG14uflub1VMfmL6XGEkKWlw6QUzcNnx6YF4BBNjEcKbsOsHRJSFlZVpIkDj78ifM7CgFXmimcS22l7vHXFDvH2wlJCUgnQ2qNSSIIiYM0kxpZQ8HUgpD2grbklSNQBXDhvJJNze5obEJ77FpUB4C6FDxAFSUEJUdxBJBMdaEzjGthSkBRUAYB6pJ2tYCYH86C7Zrjsvf7xvE99oCdSC3AWSOJm3H50kyvE4VLaglQCQ4EpKgO80bjVaDHSKXZXmSAh8kJJLJSJE+8UzE7Hj+VLHMChfegOBOkFcc9InTHEnagb4lhtJuZ5AC1+IO3KxrfWIN/MDYUvX2kLjbbbzaR3LaUIUB4iBAhRm9vrR2FukadEEHxHc8ePLyoJEvXtv+t9+XStH3oEfh67cthUTh4lQJ5eVahEmPn+VBiQDBPP8AD8K0KQZ3t+vpUndm/D9comvGEGQCQJoIW2rEz0phj+0LrgbSlhtDbSdISN1IvAJ4m8zXmDwJdUltEqKj7oHiJ+duPlVrRkGGwADmOV3z82wyT4RyLiuMHgOm9Ar7O5ErEtl4/c4cE63nTaxuEg3UfK1qfpzVhCFM5eC2D776o1uJHIn3B+HKgc0x6sxV3aCJQkqQ2PCiEi6UJ534xtvUHZzGYdHet4psRplB0/vAKseWqw5WoIvsv/3I/wDc/nWVv+08H/gj/wBr+de0HNVkpTqO6h4fL86FSCo3k02Tgy8hISqXEW0bAp6HmOVe/ZNB0nyPnxFAMxl5O9TjBJneRw+NE4dH9KjfcLcWOk2niKD1GEASogTpEwPPfyoYhaz4lHy4US29N0KAPOYrHC5xSg9Yg/EUBbiMMlhMLWXpukohKUxzNyfLnWmV5ecQrS0kKIEmYCUpG5UowAPWoMdkuLS2jElrSwudKxdPhJSZ4zINa4bvUocQVNoQ4nSom3Gd96Bz2ZyJxxDykYhsJ7zR3RUfvIvKbaT0oTMctcQotuI0EKgAwYki4IkHfnwoDD5fKVjvh3bY1agDczYAmLkz8DUeKzl1yEJGkD1MncybiZ286AvKuzmJxTmnDo1BJhSyQlCY4lRMAW860x2DWwtSF2IMeFUpNpEKEg2IpyzmHc4PCsskh5byyohQEpVaFD0HS1IsW6rvDqIhZvykcrWoL7gu2rrKEpZLScM0REhJdQiEhwoJMgqVOwJuaQOYwuK1hYTJJSCq6UqUTBP6tVZxa5LgJFilMbRO/nEb0wbxgIt4gkADlAtQXsdj8DicL3DDrTGIaLZedcKoVrCipKZI2PECDHrVXzrs9g0OFTbzrjJju16dMqAhQMi1wSOlXHCpy1LeFxDzqCQgqxKu98SwpHha0BWo+KLCLA1z5vNk6dLaiiCqL20kyExEz1PlQSOZa0USpRTI2tJN4i+0jjUSsA0lKVpJUrV4gozzuYG88KNwb02ABF5E+G/Kd5AFjxFSLwSFA6gUmbJIEgm9+BoKsvEBSwFAlGomOKhNhTsY7UIAIHBPADoKZPtIGkoSAuBsLRtPOZMRtaog2E2RKuHI7TAiDFj6RNBBh5PDcHhE/EUQ2gxN7TtaCOZHxmhmvESAR1EzbpRmEea1kqUU3hOmL8wZIt58hQbo/eVdCdgRzvYedNn2MCwloPqxJdU0lw6A3CSu+nxXkbULhMc0D4tYQCDFjJJm4kBI3/iNCdq8uceIxGHAUwEJRCValJKZEkETBO29A2b7ZM4dBbwLXdFR8T7sKdKeSSLJHlS4KWy6hbqUuoJkmytQm+/GKAynKUYlghLSu/R+8kGFDkRtMbG01Y8kwOJhSH0FtlA1Fxzw6drybny6cKANBQtWvCakLBgp3MG20XSfltXuNKcM3OMIW7MoaBGogiPvFcrfLjQmYdqmMMFowKZcVZWJVdRH/bHAeg2HnVGffK1KWokqJkkmST50Fu/62/7DX/H+VZVMj9TWUDPCs61XsBck2gVIrMdaySTwA8gIrbGOBpoIsXHQCvmlM+FJkbmAo+lLG0zcUDhK0gCfkY9IqHEPpNt08jehQrnNbaAN1cLHgaCN1CSOVYcOYkOW862dggAG3HpWraDYH52oHmYvustNtOgrCESgWhC1jUZBEm6gariMPqGoqH406zTOS6kB06jKj4gJ8XUDjA8qUstp4Ek/AfWgLdzD7kYcWSDqJG5IBAHlehmMSQABA5nnRbeBSROkki5I2iw+tStZaNwJtNhMC1yKAvs9hw4tJ1jWlcgExZIkkE+celK21BaRuTNja0xM/CvVZYSTuBEkkH+lZg8v8YEm82Fj0j8uNBKzgkKHM85+JI6CiYQAEgcIk853saOwaEJCpKrwkKAECDeBvYkWHKpFuqClXAge7piQBYwReZ6njwoFCsnQpW5EbgG5MHnsK3RlyUKCYibyYNue8U0w7iAUkAynxQd5Fp92DbifKsxeJ18Ig3SD74HUC14HHaggZdKZkWgwAdxzHXoKas4kKbBSAlQg6RHEgcjqO9uFqWuOBQ8IhNyB+8ZERYauETW3ehATKUykqJ1eIkkRCgCNP9KA1b6Vak922VCxVMnfYDYCQRt50K46EiAifDffj190jlvtUJxxVcBKIN7cVCAZ3sBWmIXBAuJSASJ2tcD8KD1OxMATMRuRt/U0MYvr4C23PpRYSAkgQr+KCLCbGZ50O62QYTF95O4mwEny3oNFOggJBPLoQfwptkWKDBURJJ3EgiD67Hb4GlDiBHhPDjA9I3I68qhaPGSZ2PlQO86xPcYbVhnVgOPgkgkEeBUpJm8GPlVUxGZOue+4pXQkn6mmWZJUUaCROuYiIgRPzpajLzYkgAnegEWqsmjfsFYMBuRcTQBT1+VZTH7B/l+dZQe9ov8AzCvOsw/uH0+tZWUGJ3H+361rivfT+uNZWUG+K931NbDevKygCx/vDyFe4P30+f4Cvaygs7fD/Qj6iinPc+FZWUAuM/u3P9f5UJiv74edZWUE2F4+f5VKnf0FZWUHi/fH+ihsH76v/TP/AOya8rKAtH94n/8AH9BWdpP753z/ABVWVlBANh/p/wDkaKxm6fIfhWVlAtP978PxqbEe8r1rysoBH9h6fjUQ971NZWUEuJ/H8K9f3/31lZQejb4/WimNx/pX9DWVlALWVlZQ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114800" y="457201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479601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РИМ </a:t>
            </a:r>
            <a:r>
              <a:rPr lang="bg-BG" b="1" dirty="0" smtClean="0">
                <a:solidFill>
                  <a:schemeClr val="accent5">
                    <a:lumMod val="50000"/>
                  </a:schemeClr>
                </a:solidFill>
              </a:rPr>
              <a:t>190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bg-BG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г.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Първата класна стая „Монтесори“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CASA DEI BAMBINI /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КЪЩАТА НА ДЕЦАТА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82" y="993279"/>
            <a:ext cx="6636418" cy="4819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66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2000">
        <p:push dir="u"/>
      </p:transition>
    </mc:Choice>
    <mc:Fallback xmlns="">
      <p:transition advClick="0" advTm="1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7472" y="1255968"/>
            <a:ext cx="6601968" cy="4998238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1909 </a:t>
            </a:r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г  : „Методът на научната педагогика прилаган в ранна детска възраст за образованието на децата в „Къщите на децата“</a:t>
            </a:r>
          </a:p>
          <a:p>
            <a:pPr marL="0" indent="0">
              <a:buNone/>
            </a:pPr>
            <a:endParaRPr lang="bg-BG" sz="3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1913 г : книгата става </a:t>
            </a: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best seller </a:t>
            </a:r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в САЩ, превежда се на руски и полски език, а през 1914г – на румънски, германски и японски езици.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1917 </a:t>
            </a:r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г : ПЪРВОТО ИЗДАНИЕ НА АНГЛИЙСКИ ЕЗИК НА КНИГАТА „УСЪВЪРШЕНСТВАНИЯТ МОНТЕСОРИ МЕТОД“ ТОМ 1 И 2 – за децата от втория план на развитие 6-12 год.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19</a:t>
            </a:r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23</a:t>
            </a: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bg-BG" sz="3000" b="1" dirty="0" smtClean="0">
                <a:solidFill>
                  <a:schemeClr val="accent4">
                    <a:lumMod val="50000"/>
                  </a:schemeClr>
                </a:solidFill>
              </a:rPr>
              <a:t>г : ПЪРВО ИЗДАНИЕ НА ФРЕНСКИ ЕЗИК НА КНИГАТА  „от детство до юношество“, в която представя своите възгледи за образованието на юношите</a:t>
            </a:r>
            <a:endParaRPr lang="en-US" sz="3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Резултат с изображение за „Il Metodo della Pedagogia Scientifica цожер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101175"/>
            <a:ext cx="2234884" cy="32324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Montessori Elementary Materials, by Maria Montesso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01" y="305081"/>
            <a:ext cx="2318312" cy="38917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057" y="3369946"/>
            <a:ext cx="2234884" cy="3348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34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0410" y="946645"/>
            <a:ext cx="4885678" cy="361573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6500" b="1" dirty="0" smtClean="0">
                <a:cs typeface="Arial" panose="020B0604020202020204" pitchFamily="34" charset="0"/>
              </a:rPr>
              <a:t>Ч</a:t>
            </a:r>
            <a:r>
              <a:rPr lang="bg-BG" sz="6500" b="1" dirty="0" smtClean="0">
                <a:cs typeface="Arial" panose="020B0604020202020204" pitchFamily="34" charset="0"/>
              </a:rPr>
              <a:t>есто</a:t>
            </a:r>
            <a:r>
              <a:rPr lang="ru-RU" sz="6500" b="1" dirty="0" smtClean="0">
                <a:cs typeface="Arial" panose="020B0604020202020204" pitchFamily="34" charset="0"/>
              </a:rPr>
              <a:t> </a:t>
            </a:r>
            <a:r>
              <a:rPr lang="ru-RU" sz="6500" b="1" dirty="0">
                <a:cs typeface="Arial" panose="020B0604020202020204" pitchFamily="34" charset="0"/>
              </a:rPr>
              <a:t>упреквана, че методът й е </a:t>
            </a:r>
            <a:endParaRPr lang="en-US" sz="6500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6500" b="1" dirty="0" smtClean="0">
                <a:cs typeface="Arial" panose="020B0604020202020204" pitchFamily="34" charset="0"/>
              </a:rPr>
              <a:t>прекалено </a:t>
            </a:r>
            <a:r>
              <a:rPr lang="ru-RU" sz="6500" b="1" dirty="0">
                <a:cs typeface="Arial" panose="020B0604020202020204" pitchFamily="34" charset="0"/>
              </a:rPr>
              <a:t>структуриран и изисква </a:t>
            </a:r>
            <a:endParaRPr lang="en-US" sz="6500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6500" b="1" dirty="0" smtClean="0">
                <a:cs typeface="Arial" panose="020B0604020202020204" pitchFamily="34" charset="0"/>
              </a:rPr>
              <a:t>много </a:t>
            </a:r>
            <a:r>
              <a:rPr lang="ru-RU" sz="6500" b="1" dirty="0">
                <a:cs typeface="Arial" panose="020B0604020202020204" pitchFamily="34" charset="0"/>
              </a:rPr>
              <a:t>академични знания от </a:t>
            </a:r>
            <a:endParaRPr lang="en-US" sz="6500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6500" b="1" dirty="0" smtClean="0">
                <a:cs typeface="Arial" panose="020B0604020202020204" pitchFamily="34" charset="0"/>
              </a:rPr>
              <a:t>малките </a:t>
            </a:r>
            <a:r>
              <a:rPr lang="ru-RU" sz="6500" b="1" dirty="0">
                <a:cs typeface="Arial" panose="020B0604020202020204" pitchFamily="34" charset="0"/>
              </a:rPr>
              <a:t>деца. </a:t>
            </a:r>
            <a:endParaRPr lang="en-US" sz="6500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6500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6500" b="1" dirty="0" smtClean="0">
                <a:cs typeface="Arial" panose="020B0604020202020204" pitchFamily="34" charset="0"/>
              </a:rPr>
              <a:t>Мария Монтесори </a:t>
            </a:r>
            <a:r>
              <a:rPr lang="ru-RU" sz="6500" b="1" dirty="0" smtClean="0">
                <a:cs typeface="Arial" panose="020B0604020202020204" pitchFamily="34" charset="0"/>
              </a:rPr>
              <a:t>отговаря </a:t>
            </a:r>
            <a:r>
              <a:rPr lang="ru-RU" sz="6500" b="1" dirty="0">
                <a:cs typeface="Arial" panose="020B0604020202020204" pitchFamily="34" charset="0"/>
              </a:rPr>
              <a:t>с усмивка : </a:t>
            </a:r>
            <a:endParaRPr lang="ru-RU" sz="6500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88" y="817945"/>
            <a:ext cx="5781721" cy="4842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72706" y="4900394"/>
            <a:ext cx="4782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chemeClr val="accent4">
                    <a:lumMod val="50000"/>
                  </a:schemeClr>
                </a:solidFill>
              </a:rPr>
              <a:t>„Аз изучавах моите деца и те ме научиха как да ги обучавам.“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39" y="0"/>
            <a:ext cx="10364451" cy="1596177"/>
          </a:xfrm>
        </p:spPr>
        <p:txBody>
          <a:bodyPr/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Класна стая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= </a:t>
            </a: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ЛАБОРАТОРИЯ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42433" y="1797593"/>
            <a:ext cx="5718656" cy="454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3774" y="1820204"/>
            <a:ext cx="46457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„ Грижата ни към децата трябва да бъде ръководена не от нашето желание да ги научим на нещо, а от нашите усилия да запазим завинаги огъня на светлината в тях, наречен интелигентност.“</a:t>
            </a:r>
          </a:p>
          <a:p>
            <a:endParaRPr lang="bg-BG" sz="2000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                       Мария Монтесори</a:t>
            </a:r>
          </a:p>
          <a:p>
            <a:endParaRPr lang="bg-B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74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956" y="232526"/>
            <a:ext cx="10364451" cy="1596177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Невронауката доказва </a:t>
            </a:r>
            <a:b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откритията </a:t>
            </a:r>
            <a:b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 мария монтесори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90" y="4924788"/>
            <a:ext cx="3635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Д-р Стив Хюс – невро-психолог </a:t>
            </a:r>
            <a:r>
              <a:rPr lang="en-US" dirty="0" smtClean="0"/>
              <a:t>(</a:t>
            </a:r>
            <a:r>
              <a:rPr lang="bg-BG" dirty="0" smtClean="0"/>
              <a:t>изучава психичната функционалност на мозъка от гледна точка на неврологията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Dr. Stephen Hughes by SBMS Studio | Montessori classroom, Montessori,  Educatio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6" y="2074442"/>
            <a:ext cx="4630412" cy="2604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487" y="2004804"/>
            <a:ext cx="5780657" cy="2720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16168" y="5166360"/>
            <a:ext cx="497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bg-BG" i="1" dirty="0" smtClean="0">
                <a:solidFill>
                  <a:schemeClr val="accent5">
                    <a:lumMod val="50000"/>
                  </a:schemeClr>
                </a:solidFill>
              </a:rPr>
              <a:t>Ръцете са инструмента на човешката интелигентност.</a:t>
            </a:r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</a:rPr>
              <a:t>”</a:t>
            </a:r>
            <a:endParaRPr lang="bg-BG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bg-BG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bg-BG" i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Мария Монтесори</a:t>
            </a:r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2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1460</TotalTime>
  <Words>855</Words>
  <Application>Microsoft Office PowerPoint</Application>
  <PresentationFormat>Widescreen</PresentationFormat>
  <Paragraphs>136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Century</vt:lpstr>
      <vt:lpstr>Times New Roman</vt:lpstr>
      <vt:lpstr>Tw Cen MT</vt:lpstr>
      <vt:lpstr>Wingdings</vt:lpstr>
      <vt:lpstr>Droplet</vt:lpstr>
      <vt:lpstr>ДЕЦАТА НА БЪДЕЩЕТО С  МОНТЕСОРИ МЕТОДА ОТ МИНАЛОТО</vt:lpstr>
      <vt:lpstr>Индекс:</vt:lpstr>
      <vt:lpstr>НАУКАТА „мОНТЕСОРИ“</vt:lpstr>
      <vt:lpstr>1890 </vt:lpstr>
      <vt:lpstr>PowerPoint Presentation</vt:lpstr>
      <vt:lpstr>PowerPoint Presentation</vt:lpstr>
      <vt:lpstr>PowerPoint Presentation</vt:lpstr>
      <vt:lpstr>Класна стая = ЛАБОРАТОРИЯ</vt:lpstr>
      <vt:lpstr>Невронауката доказва  откритията  на мария монтесори</vt:lpstr>
      <vt:lpstr>GOOGLE ...  IBM ...</vt:lpstr>
      <vt:lpstr>КАК ИзпълнителСКиТЕ функции НА МОЗЪКА СЕ РАЗВИВАТ В МОНТЕСОРИ СРЕДА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ви за вниманието!</vt:lpstr>
      <vt:lpstr>КОНЦЕНТРАЦИЯ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Rumyana Ilieva</dc:creator>
  <cp:lastModifiedBy>Rumyana Ilieva</cp:lastModifiedBy>
  <cp:revision>104</cp:revision>
  <dcterms:created xsi:type="dcterms:W3CDTF">2021-02-20T15:32:13Z</dcterms:created>
  <dcterms:modified xsi:type="dcterms:W3CDTF">2026-06-08T14:33:20Z</dcterms:modified>
</cp:coreProperties>
</file>