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6" r:id="rId2"/>
    <p:sldId id="341" r:id="rId3"/>
    <p:sldId id="329" r:id="rId4"/>
    <p:sldId id="327" r:id="rId5"/>
    <p:sldId id="342" r:id="rId6"/>
    <p:sldId id="343" r:id="rId7"/>
    <p:sldId id="312" r:id="rId8"/>
    <p:sldId id="313" r:id="rId9"/>
    <p:sldId id="315" r:id="rId10"/>
    <p:sldId id="316" r:id="rId11"/>
    <p:sldId id="317" r:id="rId12"/>
    <p:sldId id="344" r:id="rId13"/>
    <p:sldId id="345" r:id="rId14"/>
    <p:sldId id="261" r:id="rId15"/>
    <p:sldId id="340" r:id="rId16"/>
    <p:sldId id="339" r:id="rId17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82979" autoAdjust="0"/>
  </p:normalViewPr>
  <p:slideViewPr>
    <p:cSldViewPr>
      <p:cViewPr varScale="1">
        <p:scale>
          <a:sx n="67" d="100"/>
          <a:sy n="67" d="100"/>
        </p:scale>
        <p:origin x="1834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68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8BDCB-6958-4DE8-B9C3-CBF228170B74}" type="datetimeFigureOut">
              <a:rPr lang="bg-BG" smtClean="0"/>
              <a:t>16.6.2026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D35777-64FE-4EF3-B40C-6700ABD7814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184771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BB45E-F4A1-4D57-B001-7A3BDAEFF9B6}" type="datetimeFigureOut">
              <a:rPr lang="bg-BG" smtClean="0"/>
              <a:t>16.6.2026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C321B-E111-42C9-8F85-F3E1EAB9E98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00712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C321B-E111-42C9-8F85-F3E1EAB9E989}" type="slidenum">
              <a:rPr lang="bg-BG" smtClean="0"/>
              <a:t>12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35984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388D-F1EB-47AF-861D-0C71ABDF6710}" type="datetimeFigureOut">
              <a:rPr lang="bg-BG" smtClean="0"/>
              <a:t>16.6.2026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DE95A-DC5E-4197-8F8D-865D0F4A3626}" type="slidenum">
              <a:rPr lang="bg-BG" smtClean="0"/>
              <a:t>‹#›</a:t>
            </a:fld>
            <a:endParaRPr lang="bg-BG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388D-F1EB-47AF-861D-0C71ABDF6710}" type="datetimeFigureOut">
              <a:rPr lang="bg-BG" smtClean="0"/>
              <a:t>16.6.2026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DE95A-DC5E-4197-8F8D-865D0F4A3626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388D-F1EB-47AF-861D-0C71ABDF6710}" type="datetimeFigureOut">
              <a:rPr lang="bg-BG" smtClean="0"/>
              <a:t>16.6.2026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DE95A-DC5E-4197-8F8D-865D0F4A3626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388D-F1EB-47AF-861D-0C71ABDF6710}" type="datetimeFigureOut">
              <a:rPr lang="bg-BG" smtClean="0"/>
              <a:t>16.6.2026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DE95A-DC5E-4197-8F8D-865D0F4A3626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388D-F1EB-47AF-861D-0C71ABDF6710}" type="datetimeFigureOut">
              <a:rPr lang="bg-BG" smtClean="0"/>
              <a:t>16.6.2026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DE95A-DC5E-4197-8F8D-865D0F4A3626}" type="slidenum">
              <a:rPr lang="bg-BG" smtClean="0"/>
              <a:t>‹#›</a:t>
            </a:fld>
            <a:endParaRPr lang="bg-BG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388D-F1EB-47AF-861D-0C71ABDF6710}" type="datetimeFigureOut">
              <a:rPr lang="bg-BG" smtClean="0"/>
              <a:t>16.6.2026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DE95A-DC5E-4197-8F8D-865D0F4A3626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388D-F1EB-47AF-861D-0C71ABDF6710}" type="datetimeFigureOut">
              <a:rPr lang="bg-BG" smtClean="0"/>
              <a:t>16.6.2026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DE95A-DC5E-4197-8F8D-865D0F4A3626}" type="slidenum">
              <a:rPr lang="bg-BG" smtClean="0"/>
              <a:t>‹#›</a:t>
            </a:fld>
            <a:endParaRPr lang="bg-BG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388D-F1EB-47AF-861D-0C71ABDF6710}" type="datetimeFigureOut">
              <a:rPr lang="bg-BG" smtClean="0"/>
              <a:t>16.6.2026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DE95A-DC5E-4197-8F8D-865D0F4A3626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388D-F1EB-47AF-861D-0C71ABDF6710}" type="datetimeFigureOut">
              <a:rPr lang="bg-BG" smtClean="0"/>
              <a:t>16.6.2026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DE95A-DC5E-4197-8F8D-865D0F4A3626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388D-F1EB-47AF-861D-0C71ABDF6710}" type="datetimeFigureOut">
              <a:rPr lang="bg-BG" smtClean="0"/>
              <a:t>16.6.2026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DE95A-DC5E-4197-8F8D-865D0F4A3626}" type="slidenum">
              <a:rPr lang="bg-BG" smtClean="0"/>
              <a:t>‹#›</a:t>
            </a:fld>
            <a:endParaRPr lang="bg-BG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388D-F1EB-47AF-861D-0C71ABDF6710}" type="datetimeFigureOut">
              <a:rPr lang="bg-BG" smtClean="0"/>
              <a:t>16.6.2026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DE95A-DC5E-4197-8F8D-865D0F4A3626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76C388D-F1EB-47AF-861D-0C71ABDF6710}" type="datetimeFigureOut">
              <a:rPr lang="bg-BG" smtClean="0"/>
              <a:t>16.6.2026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9ADDE95A-DC5E-4197-8F8D-865D0F4A3626}" type="slidenum">
              <a:rPr lang="bg-BG" smtClean="0"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conference-pf.shu.bg/files/2020/dokladi/s-georgieva-t-tasinov.pdf" TargetMode="External"/><Relationship Id="rId3" Type="http://schemas.openxmlformats.org/officeDocument/2006/relationships/hyperlink" Target="https://doi.org/10.1177/20427530251324" TargetMode="External"/><Relationship Id="rId7" Type="http://schemas.openxmlformats.org/officeDocument/2006/relationships/hyperlink" Target="https://doi.org/10.1002/rrq.50" TargetMode="External"/><Relationship Id="rId12" Type="http://schemas.openxmlformats.org/officeDocument/2006/relationships/hyperlink" Target="https://doi.org/10.7160/eriesj.2014.070306" TargetMode="External"/><Relationship Id="rId2" Type="http://schemas.openxmlformats.org/officeDocument/2006/relationships/hyperlink" Target="https://doi.org/10.1016/j.jocn.2012.10.04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11/jcal.12524" TargetMode="External"/><Relationship Id="rId11" Type="http://schemas.openxmlformats.org/officeDocument/2006/relationships/hyperlink" Target="https://doi.org/10.1016/j.sbspro.2012.11.056" TargetMode="External"/><Relationship Id="rId5" Type="http://schemas.openxmlformats.org/officeDocument/2006/relationships/hyperlink" Target="https://doi.org/10.3390/informatics10010031" TargetMode="External"/><Relationship Id="rId10" Type="http://schemas.openxmlformats.org/officeDocument/2006/relationships/hyperlink" Target="https://doi.org/10.14807/ijmp.v12i6.1755" TargetMode="External"/><Relationship Id="rId4" Type="http://schemas.openxmlformats.org/officeDocument/2006/relationships/hyperlink" Target="https://doi.org/10.1108/978-1-68123-430-420251003" TargetMode="External"/><Relationship Id="rId9" Type="http://schemas.openxmlformats.org/officeDocument/2006/relationships/hyperlink" Target="https://doi.org/10.1007/s11165-018-9795-7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504/IJDMMM.2021.118020" TargetMode="External"/><Relationship Id="rId13" Type="http://schemas.openxmlformats.org/officeDocument/2006/relationships/hyperlink" Target="https://doi.org/10.53656/ped2024-2s.10" TargetMode="External"/><Relationship Id="rId3" Type="http://schemas.openxmlformats.org/officeDocument/2006/relationships/hyperlink" Target="https://doi.org/10.1166/asl.2018.11005" TargetMode="External"/><Relationship Id="rId7" Type="http://schemas.openxmlformats.org/officeDocument/2006/relationships/hyperlink" Target="https://doi.org/10.55630/mem.2026.55.031-045" TargetMode="External"/><Relationship Id="rId12" Type="http://schemas.openxmlformats.org/officeDocument/2006/relationships/hyperlink" Target="https://doi.org/10.3102/00346543241261073" TargetMode="External"/><Relationship Id="rId2" Type="http://schemas.openxmlformats.org/officeDocument/2006/relationships/hyperlink" Target="https://doi.org/10.3389/fpsyg.2021.56622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80/2331186X.2023.2218960" TargetMode="External"/><Relationship Id="rId11" Type="http://schemas.openxmlformats.org/officeDocument/2006/relationships/hyperlink" Target="https://doi.org/10.4314/jfas.v8i3.180" TargetMode="External"/><Relationship Id="rId5" Type="http://schemas.openxmlformats.org/officeDocument/2006/relationships/hyperlink" Target="https://doi.org/10.1080/23311886.2023.2299134" TargetMode="External"/><Relationship Id="rId15" Type="http://schemas.openxmlformats.org/officeDocument/2006/relationships/hyperlink" Target="https://doi.org/10.1007/978-3-319-32865-2_12" TargetMode="External"/><Relationship Id="rId10" Type="http://schemas.openxmlformats.org/officeDocument/2006/relationships/hyperlink" Target="https://library.iated.org/view/RUBIN2015GAM" TargetMode="External"/><Relationship Id="rId4" Type="http://schemas.openxmlformats.org/officeDocument/2006/relationships/hyperlink" Target="https://doi.org/10.1080/10494820.2023.2253860" TargetMode="External"/><Relationship Id="rId9" Type="http://schemas.openxmlformats.org/officeDocument/2006/relationships/hyperlink" Target="http://dx.doi.org/10.12753/2066-026x-19-129" TargetMode="External"/><Relationship Id="rId14" Type="http://schemas.openxmlformats.org/officeDocument/2006/relationships/hyperlink" Target="https://doi.org/10.1108/ITSE-07-2018-0047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Няма налично описание на снимката.">
            <a:extLst>
              <a:ext uri="{FF2B5EF4-FFF2-40B4-BE49-F238E27FC236}">
                <a16:creationId xmlns:a16="http://schemas.microsoft.com/office/drawing/2014/main" id="{8F1C66EC-1657-4996-AC45-7AEADB369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77" y="426899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725" y="476672"/>
            <a:ext cx="6705661" cy="1885139"/>
          </a:xfrm>
        </p:spPr>
        <p:txBody>
          <a:bodyPr/>
          <a:lstStyle/>
          <a:p>
            <a:r>
              <a:rPr lang="bg-BG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READING COMPREHENSION IN CONSCIOUS WRITING WITH THE HELP OF GENERATIVE ARTIFICIAL INTELLIGENCE</a:t>
            </a:r>
            <a:br>
              <a:rPr lang="bg-BG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ЧЕТЕНЕ С РАЗБИРАНЕ ПРИ ОСЪЗНАТО ПИСАНЕ С ПОМОЩТА НА ГЕНЕРАТИВЕН ИЗКУСТВЕН ИНТЕЛЕКТ</a:t>
            </a:r>
            <a:endParaRPr lang="bg-BG" sz="2000" dirty="0">
              <a:solidFill>
                <a:srgbClr val="002060"/>
              </a:solidFill>
            </a:endParaRPr>
          </a:p>
        </p:txBody>
      </p:sp>
      <p:pic>
        <p:nvPicPr>
          <p:cNvPr id="10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386" y="893992"/>
            <a:ext cx="1845238" cy="175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43608" y="2631258"/>
            <a:ext cx="7056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000" b="1" dirty="0"/>
              <a:t>Наталия Павлова</a:t>
            </a:r>
            <a:r>
              <a:rPr lang="en-US" sz="2000" b="1" dirty="0"/>
              <a:t>	      </a:t>
            </a:r>
            <a:r>
              <a:rPr lang="bg-BG" sz="2000" b="1" dirty="0"/>
              <a:t>Драгомир Марчев</a:t>
            </a:r>
          </a:p>
          <a:p>
            <a:pPr algn="ctr"/>
            <a:r>
              <a:rPr lang="bg-BG" sz="2000" b="1" dirty="0"/>
              <a:t>Шумен, България</a:t>
            </a:r>
            <a:endParaRPr lang="bg-BG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E5C504-C354-40F8-884B-A7F56021A9E4}"/>
              </a:ext>
            </a:extLst>
          </p:cNvPr>
          <p:cNvSpPr txBox="1"/>
          <p:nvPr/>
        </p:nvSpPr>
        <p:spPr>
          <a:xfrm>
            <a:off x="1277908" y="4499228"/>
            <a:ext cx="75269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</a:rPr>
              <a:t>VI-</a:t>
            </a:r>
            <a:r>
              <a:rPr lang="bg-BG" sz="2400" b="1" dirty="0">
                <a:solidFill>
                  <a:srgbClr val="222222"/>
                </a:solidFill>
                <a:latin typeface="Arial" panose="020B0604020202020204" pitchFamily="34" charset="0"/>
              </a:rPr>
              <a:t>ти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2400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международен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2400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образователен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форум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 </a:t>
            </a:r>
          </a:p>
          <a:p>
            <a:pPr algn="ctr"/>
            <a:r>
              <a:rPr lang="ru-RU" sz="24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«Образование на </a:t>
            </a:r>
            <a:r>
              <a:rPr lang="ru-RU" sz="2400" b="1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бъдещето</a:t>
            </a:r>
            <a:r>
              <a:rPr lang="ru-RU" sz="24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»</a:t>
            </a:r>
          </a:p>
          <a:p>
            <a:pPr algn="ctr"/>
            <a:r>
              <a:rPr lang="ru-RU" sz="2400" b="1" i="1" dirty="0">
                <a:solidFill>
                  <a:srgbClr val="222222"/>
                </a:solidFill>
                <a:latin typeface="Arial" panose="020B0604020202020204" pitchFamily="34" charset="0"/>
              </a:rPr>
              <a:t>Варна, 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24-25 </a:t>
            </a:r>
            <a:r>
              <a:rPr lang="ru-RU" sz="2400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септември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2026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2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година</a:t>
            </a:r>
            <a:r>
              <a:rPr lang="ru-RU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3558182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6DF9C-6094-4E92-A4DA-851E74404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69" y="533400"/>
            <a:ext cx="8426931" cy="1527448"/>
          </a:xfrm>
        </p:spPr>
        <p:txBody>
          <a:bodyPr>
            <a:normAutofit fontScale="90000"/>
          </a:bodyPr>
          <a:lstStyle/>
          <a:p>
            <a:r>
              <a:rPr lang="bg-BG" dirty="0"/>
              <a:t>Задача 3: (подвеждащ чертеж) Намерете лицето на </a:t>
            </a:r>
            <a:r>
              <a:rPr lang="bg-BG" dirty="0" err="1"/>
              <a:t>ожветената</a:t>
            </a:r>
            <a:r>
              <a:rPr lang="bg-BG" dirty="0"/>
              <a:t> част по два различни начина.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C5ECB-4E7F-48D9-AEDF-D4689BE665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7864" y="2060848"/>
            <a:ext cx="5544615" cy="4797151"/>
          </a:xfrm>
        </p:spPr>
        <p:txBody>
          <a:bodyPr>
            <a:normAutofit fontScale="92500" lnSpcReduction="10000"/>
          </a:bodyPr>
          <a:lstStyle/>
          <a:p>
            <a:r>
              <a:rPr lang="bg-BG" sz="20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Провеждаше се кратка беседа за начините, по които бихме могли да намерим лицето, след което групата се разделяше на две и всяка изчисляваше лицето по съответния начин. </a:t>
            </a:r>
          </a:p>
          <a:p>
            <a:r>
              <a:rPr lang="bg-BG" sz="20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Някои студенти изчисляваха и по двата начина. Всички бяха подведени от чертежа, но в последствие достигаха до извода, че чертежът е подвеждащ. </a:t>
            </a:r>
          </a:p>
          <a:p>
            <a:r>
              <a:rPr lang="bg-BG" sz="20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Някои начертаха точен чертеж. Задачата бе приета с голям интерес, като в методическите си разработки на по-късен етап студентите включваха подобни задачи. </a:t>
            </a:r>
          </a:p>
          <a:p>
            <a:r>
              <a:rPr lang="bg-BG" sz="20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Никой от студентите не прибегна до помощта на </a:t>
            </a:r>
            <a:r>
              <a:rPr lang="bg-BG" sz="2000" dirty="0" err="1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чатбот</a:t>
            </a:r>
            <a:r>
              <a:rPr lang="bg-BG" sz="20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. Обяснението за това е, че чертежът не беше предоставен, като файл. </a:t>
            </a:r>
          </a:p>
          <a:p>
            <a:r>
              <a:rPr lang="bg-BG" sz="20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За точния чертеж студентите предпочитаха да използват </a:t>
            </a:r>
            <a:r>
              <a:rPr lang="bg-BG" sz="2000" dirty="0" err="1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GeoGebra</a:t>
            </a:r>
            <a:r>
              <a:rPr lang="bg-BG" sz="20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.</a:t>
            </a:r>
            <a:endParaRPr lang="bg-BG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bg-BG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0A7D5A-7067-435B-AC52-356496671773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69" y="2780928"/>
            <a:ext cx="2766839" cy="2581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4984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921FC-60B6-42E4-A70B-6E10D42DF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Задължително и забранено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6BF58F-DFBA-470F-99C6-E3E7E1FD0F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Задачи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0ED36-A366-4D15-BC17-58A60A47BB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Да се </a:t>
            </a:r>
            <a:r>
              <a:rPr lang="ru-RU" dirty="0" err="1"/>
              <a:t>състави</a:t>
            </a:r>
            <a:r>
              <a:rPr lang="ru-RU" dirty="0"/>
              <a:t> план-конспект на урок/</a:t>
            </a:r>
            <a:r>
              <a:rPr lang="ru-RU" dirty="0" err="1"/>
              <a:t>педагогическа</a:t>
            </a:r>
            <a:r>
              <a:rPr lang="ru-RU" dirty="0"/>
              <a:t> ситуация.</a:t>
            </a:r>
          </a:p>
          <a:p>
            <a:r>
              <a:rPr lang="ru-RU" dirty="0"/>
              <a:t>Да се </a:t>
            </a:r>
            <a:r>
              <a:rPr lang="ru-RU" dirty="0" err="1"/>
              <a:t>опише</a:t>
            </a:r>
            <a:r>
              <a:rPr lang="ru-RU" dirty="0"/>
              <a:t> STEAM проект.</a:t>
            </a:r>
          </a:p>
          <a:p>
            <a:r>
              <a:rPr lang="ru-RU" dirty="0"/>
              <a:t>Да се предложат </a:t>
            </a:r>
            <a:r>
              <a:rPr lang="ru-RU" dirty="0" err="1"/>
              <a:t>софизми</a:t>
            </a:r>
            <a:r>
              <a:rPr lang="ru-RU" dirty="0"/>
              <a:t>, </a:t>
            </a:r>
            <a:r>
              <a:rPr lang="ru-RU" dirty="0" err="1"/>
              <a:t>приложими</a:t>
            </a:r>
            <a:r>
              <a:rPr lang="ru-RU" dirty="0"/>
              <a:t> в </a:t>
            </a:r>
            <a:r>
              <a:rPr lang="ru-RU" dirty="0" err="1"/>
              <a:t>обучението</a:t>
            </a:r>
            <a:r>
              <a:rPr lang="ru-RU" dirty="0"/>
              <a:t> по математика.</a:t>
            </a:r>
          </a:p>
          <a:p>
            <a:r>
              <a:rPr lang="ru-RU" dirty="0"/>
              <a:t>Да се </a:t>
            </a:r>
            <a:r>
              <a:rPr lang="ru-RU" dirty="0" err="1"/>
              <a:t>състави</a:t>
            </a:r>
            <a:r>
              <a:rPr lang="ru-RU" dirty="0"/>
              <a:t> дидактически тест/задачи и </a:t>
            </a:r>
            <a:r>
              <a:rPr lang="ru-RU" dirty="0" err="1"/>
              <a:t>игри</a:t>
            </a:r>
            <a:r>
              <a:rPr lang="ru-RU" dirty="0"/>
              <a:t> за </a:t>
            </a:r>
            <a:r>
              <a:rPr lang="ru-RU" dirty="0" err="1"/>
              <a:t>деца</a:t>
            </a:r>
            <a:r>
              <a:rPr lang="ru-RU" dirty="0"/>
              <a:t> от </a:t>
            </a:r>
            <a:r>
              <a:rPr lang="ru-RU" dirty="0" err="1"/>
              <a:t>детска</a:t>
            </a:r>
            <a:r>
              <a:rPr lang="ru-RU" dirty="0"/>
              <a:t> градина с </a:t>
            </a:r>
            <a:r>
              <a:rPr lang="ru-RU" dirty="0" err="1"/>
              <a:t>диагностична</a:t>
            </a:r>
            <a:r>
              <a:rPr lang="ru-RU" dirty="0"/>
              <a:t> цел.</a:t>
            </a:r>
          </a:p>
          <a:p>
            <a:endParaRPr lang="bg-BG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EFC810-497C-42B6-93B8-C903902CB3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bg-BG" dirty="0"/>
              <a:t>Участници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4248780-5C27-4C14-B46F-F81F84B404E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bg-BG" dirty="0"/>
              <a:t>ОКС – „професионален бакалавър“, „</a:t>
            </a:r>
            <a:r>
              <a:rPr lang="bg-BG" dirty="0" err="1"/>
              <a:t>баклавър</a:t>
            </a:r>
            <a:r>
              <a:rPr lang="bg-BG" dirty="0"/>
              <a:t>“ и „магистър“</a:t>
            </a:r>
          </a:p>
          <a:p>
            <a:r>
              <a:rPr lang="ru-RU" dirty="0"/>
              <a:t>„</a:t>
            </a:r>
            <a:r>
              <a:rPr lang="ru-RU" dirty="0" err="1"/>
              <a:t>Предучилищна</a:t>
            </a:r>
            <a:r>
              <a:rPr lang="ru-RU" dirty="0"/>
              <a:t> педагогика и чужд </a:t>
            </a:r>
            <a:r>
              <a:rPr lang="ru-RU" dirty="0" err="1"/>
              <a:t>език</a:t>
            </a:r>
            <a:r>
              <a:rPr lang="ru-RU" dirty="0"/>
              <a:t> (</a:t>
            </a:r>
            <a:r>
              <a:rPr lang="ru-RU" dirty="0" err="1"/>
              <a:t>Английски</a:t>
            </a:r>
            <a:r>
              <a:rPr lang="ru-RU" dirty="0"/>
              <a:t> </a:t>
            </a:r>
            <a:r>
              <a:rPr lang="ru-RU" dirty="0" err="1"/>
              <a:t>език</a:t>
            </a:r>
            <a:r>
              <a:rPr lang="ru-RU" dirty="0"/>
              <a:t>)“ </a:t>
            </a:r>
          </a:p>
          <a:p>
            <a:r>
              <a:rPr lang="ru-RU" dirty="0"/>
              <a:t>„</a:t>
            </a:r>
            <a:r>
              <a:rPr lang="ru-RU" dirty="0" err="1"/>
              <a:t>Информационни</a:t>
            </a:r>
            <a:r>
              <a:rPr lang="ru-RU" dirty="0"/>
              <a:t> технологии, информатика и математика“, „Педагогика на </a:t>
            </a:r>
            <a:r>
              <a:rPr lang="ru-RU" dirty="0" err="1"/>
              <a:t>обучението</a:t>
            </a:r>
            <a:r>
              <a:rPr lang="ru-RU" dirty="0"/>
              <a:t> по </a:t>
            </a:r>
            <a:r>
              <a:rPr lang="ru-RU" dirty="0" err="1"/>
              <a:t>икономика</a:t>
            </a:r>
            <a:r>
              <a:rPr lang="ru-RU" dirty="0"/>
              <a:t> и математика“ </a:t>
            </a:r>
          </a:p>
          <a:p>
            <a:r>
              <a:rPr lang="ru-RU" dirty="0"/>
              <a:t>„Педагогика на </a:t>
            </a:r>
            <a:r>
              <a:rPr lang="ru-RU" dirty="0" err="1"/>
              <a:t>обучението</a:t>
            </a:r>
            <a:r>
              <a:rPr lang="ru-RU" dirty="0"/>
              <a:t> по математика“ </a:t>
            </a:r>
          </a:p>
          <a:p>
            <a:endParaRPr lang="bg-BG" dirty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872310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908BCB-C291-4B02-BC84-5D4EBCCCA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814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90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1A2AD-CB9C-4409-85E8-D9501649A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Основни изводи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91726-1A0E-40E9-8FA2-53DFBAFE3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 err="1"/>
              <a:t>Използването</a:t>
            </a:r>
            <a:r>
              <a:rPr lang="ru-RU" dirty="0"/>
              <a:t> на ГИИ в </a:t>
            </a:r>
            <a:r>
              <a:rPr lang="ru-RU" dirty="0" err="1"/>
              <a:t>образованието</a:t>
            </a:r>
            <a:r>
              <a:rPr lang="ru-RU" dirty="0"/>
              <a:t> </a:t>
            </a:r>
            <a:r>
              <a:rPr lang="ru-RU" dirty="0" err="1"/>
              <a:t>трябва</a:t>
            </a:r>
            <a:r>
              <a:rPr lang="ru-RU" dirty="0"/>
              <a:t> да е </a:t>
            </a:r>
            <a:r>
              <a:rPr lang="ru-RU" dirty="0" err="1"/>
              <a:t>осъзнато</a:t>
            </a:r>
            <a:r>
              <a:rPr lang="ru-RU" dirty="0"/>
              <a:t>, </a:t>
            </a:r>
            <a:r>
              <a:rPr lang="ru-RU" dirty="0" err="1"/>
              <a:t>регулирано</a:t>
            </a:r>
            <a:r>
              <a:rPr lang="ru-RU" dirty="0"/>
              <a:t> и </a:t>
            </a:r>
            <a:r>
              <a:rPr lang="ru-RU" dirty="0" err="1"/>
              <a:t>съобразено</a:t>
            </a:r>
            <a:r>
              <a:rPr lang="ru-RU" dirty="0"/>
              <a:t> с </a:t>
            </a:r>
            <a:r>
              <a:rPr lang="ru-RU" dirty="0" err="1"/>
              <a:t>възрастта</a:t>
            </a:r>
            <a:r>
              <a:rPr lang="ru-RU" dirty="0"/>
              <a:t> на </a:t>
            </a:r>
            <a:r>
              <a:rPr lang="ru-RU" dirty="0" err="1"/>
              <a:t>учениците</a:t>
            </a:r>
            <a:r>
              <a:rPr lang="ru-RU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/>
              <a:t>Препоръчва</a:t>
            </a:r>
            <a:r>
              <a:rPr lang="ru-RU" dirty="0"/>
              <a:t> се </a:t>
            </a:r>
            <a:r>
              <a:rPr lang="ru-RU" dirty="0" err="1"/>
              <a:t>прилагане</a:t>
            </a:r>
            <a:r>
              <a:rPr lang="ru-RU" dirty="0"/>
              <a:t> след 12–13 </a:t>
            </a:r>
            <a:r>
              <a:rPr lang="ru-RU" dirty="0" err="1"/>
              <a:t>години</a:t>
            </a:r>
            <a:r>
              <a:rPr lang="ru-RU" dirty="0"/>
              <a:t> и под </a:t>
            </a:r>
            <a:r>
              <a:rPr lang="ru-RU" dirty="0" err="1"/>
              <a:t>контрол</a:t>
            </a:r>
            <a:r>
              <a:rPr lang="ru-RU" dirty="0"/>
              <a:t> на учители и родители.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В </a:t>
            </a:r>
            <a:r>
              <a:rPr lang="ru-RU" dirty="0" err="1"/>
              <a:t>началното</a:t>
            </a:r>
            <a:r>
              <a:rPr lang="ru-RU" dirty="0"/>
              <a:t> образование приоритет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базовите</a:t>
            </a:r>
            <a:r>
              <a:rPr lang="ru-RU" dirty="0"/>
              <a:t> умения чрез </a:t>
            </a:r>
            <a:r>
              <a:rPr lang="ru-RU" dirty="0" err="1"/>
              <a:t>човешко</a:t>
            </a:r>
            <a:r>
              <a:rPr lang="ru-RU" dirty="0"/>
              <a:t> взаимодействие.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/>
              <a:t>Учениците</a:t>
            </a:r>
            <a:r>
              <a:rPr lang="ru-RU" dirty="0"/>
              <a:t> </a:t>
            </a:r>
            <a:r>
              <a:rPr lang="ru-RU" dirty="0" err="1"/>
              <a:t>трябва</a:t>
            </a:r>
            <a:r>
              <a:rPr lang="ru-RU" dirty="0"/>
              <a:t> да се учат да </a:t>
            </a:r>
            <a:r>
              <a:rPr lang="ru-RU" dirty="0" err="1"/>
              <a:t>формулират</a:t>
            </a:r>
            <a:r>
              <a:rPr lang="ru-RU" dirty="0"/>
              <a:t> </a:t>
            </a:r>
            <a:r>
              <a:rPr lang="ru-RU" dirty="0" err="1"/>
              <a:t>ясни</a:t>
            </a:r>
            <a:r>
              <a:rPr lang="ru-RU" dirty="0"/>
              <a:t> и </a:t>
            </a:r>
            <a:r>
              <a:rPr lang="ru-RU" dirty="0" err="1"/>
              <a:t>прецизни</a:t>
            </a:r>
            <a:r>
              <a:rPr lang="ru-RU" dirty="0"/>
              <a:t> указания (</a:t>
            </a:r>
            <a:r>
              <a:rPr lang="ru-RU" dirty="0" err="1"/>
              <a:t>промптове</a:t>
            </a:r>
            <a:r>
              <a:rPr lang="ru-RU" dirty="0"/>
              <a:t>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/>
              <a:t>Подходът</a:t>
            </a:r>
            <a:r>
              <a:rPr lang="ru-RU" dirty="0"/>
              <a:t> е приложим </a:t>
            </a:r>
            <a:r>
              <a:rPr lang="ru-RU" dirty="0" err="1"/>
              <a:t>във</a:t>
            </a:r>
            <a:r>
              <a:rPr lang="ru-RU" dirty="0"/>
              <a:t> </a:t>
            </a:r>
            <a:r>
              <a:rPr lang="ru-RU" dirty="0" err="1"/>
              <a:t>всички</a:t>
            </a:r>
            <a:r>
              <a:rPr lang="ru-RU" dirty="0"/>
              <a:t> </a:t>
            </a:r>
            <a:r>
              <a:rPr lang="ru-RU" dirty="0" err="1"/>
              <a:t>предмети</a:t>
            </a:r>
            <a:r>
              <a:rPr lang="ru-RU" dirty="0"/>
              <a:t>, </a:t>
            </a:r>
            <a:r>
              <a:rPr lang="ru-RU" dirty="0" err="1"/>
              <a:t>особено</a:t>
            </a:r>
            <a:r>
              <a:rPr lang="ru-RU" dirty="0"/>
              <a:t> </a:t>
            </a:r>
            <a:r>
              <a:rPr lang="ru-RU" dirty="0" err="1"/>
              <a:t>ефективен</a:t>
            </a:r>
            <a:r>
              <a:rPr lang="ru-RU" dirty="0"/>
              <a:t> в математика и </a:t>
            </a:r>
            <a:r>
              <a:rPr lang="ru-RU" dirty="0" err="1"/>
              <a:t>природни</a:t>
            </a:r>
            <a:r>
              <a:rPr lang="ru-RU" dirty="0"/>
              <a:t> науки.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/>
              <a:t>Грешките</a:t>
            </a:r>
            <a:r>
              <a:rPr lang="ru-RU" dirty="0"/>
              <a:t> и </a:t>
            </a:r>
            <a:r>
              <a:rPr lang="ru-RU" dirty="0" err="1"/>
              <a:t>несъвършенствата</a:t>
            </a:r>
            <a:r>
              <a:rPr lang="ru-RU" dirty="0"/>
              <a:t> на ГИИ </a:t>
            </a:r>
            <a:r>
              <a:rPr lang="ru-RU" dirty="0" err="1"/>
              <a:t>могат</a:t>
            </a:r>
            <a:r>
              <a:rPr lang="ru-RU" dirty="0"/>
              <a:t> да се </a:t>
            </a:r>
            <a:r>
              <a:rPr lang="ru-RU" dirty="0" err="1"/>
              <a:t>използват</a:t>
            </a:r>
            <a:r>
              <a:rPr lang="ru-RU" dirty="0"/>
              <a:t> за развитие на критично </a:t>
            </a:r>
            <a:r>
              <a:rPr lang="ru-RU" dirty="0" err="1"/>
              <a:t>мислене</a:t>
            </a:r>
            <a:r>
              <a:rPr lang="ru-RU" dirty="0"/>
              <a:t>. </a:t>
            </a:r>
          </a:p>
          <a:p>
            <a:pPr marL="0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119452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990600"/>
          </a:xfrm>
        </p:spPr>
        <p:txBody>
          <a:bodyPr/>
          <a:lstStyle/>
          <a:p>
            <a:r>
              <a:rPr lang="bg-BG" dirty="0"/>
              <a:t>Литература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52" y="1978452"/>
            <a:ext cx="9036496" cy="4797152"/>
          </a:xfrm>
        </p:spPr>
        <p:txBody>
          <a:bodyPr>
            <a:noAutofit/>
          </a:bodyPr>
          <a:lstStyle/>
          <a:p>
            <a:pPr marL="269875" indent="-269875"/>
            <a:r>
              <a:rPr lang="bg-BG" sz="11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Agarwal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N., </a:t>
            </a:r>
            <a:r>
              <a:rPr lang="bg-BG" sz="11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Chaudhari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A., &amp; </a:t>
            </a:r>
            <a:r>
              <a:rPr lang="bg-BG" sz="11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Prestigiacomo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C. J. (2013). A </a:t>
            </a:r>
            <a:r>
              <a:rPr lang="bg-BG" sz="11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comparative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analysis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neurosurgical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online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education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materials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assess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patient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comprehension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bg-BG" sz="1100" i="1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Journal</a:t>
            </a:r>
            <a:r>
              <a:rPr lang="bg-BG" sz="1100" i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bg-BG" sz="1100" i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Clinical</a:t>
            </a:r>
            <a:r>
              <a:rPr lang="bg-BG" sz="1100" i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Neuroscience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20(10). pp.1357-1361 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https://doi.org/10.1016/j.jocn.2012.10.047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69875" indent="-269875"/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Alasal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M. S. (2025).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impact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digital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media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foreign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language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acquisition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A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comparative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study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E-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Learning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Digital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Media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https://doi.org/10.1177/20427530251324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69875" indent="-269875"/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Babaci-Wilhite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Z. (2016).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Enabling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e-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learning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through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science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literacy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digital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21st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century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right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education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case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Zanzibar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E-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Social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Media: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Education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Citizenship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Digital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21st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Century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Elinor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L.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Brown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Anna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Krasteva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Maria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Ranieri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https://doi.org/10.1108/978-1-68123-430-420251003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69875" indent="-269875"/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Buragohain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D.,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Punpeng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G., &amp;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Chaudhary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S. (2023).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Impact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e-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activities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English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second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language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proficiency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among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engineering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cohorts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Malaysian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higher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education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A 7-month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longitudinal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study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Informatics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10(1):31. 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https://doi.org/10.3390/informatics10010031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bg-BG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69875" indent="-269875"/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Burin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D. I.,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Gonzalez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F. M., &amp;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Marrujo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J. G. (2021).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Expository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multimedia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comprehension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e-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Presentation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format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verbal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ability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working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memory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capacity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Journal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Computer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Assisted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pp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797–809. 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https://doi.org/10.1111/jcal.12524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69875" indent="-269875"/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Cheung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A. C. K., &amp;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Slavin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R. E. (2013).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Effects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educational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technology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applications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reading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outcomes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struggling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readers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Reading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Research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Quarterly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48(3),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pp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277–299. 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https://doi.org/10.1002/rrq.50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69875" indent="-269875"/>
            <a:r>
              <a:rPr lang="en-US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Dobreva</a:t>
            </a:r>
            <a:r>
              <a:rPr lang="en-U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S., </a:t>
            </a:r>
            <a:r>
              <a:rPr lang="en-US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Tasinov</a:t>
            </a:r>
            <a:r>
              <a:rPr lang="en-U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T. (2020). Key factors for competency-based academic training of university students - future teachers, Annual of the University of Shumen, Faculty of Education Vol. ХХІV D, Shumen, pp. 918–930, </a:t>
            </a:r>
            <a:r>
              <a:rPr lang="en-US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https://conference-pf.shu.bg/files/2020/dokladi/s-georgieva-t-tasinov.pdf</a:t>
            </a:r>
            <a:endParaRPr lang="bg-BG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69875" indent="-269875"/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Eppler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E.,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Meyer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J.,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Serowy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S.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et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(2021)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Enhancing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Scientific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Communication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Skills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a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Real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-World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Simulation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Tertiary-Level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Life Science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Class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E-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Technology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Biomedical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Literature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Perception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Reflective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Review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Clinical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Issue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Self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Peer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Assessments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Res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Sci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Educ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51,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pp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277–299. 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https://doi.org/10.1007/s11165-018-9795-7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pPr marL="269875" indent="-269875"/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Humeniuk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I.,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Kuntso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O., &amp;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Dakaliuk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O. (2021).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Moodle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e-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system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ESP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class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Independent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Journal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Management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&amp;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Production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646-659. 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0"/>
              </a:rPr>
              <a:t>https://doi.org/10.14807/ijmp.v12i6.1755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69875" indent="-269875"/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E. (2012).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Education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base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pyramid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people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(BOP)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voice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internet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e-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Proceedings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12th International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Educational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Technology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Conference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(IETC 2012)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pp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474-483. 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1"/>
              </a:rPr>
              <a:t>https://doi.org/10.1016/j.sbspro.2012.11.056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69875" indent="-269875"/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Kucirkova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L.,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Kucera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P., &amp;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Vydrova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H. V. (2014).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English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specific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purposes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e-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experimental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research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Journal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Efficiency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Responsibility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Education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Science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7,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3-4,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pp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80–86. 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2"/>
              </a:rPr>
              <a:t>https://doi.org/10.7160/eriesj.2014.070306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69875" indent="-269875"/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Lyytinen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H., &amp;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Louleli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N. (2023).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search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finalizing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validating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digital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tools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supporting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all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acquiring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full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literacy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Frontiers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Psychology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14:1142559.   </a:t>
            </a:r>
          </a:p>
          <a:p>
            <a:pPr marL="0" indent="0">
              <a:buNone/>
            </a:pPr>
            <a:endParaRPr lang="bg-BG" sz="9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A72BF9-E7A2-4287-81A6-7D11B2D3D99B}"/>
              </a:ext>
            </a:extLst>
          </p:cNvPr>
          <p:cNvSpPr txBox="1"/>
          <p:nvPr/>
        </p:nvSpPr>
        <p:spPr>
          <a:xfrm>
            <a:off x="205720" y="1055122"/>
            <a:ext cx="8661648" cy="923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Pavlova, N., &amp; </a:t>
            </a:r>
            <a:r>
              <a:rPr lang="bg-B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Marchev</a:t>
            </a:r>
            <a: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D. (2026). </a:t>
            </a:r>
            <a:r>
              <a:rPr lang="bg-B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Reading</a:t>
            </a:r>
            <a: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comprehension</a:t>
            </a:r>
            <a: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conscious</a:t>
            </a:r>
            <a: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writing</a:t>
            </a:r>
            <a: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with</a:t>
            </a:r>
            <a: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help</a:t>
            </a:r>
            <a: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generative</a:t>
            </a:r>
            <a: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artificial</a:t>
            </a:r>
            <a: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intelligence</a:t>
            </a:r>
            <a: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KNOWLEDGE - International </a:t>
            </a:r>
            <a:r>
              <a:rPr lang="bg-B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Journal</a:t>
            </a:r>
            <a: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, 76(2), 223–228. https://ojs.ikm.mk/index.php/kij/article/view/8307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792559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2032A-4BA9-4840-A3CA-E858C7398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20688"/>
            <a:ext cx="9036496" cy="6120680"/>
          </a:xfrm>
        </p:spPr>
        <p:txBody>
          <a:bodyPr>
            <a:noAutofit/>
          </a:bodyPr>
          <a:lstStyle/>
          <a:p>
            <a:pPr marL="269875" indent="-269875"/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Lyytinen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H.,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Semrud-Clikeman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M., &amp;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Richardson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U. (2021).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Supporting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acquisition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spelling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skills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different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orthographies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empirically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validated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digital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environment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Frontiers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Psychology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12:566220. 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https://doi.org/10.3389/fpsyg.2021.566220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69875" indent="-269875"/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Masrupi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&amp;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Ediwarman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(2018).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Effectiveness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e-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Goesmart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social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media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CIRC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teaching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model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towards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students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reading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comprehension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Advanced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Science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Letters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24,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Number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pp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2561-2564. 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https://doi.org/10.1166/asl.2018.11005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69875" indent="-269875"/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Murphy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R.,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S.,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Bienkowski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M., &amp;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Bhanot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R. (2023).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Digital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solutions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improving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adults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basic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skills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Interactive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Learning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Environments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Pages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6173-6186, 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https://doi.org/10.1080/10494820.2023.2253860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pPr marL="269875" indent="-269875"/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Nallaya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S.,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Delaney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L., &amp;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Lancione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C. (2018).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Developing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self-regulated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curricula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scaffolded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academic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information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literacies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digital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environment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Journal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Academic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Language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12,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1, A179-A192.  ISSN 1835-5196</a:t>
            </a:r>
          </a:p>
          <a:p>
            <a:pPr marL="269875" indent="-269875"/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Nedungadi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P.,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Menon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R., &amp;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Raman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R. (2024).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Evaluating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holistic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education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digital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model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advancing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SDG4: A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longitudinal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mixed-effects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modeling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approach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Cogent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Social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Sciences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2299134, 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https://doi.org/10.1080/23311886.2023.2299134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69875" indent="-269875"/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Obeng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A. Y. (2023).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Consequential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effects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competing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perspectives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predict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style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e-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systems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Cogent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Education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2218960, 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https://doi.org/10.1080/2331186X.2023.2218960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69875" indent="-269875"/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OECD. (2023)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PISA 2022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Results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Volume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I):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State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Learning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Equity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Education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PISA, OECD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Publishing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Paris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https://doi.org/10.1787/53f23881-en.</a:t>
            </a:r>
          </a:p>
          <a:p>
            <a:pPr marL="269875" indent="-269875"/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Pavlova, N. (2026).</a:t>
            </a:r>
            <a:r>
              <a:rPr lang="bg-BG" sz="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Good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practices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mathematics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teacher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training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era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artificial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intelligence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Proceedings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Fifty-Fifth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Spring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Conference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Union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Bulgarian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Mathematicians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Tryavna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Bulgaria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April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5–9, 2026, ISSN: 2815-4002, стр. 31-45, 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https://doi.org/10.55630/mem.2026.55.031-045</a:t>
            </a:r>
            <a:endParaRPr lang="bg-BG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69875" indent="-269875"/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Pulgarin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Rodriguez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M. A. P.,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Fierro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B. M. F., &amp;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Ossa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Taborda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E. M. O. (2021). E-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process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through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text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academic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literacy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International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Journal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Data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Mining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Modelling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Management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pp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283-298, 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https://doi.org/10.1504/IJDMMM.2021.118020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69875" indent="-269875"/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Raileanu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B. (2019).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e-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model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systems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theory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approach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Conference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proceedings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eLearning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Software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Education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«(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eLSE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15, n 02,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pp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430-437 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http://dx.doi.org/10.12753/2066-026x-19-129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69875" indent="-269875"/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Rubin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S. (2015).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Gamification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From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communication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educational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technology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critical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creative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thinking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INTED2015: 9th International Technology,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Education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Development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Conference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pp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699-706, 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0"/>
              </a:rPr>
              <a:t>https://library.iated.org/view/RUBIN2015GAM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69875" indent="-269875"/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Shahi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M. A. J. (2016).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impact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e-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improving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Iranian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EFL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learners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language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skills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Decreasing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anxiety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Journal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Fundamental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Applied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Sciences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8(3), 261–275. 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1"/>
              </a:rPr>
              <a:t>https://doi.org/10.4314/jfas.v8i3.180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69875" indent="-269875"/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Silverman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R. D.,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Keane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K.,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Elena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Darling-Hammond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&amp;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Khanna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S. (2024).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effects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educational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technology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interventions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literacy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elementary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school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A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meta-analysis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Review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Educational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Research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95(3),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pp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1–41, 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2"/>
              </a:rPr>
              <a:t>https://doi.org/10.3102/00346543241261073</a:t>
            </a:r>
            <a:endParaRPr lang="bg-BG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69875" indent="-269875"/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Toncheva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M. (2024).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Mnemonics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known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unknown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Pedagogy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Volume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96,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Number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2s, 2024,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pp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42-55,   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3"/>
              </a:rPr>
              <a:t>https://doi.org/10.53656/ped2024-2s.10</a:t>
            </a:r>
            <a:endParaRPr lang="bg-BG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69875" indent="-269875"/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Villesseche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J.,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Bohec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O., &amp;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Lavandier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K. (2019).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Enhancing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reading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skills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through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adaptive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e-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Interactive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Technology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Smart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Education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16 (1): 2–17, 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4"/>
              </a:rPr>
              <a:t>https://doi.org/10.1108/ITSE-07-2018-0047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69875" indent="-269875"/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Zou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D.,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H. R., &amp;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Wu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Q. Y. (2016).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Predicting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pre-knowledge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vocabulary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from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e-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learning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assignments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language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learners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Current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developments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web-based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learning</a:t>
            </a:r>
            <a:r>
              <a:rPr lang="bg-BG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(ICWL 2015)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pp</a:t>
            </a:r>
            <a:r>
              <a:rPr lang="bg-BG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111–117, </a:t>
            </a:r>
            <a:r>
              <a:rPr lang="bg-BG" sz="11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5"/>
              </a:rPr>
              <a:t>https://doi.org/10.1007/978-3-319-32865-2_12</a:t>
            </a:r>
            <a:endParaRPr lang="bg-BG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bg-BG" sz="1100" dirty="0"/>
          </a:p>
        </p:txBody>
      </p:sp>
    </p:spTree>
    <p:extLst>
      <p:ext uri="{BB962C8B-B14F-4D97-AF65-F5344CB8AC3E}">
        <p14:creationId xmlns:p14="http://schemas.microsoft.com/office/powerpoint/2010/main" val="1581058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EC5DA-FA89-439D-8DFA-EDC5EE2FF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 you for your attention!</a:t>
            </a:r>
            <a:br>
              <a:rPr lang="en-US" dirty="0"/>
            </a:br>
            <a:r>
              <a:rPr lang="bg-BG" dirty="0"/>
              <a:t>Благодарим за вниманието!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2509E70-96AE-4D74-9E21-A60A49CD2C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6781" y="1600200"/>
            <a:ext cx="731043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36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A8E6D-F9C1-443D-96C2-FF42D1BF3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Актуална ситуация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F3BBFC0-D1E3-4BA1-8CD4-135D47F27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59" y="2204864"/>
            <a:ext cx="845928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C7676C-52C2-4F74-BA02-87F72C22D241}"/>
              </a:ext>
            </a:extLst>
          </p:cNvPr>
          <p:cNvSpPr txBox="1"/>
          <p:nvPr/>
        </p:nvSpPr>
        <p:spPr>
          <a:xfrm>
            <a:off x="3635896" y="5098747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indent="-269875"/>
            <a: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OECD. (2023). </a:t>
            </a:r>
            <a:r>
              <a:rPr lang="bg-BG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PISA 2022 </a:t>
            </a:r>
            <a:r>
              <a:rPr lang="bg-BG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Results</a:t>
            </a:r>
            <a:r>
              <a:rPr lang="bg-BG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bg-BG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Volume</a:t>
            </a:r>
            <a:r>
              <a:rPr lang="bg-BG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I): </a:t>
            </a:r>
            <a:r>
              <a:rPr lang="bg-BG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bg-BG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State </a:t>
            </a:r>
            <a:r>
              <a:rPr lang="bg-BG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bg-BG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Learning</a:t>
            </a:r>
            <a:r>
              <a:rPr lang="bg-BG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bg-BG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Equity </a:t>
            </a:r>
            <a:r>
              <a:rPr lang="bg-BG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bg-BG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Education</a:t>
            </a:r>
            <a: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PISA, OECD </a:t>
            </a:r>
            <a:r>
              <a:rPr lang="bg-B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Publishing</a:t>
            </a:r>
            <a: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bg-BG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Paris</a:t>
            </a:r>
            <a: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https://doi.org/10.1787/53f23881-en.</a:t>
            </a:r>
            <a:endParaRPr lang="bg-BG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69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C372F62-4138-4C10-A1D3-6E4EE4129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Цели и методи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A238265-0657-4AC0-9B03-789EDAC71B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04048" y="1700808"/>
            <a:ext cx="3960440" cy="1179584"/>
          </a:xfrm>
        </p:spPr>
        <p:txBody>
          <a:bodyPr>
            <a:normAutofit fontScale="92500" lnSpcReduction="20000"/>
          </a:bodyPr>
          <a:lstStyle/>
          <a:p>
            <a:r>
              <a:rPr lang="bg-BG" b="1" dirty="0"/>
              <a:t>Наблюдение</a:t>
            </a:r>
          </a:p>
          <a:p>
            <a:r>
              <a:rPr lang="bg-BG" b="1" dirty="0"/>
              <a:t>Анализ на научна </a:t>
            </a:r>
            <a:r>
              <a:rPr lang="bg-BG" b="1" dirty="0" err="1"/>
              <a:t>литераура</a:t>
            </a:r>
            <a:endParaRPr lang="bg-BG" b="1" dirty="0"/>
          </a:p>
        </p:txBody>
      </p:sp>
      <p:pic>
        <p:nvPicPr>
          <p:cNvPr id="3074" name="Picture 2" descr="Психолози БГ: Методи за психологично изследване. Самонаблюдение и наблюдение">
            <a:extLst>
              <a:ext uri="{FF2B5EF4-FFF2-40B4-BE49-F238E27FC236}">
                <a16:creationId xmlns:a16="http://schemas.microsoft.com/office/drawing/2014/main" id="{D8ABC8AF-7A7C-46E4-86A9-C18071A2B4F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7" y="4437112"/>
            <a:ext cx="4824537" cy="218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2652EA0D-ACFA-461F-8801-2F608D41CE2A}"/>
              </a:ext>
            </a:extLst>
          </p:cNvPr>
          <p:cNvSpPr txBox="1">
            <a:spLocks/>
          </p:cNvSpPr>
          <p:nvPr/>
        </p:nvSpPr>
        <p:spPr>
          <a:xfrm>
            <a:off x="323528" y="1700808"/>
            <a:ext cx="4824536" cy="18722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b="1" dirty="0"/>
              <a:t>Наблюдение</a:t>
            </a:r>
          </a:p>
          <a:p>
            <a:r>
              <a:rPr lang="bg-BG" b="1" dirty="0"/>
              <a:t>Реферативен обзор</a:t>
            </a:r>
          </a:p>
          <a:p>
            <a:r>
              <a:rPr lang="bg-BG" b="1" dirty="0"/>
              <a:t>Предлагане на авторска дидактическа технология</a:t>
            </a:r>
          </a:p>
        </p:txBody>
      </p:sp>
    </p:spTree>
    <p:extLst>
      <p:ext uri="{BB962C8B-B14F-4D97-AF65-F5344CB8AC3E}">
        <p14:creationId xmlns:p14="http://schemas.microsoft.com/office/powerpoint/2010/main" val="2575712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89C68D-1475-4763-BD30-34D0E97F5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g-BG" sz="2300" dirty="0"/>
              <a:t>Реферативен обзор с </a:t>
            </a:r>
            <a:r>
              <a:rPr lang="en-US" sz="2300" dirty="0"/>
              <a:t>Web of Science Research Assistant</a:t>
            </a:r>
            <a:r>
              <a:rPr lang="bg-BG" sz="2300" dirty="0"/>
              <a:t> 1554 заглавия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8FE903D-426D-46E6-AF87-9CF47C4E2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374" y="917456"/>
            <a:ext cx="8583252" cy="57221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70C1D-24D7-40F8-AB37-96B7D01E8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63352"/>
          </a:xfrm>
        </p:spPr>
        <p:txBody>
          <a:bodyPr/>
          <a:lstStyle/>
          <a:p>
            <a:r>
              <a:rPr lang="bg-BG" sz="1800" b="1" dirty="0">
                <a:effectLst/>
                <a:latin typeface="Times New Roman" panose="02020603050405020304" pitchFamily="18" charset="0"/>
                <a:ea typeface="Arial Unicode MS"/>
              </a:rPr>
              <a:t>СПЕЦИФИКА В ОБУЧЕНИЕТО ПО МАТЕМАТИКА И ПРИРОДНИ НАУКИ</a:t>
            </a:r>
            <a:endParaRPr lang="bg-BG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47F21B9-AD8B-4794-91EB-FBD3AEB88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360" y="1052736"/>
            <a:ext cx="8435280" cy="56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93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9C1CE-6A03-44A6-8DCF-4D74DE98E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Урегулиране на използването на генеративен изкуствен интелект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BC86238-57CD-42F6-8C5C-AFF24AAC0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8"/>
          <a:stretch>
            <a:fillRect/>
          </a:stretch>
        </p:blipFill>
        <p:spPr bwMode="auto">
          <a:xfrm>
            <a:off x="971600" y="1772816"/>
            <a:ext cx="6552728" cy="408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4792FF-1CCE-472B-8867-95F252F9EC5D}"/>
              </a:ext>
            </a:extLst>
          </p:cNvPr>
          <p:cNvSpPr txBox="1"/>
          <p:nvPr/>
        </p:nvSpPr>
        <p:spPr>
          <a:xfrm>
            <a:off x="2339752" y="6001434"/>
            <a:ext cx="6804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https://www.ucd.ie/artshumanities/study/aifutures/trafficlightsystem/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714443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E3C7E-7EA7-4511-947E-14C58154D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Класически задачи в новите условия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87B53-9EA9-43A5-B339-AACAE975E0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4278839" cy="3633047"/>
          </a:xfrm>
        </p:spPr>
        <p:txBody>
          <a:bodyPr>
            <a:normAutofit/>
          </a:bodyPr>
          <a:lstStyle/>
          <a:p>
            <a:r>
              <a:rPr lang="bg-BG" sz="2800" dirty="0"/>
              <a:t>Неопределени </a:t>
            </a:r>
          </a:p>
          <a:p>
            <a:r>
              <a:rPr lang="bg-BG" sz="2800" dirty="0"/>
              <a:t>Определени</a:t>
            </a:r>
          </a:p>
          <a:p>
            <a:r>
              <a:rPr lang="bg-BG" sz="2800" dirty="0" err="1"/>
              <a:t>Преопределени</a:t>
            </a:r>
            <a:endParaRPr lang="bg-BG" sz="2800" dirty="0"/>
          </a:p>
          <a:p>
            <a:r>
              <a:rPr lang="bg-BG" sz="2800" dirty="0"/>
              <a:t>Задачи с подвеждащи чертежи</a:t>
            </a:r>
          </a:p>
        </p:txBody>
      </p:sp>
      <p:pic>
        <p:nvPicPr>
          <p:cNvPr id="5124" name="Picture 4" descr="Изкуствен интелект в образованието | Статия 2025 | Синдео">
            <a:extLst>
              <a:ext uri="{FF2B5EF4-FFF2-40B4-BE49-F238E27FC236}">
                <a16:creationId xmlns:a16="http://schemas.microsoft.com/office/drawing/2014/main" id="{BDE5E300-1B96-4B64-A6B1-AF2A2FF1CCE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7"/>
          <a:stretch/>
        </p:blipFill>
        <p:spPr bwMode="auto">
          <a:xfrm>
            <a:off x="5218159" y="2742194"/>
            <a:ext cx="3352753" cy="291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813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E1F8A22-A17A-4F80-A7AD-4C65766D2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18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Задача 1:( </a:t>
            </a:r>
            <a:r>
              <a:rPr lang="bg-BG" sz="1800" dirty="0" err="1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Преопределена</a:t>
            </a:r>
            <a:r>
              <a:rPr lang="bg-BG" sz="18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, противоречива). Дължините на бедрата на трапец са 6 cm и 14 cm. Средната му основа го дели на две части, чиито лица се отнасят в отношение 7 към 13. Да се намери радиуса на вписаната в трапеца окръжност.</a:t>
            </a:r>
            <a:endParaRPr lang="bg-BG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7BB4834-7EF0-4ABD-AEBF-FF81766DEC6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endParaRPr lang="bg-BG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70F688-F81D-4C35-B5B3-22B3A00EA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4421" y="2242193"/>
            <a:ext cx="3907662" cy="3633047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Почти </a:t>
            </a:r>
            <a:r>
              <a:rPr lang="ru-RU" dirty="0" err="1"/>
              <a:t>всички</a:t>
            </a:r>
            <a:r>
              <a:rPr lang="ru-RU" dirty="0"/>
              <a:t> </a:t>
            </a:r>
            <a:r>
              <a:rPr lang="ru-RU" dirty="0" err="1"/>
              <a:t>студенти</a:t>
            </a:r>
            <a:r>
              <a:rPr lang="ru-RU" dirty="0"/>
              <a:t> се „</a:t>
            </a:r>
            <a:r>
              <a:rPr lang="ru-RU" dirty="0" err="1"/>
              <a:t>справяха</a:t>
            </a:r>
            <a:r>
              <a:rPr lang="ru-RU" dirty="0"/>
              <a:t>“ </a:t>
            </a:r>
            <a:r>
              <a:rPr lang="ru-RU" dirty="0" err="1"/>
              <a:t>със</a:t>
            </a:r>
            <a:r>
              <a:rPr lang="ru-RU" dirty="0"/>
              <a:t> </a:t>
            </a:r>
            <a:r>
              <a:rPr lang="ru-RU" dirty="0" err="1"/>
              <a:t>задачата</a:t>
            </a:r>
            <a:r>
              <a:rPr lang="ru-RU" dirty="0"/>
              <a:t>,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достигаха</a:t>
            </a:r>
            <a:r>
              <a:rPr lang="ru-RU" dirty="0"/>
              <a:t> до отговора, </a:t>
            </a:r>
            <a:r>
              <a:rPr lang="ru-RU" dirty="0" err="1"/>
              <a:t>посочен</a:t>
            </a:r>
            <a:r>
              <a:rPr lang="ru-RU" dirty="0"/>
              <a:t> от </a:t>
            </a:r>
            <a:r>
              <a:rPr lang="ru-RU" dirty="0" err="1"/>
              <a:t>авторите</a:t>
            </a:r>
            <a:r>
              <a:rPr lang="ru-RU" dirty="0"/>
              <a:t>. </a:t>
            </a:r>
            <a:r>
              <a:rPr lang="ru-RU" dirty="0" err="1"/>
              <a:t>Решението</a:t>
            </a:r>
            <a:r>
              <a:rPr lang="ru-RU" dirty="0"/>
              <a:t> </a:t>
            </a:r>
            <a:r>
              <a:rPr lang="ru-RU" dirty="0" err="1"/>
              <a:t>изглеждаше</a:t>
            </a:r>
            <a:r>
              <a:rPr lang="ru-RU" dirty="0"/>
              <a:t> правдоподобно и много малка част от </a:t>
            </a:r>
            <a:r>
              <a:rPr lang="ru-RU" dirty="0" err="1"/>
              <a:t>обучаемите</a:t>
            </a:r>
            <a:r>
              <a:rPr lang="ru-RU" dirty="0"/>
              <a:t> </a:t>
            </a:r>
            <a:r>
              <a:rPr lang="ru-RU" dirty="0" err="1"/>
              <a:t>достигаха</a:t>
            </a:r>
            <a:r>
              <a:rPr lang="ru-RU" dirty="0"/>
              <a:t> до извода, че </a:t>
            </a:r>
            <a:r>
              <a:rPr lang="ru-RU" dirty="0" err="1"/>
              <a:t>описаната</a:t>
            </a:r>
            <a:r>
              <a:rPr lang="ru-RU" dirty="0"/>
              <a:t> в </a:t>
            </a:r>
            <a:r>
              <a:rPr lang="ru-RU" dirty="0" err="1"/>
              <a:t>задачата</a:t>
            </a:r>
            <a:r>
              <a:rPr lang="ru-RU" dirty="0"/>
              <a:t> фигура </a:t>
            </a:r>
            <a:r>
              <a:rPr lang="ru-RU" dirty="0" err="1"/>
              <a:t>реално</a:t>
            </a:r>
            <a:r>
              <a:rPr lang="ru-RU" dirty="0"/>
              <a:t> не </a:t>
            </a:r>
            <a:r>
              <a:rPr lang="ru-RU" dirty="0" err="1"/>
              <a:t>съществува</a:t>
            </a:r>
            <a:r>
              <a:rPr lang="ru-RU" dirty="0"/>
              <a:t>. До момента, в </a:t>
            </a:r>
            <a:r>
              <a:rPr lang="ru-RU" dirty="0" err="1"/>
              <a:t>който</a:t>
            </a:r>
            <a:r>
              <a:rPr lang="ru-RU" dirty="0"/>
              <a:t> </a:t>
            </a:r>
            <a:r>
              <a:rPr lang="ru-RU" dirty="0" err="1"/>
              <a:t>студентите</a:t>
            </a:r>
            <a:r>
              <a:rPr lang="ru-RU" dirty="0"/>
              <a:t> </a:t>
            </a:r>
            <a:r>
              <a:rPr lang="ru-RU" dirty="0" err="1"/>
              <a:t>имаха</a:t>
            </a:r>
            <a:r>
              <a:rPr lang="ru-RU" dirty="0"/>
              <a:t> </a:t>
            </a:r>
            <a:r>
              <a:rPr lang="ru-RU" dirty="0" err="1"/>
              <a:t>достъп</a:t>
            </a:r>
            <a:r>
              <a:rPr lang="ru-RU" dirty="0"/>
              <a:t> до </a:t>
            </a:r>
            <a:r>
              <a:rPr lang="ru-RU" dirty="0" err="1"/>
              <a:t>чатботове</a:t>
            </a:r>
            <a:r>
              <a:rPr lang="ru-RU" dirty="0"/>
              <a:t> с </a:t>
            </a:r>
            <a:r>
              <a:rPr lang="ru-RU" dirty="0" err="1"/>
              <a:t>изкуствен</a:t>
            </a:r>
            <a:r>
              <a:rPr lang="ru-RU" dirty="0"/>
              <a:t> </a:t>
            </a:r>
            <a:r>
              <a:rPr lang="ru-RU" dirty="0" err="1"/>
              <a:t>интелект</a:t>
            </a:r>
            <a:r>
              <a:rPr lang="ru-RU" dirty="0"/>
              <a:t>, </a:t>
            </a:r>
            <a:r>
              <a:rPr lang="ru-RU" dirty="0" err="1"/>
              <a:t>процентът</a:t>
            </a:r>
            <a:r>
              <a:rPr lang="ru-RU" dirty="0"/>
              <a:t> на </a:t>
            </a:r>
            <a:r>
              <a:rPr lang="ru-RU" dirty="0" err="1"/>
              <a:t>забелязалите</a:t>
            </a:r>
            <a:r>
              <a:rPr lang="ru-RU" dirty="0"/>
              <a:t> </a:t>
            </a:r>
            <a:r>
              <a:rPr lang="ru-RU" dirty="0" err="1"/>
              <a:t>противоречието</a:t>
            </a:r>
            <a:r>
              <a:rPr lang="ru-RU" dirty="0"/>
              <a:t> бе под 4 %.</a:t>
            </a:r>
            <a:endParaRPr lang="bg-BG" dirty="0"/>
          </a:p>
        </p:txBody>
      </p:sp>
      <p:pic>
        <p:nvPicPr>
          <p:cNvPr id="9" name="Content Placeholder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16E4B019-E2EA-4A27-ABE1-A6C70598221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8"/>
          <a:stretch>
            <a:fillRect/>
          </a:stretch>
        </p:blipFill>
        <p:spPr bwMode="auto">
          <a:xfrm>
            <a:off x="94968" y="4725144"/>
            <a:ext cx="4568825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Text, letter&#10;&#10;Description automatically generated">
            <a:extLst>
              <a:ext uri="{FF2B5EF4-FFF2-40B4-BE49-F238E27FC236}">
                <a16:creationId xmlns:a16="http://schemas.microsoft.com/office/drawing/2014/main" id="{E1ACDF96-4033-44E9-A16E-BA93F0C60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3" b="10828"/>
          <a:stretch>
            <a:fillRect/>
          </a:stretch>
        </p:blipFill>
        <p:spPr bwMode="auto">
          <a:xfrm>
            <a:off x="175596" y="2262642"/>
            <a:ext cx="4778449" cy="246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843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D54F4C-2ADF-4864-ABD7-D356850B0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27" y="548679"/>
            <a:ext cx="8453273" cy="1656185"/>
          </a:xfrm>
        </p:spPr>
        <p:txBody>
          <a:bodyPr>
            <a:noAutofit/>
          </a:bodyPr>
          <a:lstStyle/>
          <a:p>
            <a:r>
              <a:rPr lang="bg-BG" sz="1600" dirty="0"/>
              <a:t>Задача 2: </a:t>
            </a:r>
            <a:r>
              <a:rPr lang="ru-RU" sz="1600" dirty="0"/>
              <a:t>(Указано </a:t>
            </a:r>
            <a:r>
              <a:rPr lang="ru-RU" sz="1600" dirty="0" err="1"/>
              <a:t>неопределена</a:t>
            </a:r>
            <a:r>
              <a:rPr lang="ru-RU" sz="1600" dirty="0"/>
              <a:t>) </a:t>
            </a:r>
            <a:r>
              <a:rPr lang="ru-RU" sz="1600" dirty="0" err="1"/>
              <a:t>Представете</a:t>
            </a:r>
            <a:r>
              <a:rPr lang="ru-RU" sz="1600" dirty="0"/>
              <a:t> си, че </a:t>
            </a:r>
            <a:r>
              <a:rPr lang="ru-RU" sz="1600" dirty="0" err="1"/>
              <a:t>трябва</a:t>
            </a:r>
            <a:r>
              <a:rPr lang="ru-RU" sz="1600" dirty="0"/>
              <a:t> да направите проект за </a:t>
            </a:r>
            <a:r>
              <a:rPr lang="ru-RU" sz="1600" dirty="0" err="1"/>
              <a:t>изграждане</a:t>
            </a:r>
            <a:r>
              <a:rPr lang="ru-RU" sz="1600" dirty="0"/>
              <a:t> на </a:t>
            </a:r>
            <a:r>
              <a:rPr lang="ru-RU" sz="1600" dirty="0" err="1"/>
              <a:t>писта</a:t>
            </a:r>
            <a:r>
              <a:rPr lang="ru-RU" sz="1600" dirty="0"/>
              <a:t> за лека атлетика, </a:t>
            </a:r>
            <a:r>
              <a:rPr lang="ru-RU" sz="1600" dirty="0" err="1"/>
              <a:t>която</a:t>
            </a:r>
            <a:r>
              <a:rPr lang="ru-RU" sz="1600" dirty="0"/>
              <a:t> </a:t>
            </a:r>
            <a:r>
              <a:rPr lang="ru-RU" sz="1600" dirty="0" err="1"/>
              <a:t>трябва</a:t>
            </a:r>
            <a:r>
              <a:rPr lang="ru-RU" sz="1600" dirty="0"/>
              <a:t> да е </a:t>
            </a:r>
            <a:r>
              <a:rPr lang="ru-RU" sz="1600" dirty="0" err="1"/>
              <a:t>като</a:t>
            </a:r>
            <a:r>
              <a:rPr lang="ru-RU" sz="1600" dirty="0"/>
              <a:t> на </a:t>
            </a:r>
            <a:r>
              <a:rPr lang="ru-RU" sz="1600" dirty="0" err="1"/>
              <a:t>илюстрацията</a:t>
            </a:r>
            <a:r>
              <a:rPr lang="ru-RU" sz="1600" dirty="0"/>
              <a:t> (Фигура 3). </a:t>
            </a:r>
            <a:r>
              <a:rPr lang="ru-RU" sz="1600" dirty="0" err="1"/>
              <a:t>Пространството</a:t>
            </a:r>
            <a:r>
              <a:rPr lang="ru-RU" sz="1600" dirty="0"/>
              <a:t>, </a:t>
            </a:r>
            <a:r>
              <a:rPr lang="ru-RU" sz="1600" dirty="0" err="1"/>
              <a:t>заобиколено</a:t>
            </a:r>
            <a:r>
              <a:rPr lang="ru-RU" sz="1600" dirty="0"/>
              <a:t> от </a:t>
            </a:r>
            <a:r>
              <a:rPr lang="ru-RU" sz="1600" dirty="0" err="1"/>
              <a:t>пистата</a:t>
            </a:r>
            <a:r>
              <a:rPr lang="ru-RU" sz="1600" dirty="0"/>
              <a:t> </a:t>
            </a:r>
            <a:r>
              <a:rPr lang="ru-RU" sz="1600" dirty="0" err="1"/>
              <a:t>ще</a:t>
            </a:r>
            <a:r>
              <a:rPr lang="ru-RU" sz="1600" dirty="0"/>
              <a:t> се </a:t>
            </a:r>
            <a:r>
              <a:rPr lang="ru-RU" sz="1600" dirty="0" err="1"/>
              <a:t>използва</a:t>
            </a:r>
            <a:r>
              <a:rPr lang="ru-RU" sz="1600" dirty="0"/>
              <a:t> за </a:t>
            </a:r>
            <a:r>
              <a:rPr lang="ru-RU" sz="1600" dirty="0" err="1"/>
              <a:t>състезания</a:t>
            </a:r>
            <a:r>
              <a:rPr lang="ru-RU" sz="1600" dirty="0"/>
              <a:t> по </a:t>
            </a:r>
            <a:r>
              <a:rPr lang="ru-RU" sz="1600" dirty="0" err="1"/>
              <a:t>различни</a:t>
            </a:r>
            <a:r>
              <a:rPr lang="ru-RU" sz="1600" dirty="0"/>
              <a:t> </a:t>
            </a:r>
            <a:r>
              <a:rPr lang="ru-RU" sz="1600" dirty="0" err="1"/>
              <a:t>спортни</a:t>
            </a:r>
            <a:r>
              <a:rPr lang="ru-RU" sz="1600" dirty="0"/>
              <a:t> </a:t>
            </a:r>
            <a:r>
              <a:rPr lang="ru-RU" sz="1600" dirty="0" err="1"/>
              <a:t>дисциплини</a:t>
            </a:r>
            <a:r>
              <a:rPr lang="ru-RU" sz="1600" dirty="0"/>
              <a:t>. То </a:t>
            </a:r>
            <a:r>
              <a:rPr lang="ru-RU" sz="1600" dirty="0" err="1"/>
              <a:t>трябва</a:t>
            </a:r>
            <a:r>
              <a:rPr lang="ru-RU" sz="1600" dirty="0"/>
              <a:t> да </a:t>
            </a:r>
            <a:r>
              <a:rPr lang="ru-RU" sz="1600" dirty="0" err="1"/>
              <a:t>бъде</a:t>
            </a:r>
            <a:r>
              <a:rPr lang="ru-RU" sz="1600" dirty="0"/>
              <a:t> </a:t>
            </a:r>
            <a:r>
              <a:rPr lang="ru-RU" sz="1600" dirty="0" err="1"/>
              <a:t>засято</a:t>
            </a:r>
            <a:r>
              <a:rPr lang="ru-RU" sz="1600" dirty="0"/>
              <a:t> с </a:t>
            </a:r>
            <a:r>
              <a:rPr lang="ru-RU" sz="1600" dirty="0" err="1"/>
              <a:t>трева</a:t>
            </a:r>
            <a:r>
              <a:rPr lang="ru-RU" sz="1600" dirty="0"/>
              <a:t>. </a:t>
            </a:r>
            <a:br>
              <a:rPr lang="ru-RU" sz="1600" dirty="0"/>
            </a:br>
            <a:r>
              <a:rPr lang="ru-RU" sz="1600" dirty="0"/>
              <a:t>А) </a:t>
            </a:r>
            <a:r>
              <a:rPr lang="ru-RU" sz="1600" dirty="0" err="1"/>
              <a:t>определете</a:t>
            </a:r>
            <a:r>
              <a:rPr lang="ru-RU" sz="1600" dirty="0"/>
              <a:t> </a:t>
            </a:r>
            <a:r>
              <a:rPr lang="ru-RU" sz="1600" dirty="0" err="1"/>
              <a:t>вие</a:t>
            </a:r>
            <a:r>
              <a:rPr lang="ru-RU" sz="1600" dirty="0"/>
              <a:t> </a:t>
            </a:r>
            <a:r>
              <a:rPr lang="ru-RU" sz="1600" dirty="0" err="1"/>
              <a:t>необходимите</a:t>
            </a:r>
            <a:r>
              <a:rPr lang="ru-RU" sz="1600" dirty="0"/>
              <a:t> </a:t>
            </a:r>
            <a:r>
              <a:rPr lang="ru-RU" sz="1600" dirty="0" err="1"/>
              <a:t>размери</a:t>
            </a:r>
            <a:r>
              <a:rPr lang="ru-RU" sz="1600" dirty="0"/>
              <a:t> на </a:t>
            </a:r>
            <a:r>
              <a:rPr lang="ru-RU" sz="1600" dirty="0" err="1"/>
              <a:t>пистата</a:t>
            </a:r>
            <a:r>
              <a:rPr lang="ru-RU" sz="1600" dirty="0"/>
              <a:t> и </a:t>
            </a:r>
            <a:r>
              <a:rPr lang="ru-RU" sz="1600" dirty="0" err="1"/>
              <a:t>пресметнете</a:t>
            </a:r>
            <a:r>
              <a:rPr lang="ru-RU" sz="1600" dirty="0"/>
              <a:t> колко кв. м. </a:t>
            </a:r>
            <a:r>
              <a:rPr lang="ru-RU" sz="1600" dirty="0" err="1"/>
              <a:t>трева</a:t>
            </a:r>
            <a:r>
              <a:rPr lang="ru-RU" sz="1600" dirty="0"/>
              <a:t> </a:t>
            </a:r>
            <a:r>
              <a:rPr lang="ru-RU" sz="1600" dirty="0" err="1"/>
              <a:t>ви</a:t>
            </a:r>
            <a:r>
              <a:rPr lang="ru-RU" sz="1600" dirty="0"/>
              <a:t> е необходима? </a:t>
            </a:r>
            <a:br>
              <a:rPr lang="ru-RU" sz="1600" dirty="0"/>
            </a:br>
            <a:r>
              <a:rPr lang="ru-RU" sz="1600" dirty="0"/>
              <a:t>Б) </a:t>
            </a:r>
            <a:r>
              <a:rPr lang="ru-RU" sz="1600" dirty="0" err="1"/>
              <a:t>ако</a:t>
            </a:r>
            <a:r>
              <a:rPr lang="ru-RU" sz="1600" dirty="0"/>
              <a:t> </a:t>
            </a:r>
            <a:r>
              <a:rPr lang="ru-RU" sz="1600" dirty="0" err="1"/>
              <a:t>пистата</a:t>
            </a:r>
            <a:r>
              <a:rPr lang="ru-RU" sz="1600" dirty="0"/>
              <a:t> е широка 30 метра, то колко </a:t>
            </a:r>
            <a:r>
              <a:rPr lang="ru-RU" sz="1600" dirty="0" err="1"/>
              <a:t>ще</a:t>
            </a:r>
            <a:r>
              <a:rPr lang="ru-RU" sz="1600" dirty="0"/>
              <a:t> е </a:t>
            </a:r>
            <a:r>
              <a:rPr lang="ru-RU" sz="1600" dirty="0" err="1"/>
              <a:t>дълга</a:t>
            </a:r>
            <a:r>
              <a:rPr lang="ru-RU" sz="1600" dirty="0"/>
              <a:t> </a:t>
            </a:r>
            <a:r>
              <a:rPr lang="ru-RU" sz="1600" dirty="0" err="1"/>
              <a:t>оградата</a:t>
            </a:r>
            <a:r>
              <a:rPr lang="ru-RU" sz="1600" dirty="0"/>
              <a:t> й? </a:t>
            </a:r>
            <a:endParaRPr lang="bg-BG" sz="1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74BE7D-5671-458B-B2AA-611395679C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99893" y="2708920"/>
            <a:ext cx="5202568" cy="4294932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В </a:t>
            </a:r>
            <a:r>
              <a:rPr lang="ru-RU" dirty="0" err="1"/>
              <a:t>задачата</a:t>
            </a:r>
            <a:r>
              <a:rPr lang="ru-RU" dirty="0"/>
              <a:t> се </a:t>
            </a:r>
            <a:r>
              <a:rPr lang="ru-RU" dirty="0" err="1"/>
              <a:t>изисква</a:t>
            </a:r>
            <a:r>
              <a:rPr lang="ru-RU" dirty="0"/>
              <a:t> от </a:t>
            </a:r>
            <a:r>
              <a:rPr lang="ru-RU" dirty="0" err="1"/>
              <a:t>учениците</a:t>
            </a:r>
            <a:r>
              <a:rPr lang="ru-RU" dirty="0"/>
              <a:t> да вложат творчество и да проучат </a:t>
            </a:r>
            <a:r>
              <a:rPr lang="ru-RU" dirty="0" err="1"/>
              <a:t>реалистични</a:t>
            </a:r>
            <a:r>
              <a:rPr lang="ru-RU" dirty="0"/>
              <a:t> </a:t>
            </a:r>
            <a:r>
              <a:rPr lang="ru-RU" dirty="0" err="1"/>
              <a:t>размери</a:t>
            </a:r>
            <a:r>
              <a:rPr lang="ru-RU" dirty="0"/>
              <a:t> на </a:t>
            </a:r>
            <a:r>
              <a:rPr lang="ru-RU" dirty="0" err="1"/>
              <a:t>съществуващи</a:t>
            </a:r>
            <a:r>
              <a:rPr lang="ru-RU" dirty="0"/>
              <a:t> </a:t>
            </a:r>
            <a:r>
              <a:rPr lang="ru-RU" dirty="0" err="1"/>
              <a:t>писти</a:t>
            </a:r>
            <a:r>
              <a:rPr lang="ru-RU" dirty="0"/>
              <a:t>. </a:t>
            </a:r>
          </a:p>
          <a:p>
            <a:r>
              <a:rPr lang="ru-RU" dirty="0"/>
              <a:t>При </a:t>
            </a:r>
            <a:r>
              <a:rPr lang="ru-RU" dirty="0" err="1"/>
              <a:t>работата</a:t>
            </a:r>
            <a:r>
              <a:rPr lang="ru-RU" dirty="0"/>
              <a:t> с </a:t>
            </a:r>
            <a:r>
              <a:rPr lang="ru-RU" dirty="0" err="1"/>
              <a:t>бъдещи</a:t>
            </a:r>
            <a:r>
              <a:rPr lang="ru-RU" dirty="0"/>
              <a:t> учители </a:t>
            </a:r>
            <a:r>
              <a:rPr lang="ru-RU" dirty="0" err="1"/>
              <a:t>тази</a:t>
            </a:r>
            <a:r>
              <a:rPr lang="ru-RU" dirty="0"/>
              <a:t> задача </a:t>
            </a:r>
            <a:r>
              <a:rPr lang="ru-RU" dirty="0" err="1"/>
              <a:t>беше</a:t>
            </a:r>
            <a:r>
              <a:rPr lang="ru-RU" dirty="0"/>
              <a:t> </a:t>
            </a:r>
            <a:r>
              <a:rPr lang="ru-RU" dirty="0" err="1"/>
              <a:t>анализирана</a:t>
            </a:r>
            <a:r>
              <a:rPr lang="ru-RU" dirty="0"/>
              <a:t> и </a:t>
            </a:r>
            <a:r>
              <a:rPr lang="ru-RU" dirty="0" err="1"/>
              <a:t>бяха</a:t>
            </a:r>
            <a:r>
              <a:rPr lang="ru-RU" dirty="0"/>
              <a:t> </a:t>
            </a:r>
            <a:r>
              <a:rPr lang="ru-RU" dirty="0" err="1"/>
              <a:t>поискани</a:t>
            </a:r>
            <a:r>
              <a:rPr lang="ru-RU" dirty="0"/>
              <a:t> </a:t>
            </a:r>
            <a:r>
              <a:rPr lang="ru-RU" dirty="0" err="1"/>
              <a:t>подобни</a:t>
            </a:r>
            <a:r>
              <a:rPr lang="ru-RU" dirty="0"/>
              <a:t> задачи от </a:t>
            </a:r>
            <a:r>
              <a:rPr lang="ru-RU" dirty="0" err="1"/>
              <a:t>обучаемите</a:t>
            </a:r>
            <a:r>
              <a:rPr lang="ru-RU" dirty="0"/>
              <a:t>. </a:t>
            </a:r>
            <a:r>
              <a:rPr lang="ru-RU" dirty="0" err="1"/>
              <a:t>Основните</a:t>
            </a:r>
            <a:r>
              <a:rPr lang="ru-RU" dirty="0"/>
              <a:t> </a:t>
            </a:r>
            <a:r>
              <a:rPr lang="ru-RU" dirty="0" err="1"/>
              <a:t>примери</a:t>
            </a:r>
            <a:r>
              <a:rPr lang="ru-RU" dirty="0"/>
              <a:t>,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бяха</a:t>
            </a:r>
            <a:r>
              <a:rPr lang="ru-RU" dirty="0"/>
              <a:t> </a:t>
            </a:r>
            <a:r>
              <a:rPr lang="ru-RU" dirty="0" err="1"/>
              <a:t>предложени</a:t>
            </a:r>
            <a:r>
              <a:rPr lang="ru-RU" dirty="0"/>
              <a:t> </a:t>
            </a:r>
            <a:r>
              <a:rPr lang="ru-RU" dirty="0" err="1"/>
              <a:t>бяха</a:t>
            </a:r>
            <a:r>
              <a:rPr lang="ru-RU" dirty="0"/>
              <a:t> </a:t>
            </a:r>
            <a:r>
              <a:rPr lang="ru-RU" dirty="0" err="1"/>
              <a:t>свързани</a:t>
            </a:r>
            <a:r>
              <a:rPr lang="ru-RU" dirty="0"/>
              <a:t> с </a:t>
            </a:r>
            <a:r>
              <a:rPr lang="ru-RU" dirty="0" err="1"/>
              <a:t>поставяне</a:t>
            </a:r>
            <a:r>
              <a:rPr lang="ru-RU" dirty="0"/>
              <a:t> на </a:t>
            </a:r>
            <a:r>
              <a:rPr lang="ru-RU" dirty="0" err="1"/>
              <a:t>плочки</a:t>
            </a:r>
            <a:r>
              <a:rPr lang="ru-RU" dirty="0"/>
              <a:t> с </a:t>
            </a:r>
            <a:r>
              <a:rPr lang="ru-RU" dirty="0" err="1"/>
              <a:t>различни</a:t>
            </a:r>
            <a:r>
              <a:rPr lang="ru-RU" dirty="0"/>
              <a:t> </a:t>
            </a:r>
            <a:r>
              <a:rPr lang="ru-RU" dirty="0" err="1"/>
              <a:t>размери</a:t>
            </a:r>
            <a:r>
              <a:rPr lang="ru-RU" dirty="0"/>
              <a:t> и при </a:t>
            </a:r>
            <a:r>
              <a:rPr lang="ru-RU" dirty="0" err="1"/>
              <a:t>различни</a:t>
            </a:r>
            <a:r>
              <a:rPr lang="ru-RU" dirty="0"/>
              <a:t> условия, </a:t>
            </a:r>
            <a:r>
              <a:rPr lang="ru-RU" dirty="0" err="1"/>
              <a:t>конструиране</a:t>
            </a:r>
            <a:r>
              <a:rPr lang="ru-RU" dirty="0"/>
              <a:t> на покриви и т.н. </a:t>
            </a:r>
          </a:p>
          <a:p>
            <a:r>
              <a:rPr lang="ru-RU" dirty="0" err="1"/>
              <a:t>Преобладаващата</a:t>
            </a:r>
            <a:r>
              <a:rPr lang="ru-RU" dirty="0"/>
              <a:t> част от </a:t>
            </a:r>
            <a:r>
              <a:rPr lang="ru-RU" dirty="0" err="1"/>
              <a:t>студентите</a:t>
            </a:r>
            <a:r>
              <a:rPr lang="ru-RU" dirty="0"/>
              <a:t> се </a:t>
            </a:r>
            <a:r>
              <a:rPr lang="ru-RU" dirty="0" err="1"/>
              <a:t>опираха</a:t>
            </a:r>
            <a:r>
              <a:rPr lang="ru-RU" dirty="0"/>
              <a:t> на вече </a:t>
            </a:r>
            <a:r>
              <a:rPr lang="ru-RU" dirty="0" err="1"/>
              <a:t>създадени</a:t>
            </a:r>
            <a:r>
              <a:rPr lang="ru-RU" dirty="0"/>
              <a:t> </a:t>
            </a:r>
            <a:r>
              <a:rPr lang="ru-RU" dirty="0" err="1"/>
              <a:t>примери</a:t>
            </a:r>
            <a:r>
              <a:rPr lang="ru-RU" dirty="0"/>
              <a:t> в </a:t>
            </a:r>
            <a:r>
              <a:rPr lang="ru-RU" dirty="0" err="1"/>
              <a:t>рамките</a:t>
            </a:r>
            <a:r>
              <a:rPr lang="ru-RU" dirty="0"/>
              <a:t> на </a:t>
            </a:r>
            <a:r>
              <a:rPr lang="ru-RU" dirty="0" err="1"/>
              <a:t>материалите</a:t>
            </a:r>
            <a:r>
              <a:rPr lang="ru-RU" dirty="0"/>
              <a:t> по проекта MEGA, </a:t>
            </a:r>
            <a:r>
              <a:rPr lang="ru-RU" dirty="0" err="1"/>
              <a:t>които</a:t>
            </a:r>
            <a:r>
              <a:rPr lang="ru-RU" dirty="0"/>
              <a:t> те </a:t>
            </a:r>
            <a:r>
              <a:rPr lang="ru-RU" dirty="0" err="1"/>
              <a:t>приемаха</a:t>
            </a:r>
            <a:r>
              <a:rPr lang="ru-RU" dirty="0"/>
              <a:t> с </a:t>
            </a:r>
            <a:r>
              <a:rPr lang="ru-RU" dirty="0" err="1"/>
              <a:t>голямо</a:t>
            </a:r>
            <a:r>
              <a:rPr lang="ru-RU" dirty="0"/>
              <a:t> </a:t>
            </a:r>
            <a:r>
              <a:rPr lang="ru-RU" dirty="0" err="1"/>
              <a:t>въодушевление</a:t>
            </a:r>
            <a:r>
              <a:rPr lang="ru-RU" dirty="0"/>
              <a:t> или </a:t>
            </a:r>
            <a:r>
              <a:rPr lang="ru-RU" dirty="0" err="1"/>
              <a:t>такива</a:t>
            </a:r>
            <a:r>
              <a:rPr lang="ru-RU" dirty="0"/>
              <a:t>, </a:t>
            </a:r>
            <a:r>
              <a:rPr lang="ru-RU" dirty="0" err="1"/>
              <a:t>свързани</a:t>
            </a:r>
            <a:r>
              <a:rPr lang="ru-RU" dirty="0"/>
              <a:t> с </a:t>
            </a:r>
            <a:r>
              <a:rPr lang="ru-RU" dirty="0" err="1"/>
              <a:t>природни</a:t>
            </a:r>
            <a:r>
              <a:rPr lang="ru-RU" dirty="0"/>
              <a:t> науки и </a:t>
            </a:r>
            <a:r>
              <a:rPr lang="ru-RU" dirty="0" err="1"/>
              <a:t>изкуство</a:t>
            </a:r>
            <a:r>
              <a:rPr lang="ru-RU" dirty="0"/>
              <a:t> .</a:t>
            </a:r>
            <a:endParaRPr lang="bg-BG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524FF94-01B8-4CAF-8219-FB20BE82F256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8" y="3068960"/>
            <a:ext cx="3258355" cy="173864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5DC3ED-1DE4-49E2-957A-8BC3D3F539B7}"/>
              </a:ext>
            </a:extLst>
          </p:cNvPr>
          <p:cNvSpPr txBox="1"/>
          <p:nvPr/>
        </p:nvSpPr>
        <p:spPr>
          <a:xfrm>
            <a:off x="341539" y="5801194"/>
            <a:ext cx="3258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Задачата на доц. С Георгиева</a:t>
            </a:r>
          </a:p>
        </p:txBody>
      </p:sp>
    </p:spTree>
    <p:extLst>
      <p:ext uri="{BB962C8B-B14F-4D97-AF65-F5344CB8AC3E}">
        <p14:creationId xmlns:p14="http://schemas.microsoft.com/office/powerpoint/2010/main" val="12741467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6157</TotalTime>
  <Words>2254</Words>
  <Application>Microsoft Office PowerPoint</Application>
  <PresentationFormat>On-screen Show (4:3)</PresentationFormat>
  <Paragraphs>86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Garamond</vt:lpstr>
      <vt:lpstr>Times New Roman</vt:lpstr>
      <vt:lpstr>Clarity</vt:lpstr>
      <vt:lpstr>READING COMPREHENSION IN CONSCIOUS WRITING WITH THE HELP OF GENERATIVE ARTIFICIAL INTELLIGENCE  ЧЕТЕНЕ С РАЗБИРАНЕ ПРИ ОСЪЗНАТО ПИСАНЕ С ПОМОЩТА НА ГЕНЕРАТИВЕН ИЗКУСТВЕН ИНТЕЛЕКТ</vt:lpstr>
      <vt:lpstr>Актуална ситуация</vt:lpstr>
      <vt:lpstr>Цели и методи</vt:lpstr>
      <vt:lpstr>Реферативен обзор с Web of Science Research Assistant 1554 заглавия</vt:lpstr>
      <vt:lpstr>СПЕЦИФИКА В ОБУЧЕНИЕТО ПО МАТЕМАТИКА И ПРИРОДНИ НАУКИ</vt:lpstr>
      <vt:lpstr>Урегулиране на използването на генеративен изкуствен интелект</vt:lpstr>
      <vt:lpstr>Класически задачи в новите условия</vt:lpstr>
      <vt:lpstr>Задача 1:( Преопределена, противоречива). Дължините на бедрата на трапец са 6 cm и 14 cm. Средната му основа го дели на две части, чиито лица се отнасят в отношение 7 към 13. Да се намери радиуса на вписаната в трапеца окръжност.</vt:lpstr>
      <vt:lpstr>Задача 2: (Указано неопределена) Представете си, че трябва да направите проект за изграждане на писта за лека атлетика, която трябва да е като на илюстрацията (Фигура 3). Пространството, заобиколено от пистата ще се използва за състезания по различни спортни дисциплини. То трябва да бъде засято с трева.  А) определете вие необходимите размери на пистата и пресметнете колко кв. м. трева ви е необходима?  Б) ако пистата е широка 30 метра, то колко ще е дълга оградата й? </vt:lpstr>
      <vt:lpstr>Задача 3: (подвеждащ чертеж) Намерете лицето на ожветената част по два различни начина.</vt:lpstr>
      <vt:lpstr>Задължително и забранено</vt:lpstr>
      <vt:lpstr>PowerPoint Presentation</vt:lpstr>
      <vt:lpstr>Основни изводи</vt:lpstr>
      <vt:lpstr>Литература</vt:lpstr>
      <vt:lpstr>PowerPoint Presentation</vt:lpstr>
      <vt:lpstr>Thank you for your attention! Благодарим за вниманието!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PROBLEM-SOLVING SKILLS</dc:title>
  <dc:creator>Windows User</dc:creator>
  <cp:lastModifiedBy>Nataliya Pavlova</cp:lastModifiedBy>
  <cp:revision>86</cp:revision>
  <dcterms:created xsi:type="dcterms:W3CDTF">2020-02-19T13:37:52Z</dcterms:created>
  <dcterms:modified xsi:type="dcterms:W3CDTF">2026-06-16T12:01:12Z</dcterms:modified>
</cp:coreProperties>
</file>