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Playfair Display Italics" charset="1" panose="00000500000000000000"/>
      <p:regular r:id="rId15"/>
    </p:embeddedFont>
    <p:embeddedFont>
      <p:font typeface="StoryBook Rough" charset="1" panose="00000500000000000000"/>
      <p:regular r:id="rId16"/>
    </p:embeddedFont>
    <p:embeddedFont>
      <p:font typeface="Playfair Display Bold Italics" charset="1" panose="000008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png" Type="http://schemas.openxmlformats.org/officeDocument/2006/relationships/image"/><Relationship Id="rId12" Target="../media/image17.png" Type="http://schemas.openxmlformats.org/officeDocument/2006/relationships/image"/><Relationship Id="rId13" Target="../media/image18.jpeg" Type="http://schemas.openxmlformats.org/officeDocument/2006/relationships/image"/><Relationship Id="rId14" Target="../media/image19.jpeg" Type="http://schemas.openxmlformats.org/officeDocument/2006/relationships/image"/><Relationship Id="rId15" Target="../media/image20.png" Type="http://schemas.openxmlformats.org/officeDocument/2006/relationships/image"/><Relationship Id="rId16" Target="../media/image21.pn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13.pn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-447144" y="-770892"/>
            <a:ext cx="19182287" cy="6518563"/>
          </a:xfrm>
          <a:prstGeom prst="rect">
            <a:avLst/>
          </a:prstGeom>
          <a:solidFill>
            <a:srgbClr val="BFA691">
              <a:alpha val="73725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4211613" y="1360110"/>
            <a:ext cx="3257542" cy="3219883"/>
          </a:xfrm>
          <a:custGeom>
            <a:avLst/>
            <a:gdLst/>
            <a:ahLst/>
            <a:cxnLst/>
            <a:rect r="r" b="b" t="t" l="l"/>
            <a:pathLst>
              <a:path h="3219883" w="3257542">
                <a:moveTo>
                  <a:pt x="0" y="0"/>
                </a:moveTo>
                <a:lnTo>
                  <a:pt x="3257542" y="0"/>
                </a:lnTo>
                <a:lnTo>
                  <a:pt x="3257542" y="3219883"/>
                </a:lnTo>
                <a:lnTo>
                  <a:pt x="0" y="321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4627618"/>
            <a:ext cx="16440455" cy="5049445"/>
            <a:chOff x="0" y="0"/>
            <a:chExt cx="21920607" cy="673259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38100"/>
              <a:ext cx="21920607" cy="40453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909"/>
                </a:lnSpc>
              </a:pPr>
              <a:r>
                <a:rPr lang="en-US" sz="6999" i="true">
                  <a:solidFill>
                    <a:srgbClr val="050707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Учителят като лидер – управление на взаимодействието „учител – ученици“ </a:t>
              </a:r>
            </a:p>
            <a:p>
              <a:pPr algn="l">
                <a:lnSpc>
                  <a:spcPts val="790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4997561"/>
              <a:ext cx="21920607" cy="17350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319"/>
                </a:lnSpc>
              </a:pPr>
              <a:r>
                <a:rPr lang="en-US" sz="3799" spc="189">
                  <a:solidFill>
                    <a:srgbClr val="050707"/>
                  </a:solidFill>
                  <a:latin typeface="StoryBook Rough"/>
                  <a:ea typeface="StoryBook Rough"/>
                  <a:cs typeface="StoryBook Rough"/>
                  <a:sym typeface="StoryBook Rough"/>
                </a:rPr>
                <a:t>    Виктория Георгиева</a:t>
              </a:r>
            </a:p>
            <a:p>
              <a:pPr algn="r">
                <a:lnSpc>
                  <a:spcPts val="5319"/>
                </a:lnSpc>
              </a:pPr>
              <a:r>
                <a:rPr lang="en-US" sz="3799" spc="189">
                  <a:solidFill>
                    <a:srgbClr val="050707"/>
                  </a:solidFill>
                  <a:latin typeface="StoryBook Rough"/>
                  <a:ea typeface="StoryBook Rough"/>
                  <a:cs typeface="StoryBook Rough"/>
                  <a:sym typeface="StoryBook Rough"/>
                </a:rPr>
                <a:t>Доц. д-р Десислава Серафимова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28700" y="6874177"/>
            <a:ext cx="3108471" cy="3108471"/>
          </a:xfrm>
          <a:custGeom>
            <a:avLst/>
            <a:gdLst/>
            <a:ahLst/>
            <a:cxnLst/>
            <a:rect r="r" b="b" t="t" l="l"/>
            <a:pathLst>
              <a:path h="3108471" w="3108471">
                <a:moveTo>
                  <a:pt x="0" y="0"/>
                </a:moveTo>
                <a:lnTo>
                  <a:pt x="3108471" y="0"/>
                </a:lnTo>
                <a:lnTo>
                  <a:pt x="3108471" y="3108471"/>
                </a:lnTo>
                <a:lnTo>
                  <a:pt x="0" y="3108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673202"/>
            <a:ext cx="8133639" cy="634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206"/>
              </a:lnSpc>
            </a:pPr>
            <a:r>
              <a:rPr lang="en-US" sz="3718" spc="409">
                <a:solidFill>
                  <a:srgbClr val="050707"/>
                </a:solidFill>
                <a:latin typeface="StoryBook Rough"/>
                <a:ea typeface="StoryBook Rough"/>
                <a:cs typeface="StoryBook Rough"/>
                <a:sym typeface="StoryBook Rough"/>
              </a:rPr>
              <a:t>ИКОНОМИЧЕСКИ УНИВЕРСИТЕТ ВАРНА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1028700" y="1028700"/>
            <a:ext cx="6400800" cy="7200900"/>
          </a:xfrm>
          <a:prstGeom prst="rect">
            <a:avLst/>
          </a:prstGeom>
          <a:solidFill>
            <a:srgbClr val="BFA691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613056" y="1771981"/>
            <a:ext cx="6799321" cy="7486319"/>
          </a:xfrm>
          <a:custGeom>
            <a:avLst/>
            <a:gdLst/>
            <a:ahLst/>
            <a:cxnLst/>
            <a:rect r="r" b="b" t="t" l="l"/>
            <a:pathLst>
              <a:path h="7486319" w="6799321">
                <a:moveTo>
                  <a:pt x="0" y="0"/>
                </a:moveTo>
                <a:lnTo>
                  <a:pt x="6799321" y="0"/>
                </a:lnTo>
                <a:lnTo>
                  <a:pt x="6799321" y="7486319"/>
                </a:lnTo>
                <a:lnTo>
                  <a:pt x="0" y="7486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622" r="0" b="-1062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425439" y="811275"/>
            <a:ext cx="8060314" cy="8335115"/>
            <a:chOff x="0" y="0"/>
            <a:chExt cx="10747086" cy="1111348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0"/>
              <a:ext cx="9849971" cy="1536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120"/>
                </a:lnSpc>
              </a:pPr>
              <a:r>
                <a:rPr lang="en-US" sz="7600" i="true">
                  <a:solidFill>
                    <a:srgbClr val="050707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Концепция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767618"/>
              <a:ext cx="10747086" cy="93458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5639"/>
                </a:lnSpc>
              </a:pPr>
              <a:r>
                <a:rPr lang="en-US" sz="3759" spc="37">
                  <a:solidFill>
                    <a:srgbClr val="050707"/>
                  </a:solidFill>
                  <a:latin typeface="StoryBook Rough"/>
                  <a:ea typeface="StoryBook Rough"/>
                  <a:cs typeface="StoryBook Rough"/>
                  <a:sym typeface="StoryBook Rough"/>
                </a:rPr>
                <a:t>Успехът на съвременното училищно образование вече не зависи в толкова голяма степен от добре създадената  и работеща нормативна уредба. Той е функция на човешкото взаимодействие между учителя и ученика</a:t>
              </a:r>
              <a:r>
                <a:rPr lang="en-US" sz="3759" spc="37">
                  <a:solidFill>
                    <a:srgbClr val="050707"/>
                  </a:solidFill>
                  <a:latin typeface="StoryBook Rough"/>
                  <a:ea typeface="StoryBook Rough"/>
                  <a:cs typeface="StoryBook Rough"/>
                  <a:sym typeface="StoryBook Rough"/>
                </a:rPr>
                <a:t> и способността на учителя да прилага подходящ лидерски стил и съвременни техники за мотивация и ангажираност на учениците.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-533400" y="-730552"/>
            <a:ext cx="19378989" cy="5127930"/>
          </a:xfrm>
          <a:prstGeom prst="rect">
            <a:avLst/>
          </a:prstGeom>
          <a:solidFill>
            <a:srgbClr val="BFA691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2175934" y="200547"/>
            <a:ext cx="5706560" cy="4034538"/>
          </a:xfrm>
          <a:custGeom>
            <a:avLst/>
            <a:gdLst/>
            <a:ahLst/>
            <a:cxnLst/>
            <a:rect r="r" b="b" t="t" l="l"/>
            <a:pathLst>
              <a:path h="4034538" w="5706560">
                <a:moveTo>
                  <a:pt x="0" y="0"/>
                </a:moveTo>
                <a:lnTo>
                  <a:pt x="5706560" y="0"/>
                </a:lnTo>
                <a:lnTo>
                  <a:pt x="5706560" y="4034538"/>
                </a:lnTo>
                <a:lnTo>
                  <a:pt x="0" y="4034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3872" y="4952545"/>
            <a:ext cx="8239986" cy="4631233"/>
          </a:xfrm>
          <a:custGeom>
            <a:avLst/>
            <a:gdLst/>
            <a:ahLst/>
            <a:cxnLst/>
            <a:rect r="r" b="b" t="t" l="l"/>
            <a:pathLst>
              <a:path h="4631233" w="8239986">
                <a:moveTo>
                  <a:pt x="0" y="0"/>
                </a:moveTo>
                <a:lnTo>
                  <a:pt x="8239986" y="0"/>
                </a:lnTo>
                <a:lnTo>
                  <a:pt x="8239986" y="4631233"/>
                </a:lnTo>
                <a:lnTo>
                  <a:pt x="0" y="4631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83976" y="1028700"/>
            <a:ext cx="10721320" cy="2401732"/>
            <a:chOff x="0" y="0"/>
            <a:chExt cx="14295094" cy="3202309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0"/>
              <a:ext cx="13776820" cy="18566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019"/>
                </a:lnSpc>
              </a:pPr>
              <a:r>
                <a:rPr lang="en-US" b="true" sz="9182" i="true" spc="91">
                  <a:solidFill>
                    <a:srgbClr val="050707"/>
                  </a:solidFill>
                  <a:latin typeface="Playfair Display Bold Italics"/>
                  <a:ea typeface="Playfair Display Bold Italics"/>
                  <a:cs typeface="Playfair Display Bold Italics"/>
                  <a:sym typeface="Playfair Display Bold Italics"/>
                </a:rPr>
                <a:t>Въведение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516509"/>
              <a:ext cx="14295094" cy="685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0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144000" y="5305721"/>
            <a:ext cx="8726399" cy="3952579"/>
            <a:chOff x="0" y="0"/>
            <a:chExt cx="11635199" cy="5270105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139251" y="-76200"/>
              <a:ext cx="11495948" cy="1631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14"/>
                </a:lnSpc>
              </a:pPr>
              <a:r>
                <a:rPr lang="en-US" sz="3581">
                  <a:solidFill>
                    <a:srgbClr val="050707"/>
                  </a:solidFill>
                  <a:latin typeface="StoryBook Rough"/>
                  <a:ea typeface="StoryBook Rough"/>
                  <a:cs typeface="StoryBook Rough"/>
                  <a:sym typeface="StoryBook Rough"/>
                </a:rPr>
                <a:t>Знания, компетентности или на какво се набляга в момента в класната стая.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616148"/>
              <a:ext cx="11635199" cy="7930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14"/>
                </a:lnSpc>
              </a:pPr>
              <a:r>
                <a:rPr lang="en-US" sz="3581">
                  <a:solidFill>
                    <a:srgbClr val="050707"/>
                  </a:solidFill>
                  <a:latin typeface="StoryBook Rough"/>
                  <a:ea typeface="StoryBook Rough"/>
                  <a:cs typeface="StoryBook Rough"/>
                  <a:sym typeface="StoryBook Rough"/>
                </a:rPr>
                <a:t>Учителят лидер. Как изглежда това? 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4445494"/>
              <a:ext cx="11635199" cy="8246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370"/>
                </a:lnSpc>
              </a:pPr>
              <a:r>
                <a:rPr lang="en-US" sz="3580" spc="35">
                  <a:solidFill>
                    <a:srgbClr val="050707"/>
                  </a:solidFill>
                  <a:latin typeface="StoryBook Rough"/>
                  <a:ea typeface="StoryBook Rough"/>
                  <a:cs typeface="StoryBook Rough"/>
                  <a:sym typeface="StoryBook Rough"/>
                </a:rPr>
                <a:t>Какви са децата и как се рабти с тях.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9040" r="0" b="-4904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264" y="4163488"/>
            <a:ext cx="19386388" cy="2938605"/>
            <a:chOff x="0" y="0"/>
            <a:chExt cx="25848517" cy="3918140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25848517" cy="3918140"/>
            </a:xfrm>
            <a:prstGeom prst="rect">
              <a:avLst/>
            </a:prstGeom>
            <a:solidFill>
              <a:srgbClr val="BFA691">
                <a:alpha val="8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 rot="0">
              <a:off x="1155081" y="1317720"/>
              <a:ext cx="22168366" cy="1282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597"/>
                </a:lnSpc>
              </a:pPr>
              <a:r>
                <a:rPr lang="en-US" b="true" sz="6330" i="true" spc="63">
                  <a:solidFill>
                    <a:srgbClr val="050707">
                      <a:alpha val="87843"/>
                    </a:srgbClr>
                  </a:solidFill>
                  <a:latin typeface="Playfair Display Bold Italics"/>
                  <a:ea typeface="Playfair Display Bold Italics"/>
                  <a:cs typeface="Playfair Display Bold Italics"/>
                  <a:sym typeface="Playfair Display Bold Italics"/>
                </a:rPr>
                <a:t>Резултати от проведен уксперимент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-82614" y="0"/>
            <a:ext cx="18370614" cy="1336213"/>
          </a:xfrm>
          <a:prstGeom prst="rect">
            <a:avLst/>
          </a:prstGeom>
          <a:solidFill>
            <a:srgbClr val="BFA691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7474273" y="1028700"/>
            <a:ext cx="2879190" cy="9071050"/>
            <a:chOff x="0" y="0"/>
            <a:chExt cx="3838920" cy="12094733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0" t="3154" r="0" b="19757"/>
            <a:stretch>
              <a:fillRect/>
            </a:stretch>
          </p:blipFill>
          <p:spPr>
            <a:xfrm flipH="false" flipV="false">
              <a:off x="0" y="0"/>
              <a:ext cx="3838920" cy="3946911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2589" t="0" r="22589" b="0"/>
            <a:stretch>
              <a:fillRect/>
            </a:stretch>
          </p:blipFill>
          <p:spPr>
            <a:xfrm flipH="false" flipV="false">
              <a:off x="0" y="4073911"/>
              <a:ext cx="3838920" cy="3946911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0" t="11491" r="0" b="11491"/>
            <a:stretch>
              <a:fillRect/>
            </a:stretch>
          </p:blipFill>
          <p:spPr>
            <a:xfrm flipH="false" flipV="false">
              <a:off x="0" y="8147822"/>
              <a:ext cx="3838920" cy="3946911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3942579" y="1028700"/>
            <a:ext cx="3018091" cy="9087980"/>
            <a:chOff x="0" y="0"/>
            <a:chExt cx="4024121" cy="12117306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5"/>
            <a:srcRect l="0" t="16482" r="0" b="16482"/>
            <a:stretch>
              <a:fillRect/>
            </a:stretch>
          </p:blipFill>
          <p:spPr>
            <a:xfrm flipH="false" flipV="false">
              <a:off x="0" y="0"/>
              <a:ext cx="4024121" cy="3954435"/>
            </a:xfrm>
            <a:prstGeom prst="rect">
              <a:avLst/>
            </a:prstGeom>
          </p:spPr>
        </p:pic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6"/>
            <a:srcRect l="969" t="0" r="969" b="0"/>
            <a:stretch>
              <a:fillRect/>
            </a:stretch>
          </p:blipFill>
          <p:spPr>
            <a:xfrm flipH="false" flipV="false">
              <a:off x="0" y="4081435"/>
              <a:ext cx="4024121" cy="3954435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7"/>
            <a:srcRect l="0" t="13194" r="0" b="13194"/>
            <a:stretch>
              <a:fillRect/>
            </a:stretch>
          </p:blipFill>
          <p:spPr>
            <a:xfrm flipH="false" flipV="false">
              <a:off x="0" y="8162871"/>
              <a:ext cx="4024121" cy="3954435"/>
            </a:xfrm>
            <a:prstGeom prst="rect">
              <a:avLst/>
            </a:prstGeom>
          </p:spPr>
        </p:pic>
      </p:grpSp>
      <p:sp>
        <p:nvSpPr>
          <p:cNvPr name="TextBox 11" id="11"/>
          <p:cNvSpPr txBox="true"/>
          <p:nvPr/>
        </p:nvSpPr>
        <p:spPr>
          <a:xfrm rot="0">
            <a:off x="4244822" y="-99631"/>
            <a:ext cx="9798355" cy="1094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976"/>
              </a:lnSpc>
            </a:pPr>
            <a:r>
              <a:rPr lang="en-US" sz="6600" i="true" spc="66">
                <a:solidFill>
                  <a:srgbClr val="050707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Математически игри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406856" y="1028700"/>
            <a:ext cx="3087038" cy="9087980"/>
            <a:chOff x="0" y="0"/>
            <a:chExt cx="4116051" cy="12117306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8"/>
            <a:srcRect l="15367" t="0" r="15367" b="0"/>
            <a:stretch>
              <a:fillRect/>
            </a:stretch>
          </p:blipFill>
          <p:spPr>
            <a:xfrm flipH="false" flipV="false">
              <a:off x="0" y="0"/>
              <a:ext cx="4116051" cy="3954435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9"/>
            <a:srcRect l="0" t="6156" r="0" b="21788"/>
            <a:stretch>
              <a:fillRect/>
            </a:stretch>
          </p:blipFill>
          <p:spPr>
            <a:xfrm flipH="false" flipV="false">
              <a:off x="0" y="4081435"/>
              <a:ext cx="4116051" cy="3954435"/>
            </a:xfrm>
            <a:prstGeom prst="rect">
              <a:avLst/>
            </a:prstGeom>
          </p:spPr>
        </p:pic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10"/>
            <a:srcRect l="0" t="5234" r="0" b="22798"/>
            <a:stretch>
              <a:fillRect/>
            </a:stretch>
          </p:blipFill>
          <p:spPr>
            <a:xfrm flipH="false" flipV="false">
              <a:off x="0" y="8162871"/>
              <a:ext cx="4116051" cy="3954435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14332833" y="994982"/>
            <a:ext cx="2879190" cy="9071050"/>
            <a:chOff x="0" y="0"/>
            <a:chExt cx="3838920" cy="12094733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11"/>
            <a:srcRect l="2398" t="0" r="2398" b="0"/>
            <a:stretch>
              <a:fillRect/>
            </a:stretch>
          </p:blipFill>
          <p:spPr>
            <a:xfrm flipH="false" flipV="false">
              <a:off x="0" y="0"/>
              <a:ext cx="3838920" cy="3946911"/>
            </a:xfrm>
            <a:prstGeom prst="rect">
              <a:avLst/>
            </a:prstGeom>
          </p:spPr>
        </p:pic>
        <p:pic>
          <p:nvPicPr>
            <p:cNvPr name="Picture 18" id="18"/>
            <p:cNvPicPr>
              <a:picLocks noChangeAspect="true"/>
            </p:cNvPicPr>
            <p:nvPr/>
          </p:nvPicPr>
          <p:blipFill>
            <a:blip r:embed="rId12"/>
            <a:srcRect l="0" t="13927" r="0" b="38591"/>
            <a:stretch>
              <a:fillRect/>
            </a:stretch>
          </p:blipFill>
          <p:spPr>
            <a:xfrm flipH="false" flipV="false">
              <a:off x="0" y="4073911"/>
              <a:ext cx="3838920" cy="3946911"/>
            </a:xfrm>
            <a:prstGeom prst="rect">
              <a:avLst/>
            </a:prstGeom>
          </p:spPr>
        </p:pic>
        <p:pic>
          <p:nvPicPr>
            <p:cNvPr name="Picture 19" id="19"/>
            <p:cNvPicPr>
              <a:picLocks noChangeAspect="true"/>
            </p:cNvPicPr>
            <p:nvPr/>
          </p:nvPicPr>
          <p:blipFill>
            <a:blip r:embed="rId13"/>
            <a:srcRect l="0" t="8212" r="0" b="44306"/>
            <a:stretch>
              <a:fillRect/>
            </a:stretch>
          </p:blipFill>
          <p:spPr>
            <a:xfrm flipH="false" flipV="false">
              <a:off x="0" y="8147822"/>
              <a:ext cx="3838920" cy="3946911"/>
            </a:xfrm>
            <a:prstGeom prst="rect">
              <a:avLst/>
            </a:prstGeom>
          </p:spPr>
        </p:pic>
      </p:grpSp>
      <p:grpSp>
        <p:nvGrpSpPr>
          <p:cNvPr name="Group 20" id="20"/>
          <p:cNvGrpSpPr/>
          <p:nvPr/>
        </p:nvGrpSpPr>
        <p:grpSpPr>
          <a:xfrm rot="0">
            <a:off x="10801138" y="994982"/>
            <a:ext cx="3018091" cy="9087980"/>
            <a:chOff x="0" y="0"/>
            <a:chExt cx="4024121" cy="12117306"/>
          </a:xfrm>
        </p:grpSpPr>
        <p:pic>
          <p:nvPicPr>
            <p:cNvPr name="Picture 21" id="21"/>
            <p:cNvPicPr>
              <a:picLocks noChangeAspect="true"/>
            </p:cNvPicPr>
            <p:nvPr/>
          </p:nvPicPr>
          <p:blipFill>
            <a:blip r:embed="rId14"/>
            <a:srcRect l="0" t="13194" r="0" b="13194"/>
            <a:stretch>
              <a:fillRect/>
            </a:stretch>
          </p:blipFill>
          <p:spPr>
            <a:xfrm flipH="false" flipV="false">
              <a:off x="0" y="0"/>
              <a:ext cx="4024121" cy="3954435"/>
            </a:xfrm>
            <a:prstGeom prst="rect">
              <a:avLst/>
            </a:prstGeom>
          </p:spPr>
        </p:pic>
        <p:pic>
          <p:nvPicPr>
            <p:cNvPr name="Picture 22" id="22"/>
            <p:cNvPicPr>
              <a:picLocks noChangeAspect="true"/>
            </p:cNvPicPr>
            <p:nvPr/>
          </p:nvPicPr>
          <p:blipFill>
            <a:blip r:embed="rId15"/>
            <a:srcRect l="0" t="14654" r="0" b="39963"/>
            <a:stretch>
              <a:fillRect/>
            </a:stretch>
          </p:blipFill>
          <p:spPr>
            <a:xfrm flipH="false" flipV="false">
              <a:off x="0" y="4081435"/>
              <a:ext cx="4024121" cy="3954435"/>
            </a:xfrm>
            <a:prstGeom prst="rect">
              <a:avLst/>
            </a:prstGeom>
          </p:spPr>
        </p:pic>
        <p:pic>
          <p:nvPicPr>
            <p:cNvPr name="Picture 23" id="23"/>
            <p:cNvPicPr>
              <a:picLocks noChangeAspect="true"/>
            </p:cNvPicPr>
            <p:nvPr/>
          </p:nvPicPr>
          <p:blipFill>
            <a:blip r:embed="rId16"/>
            <a:srcRect l="8462" t="0" r="8462" b="0"/>
            <a:stretch>
              <a:fillRect/>
            </a:stretch>
          </p:blipFill>
          <p:spPr>
            <a:xfrm flipH="false" flipV="false">
              <a:off x="0" y="8162871"/>
              <a:ext cx="4024121" cy="39544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93922" y="1262278"/>
            <a:ext cx="6973813" cy="8720553"/>
          </a:xfrm>
          <a:custGeom>
            <a:avLst/>
            <a:gdLst/>
            <a:ahLst/>
            <a:cxnLst/>
            <a:rect r="r" b="b" t="t" l="l"/>
            <a:pathLst>
              <a:path h="8720553" w="6973813">
                <a:moveTo>
                  <a:pt x="0" y="0"/>
                </a:moveTo>
                <a:lnTo>
                  <a:pt x="6973813" y="0"/>
                </a:lnTo>
                <a:lnTo>
                  <a:pt x="6973813" y="8720553"/>
                </a:lnTo>
                <a:lnTo>
                  <a:pt x="0" y="87205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70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93922" y="1262278"/>
            <a:ext cx="6973813" cy="8720553"/>
            <a:chOff x="0" y="0"/>
            <a:chExt cx="12440909" cy="15557001"/>
          </a:xfrm>
        </p:grpSpPr>
        <p:sp>
          <p:nvSpPr>
            <p:cNvPr name="Freeform 4" id="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2440909" cy="15557001"/>
            </a:xfrm>
            <a:custGeom>
              <a:avLst/>
              <a:gdLst/>
              <a:ahLst/>
              <a:cxnLst/>
              <a:rect r="r" b="b" t="t" l="l"/>
              <a:pathLst>
                <a:path h="15557001" w="12440909">
                  <a:moveTo>
                    <a:pt x="0" y="0"/>
                  </a:moveTo>
                  <a:lnTo>
                    <a:pt x="0" y="15557001"/>
                  </a:lnTo>
                  <a:lnTo>
                    <a:pt x="12440909" y="15557001"/>
                  </a:lnTo>
                  <a:lnTo>
                    <a:pt x="12440909" y="0"/>
                  </a:lnTo>
                  <a:lnTo>
                    <a:pt x="0" y="0"/>
                  </a:lnTo>
                  <a:close/>
                  <a:moveTo>
                    <a:pt x="12379949" y="15496042"/>
                  </a:moveTo>
                  <a:lnTo>
                    <a:pt x="59690" y="15496042"/>
                  </a:lnTo>
                  <a:lnTo>
                    <a:pt x="59690" y="59690"/>
                  </a:lnTo>
                  <a:lnTo>
                    <a:pt x="12379949" y="59690"/>
                  </a:lnTo>
                  <a:lnTo>
                    <a:pt x="12379949" y="15496042"/>
                  </a:lnTo>
                  <a:close/>
                </a:path>
              </a:pathLst>
            </a:custGeom>
            <a:solidFill>
              <a:srgbClr val="8C7753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128198" y="1262278"/>
            <a:ext cx="6905860" cy="8714222"/>
          </a:xfrm>
          <a:custGeom>
            <a:avLst/>
            <a:gdLst/>
            <a:ahLst/>
            <a:cxnLst/>
            <a:rect r="r" b="b" t="t" l="l"/>
            <a:pathLst>
              <a:path h="8714222" w="6905860">
                <a:moveTo>
                  <a:pt x="0" y="0"/>
                </a:moveTo>
                <a:lnTo>
                  <a:pt x="6905860" y="0"/>
                </a:lnTo>
                <a:lnTo>
                  <a:pt x="6905860" y="8714222"/>
                </a:lnTo>
                <a:lnTo>
                  <a:pt x="0" y="8714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7078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128198" y="1262278"/>
            <a:ext cx="6905860" cy="8714222"/>
            <a:chOff x="0" y="0"/>
            <a:chExt cx="15696665" cy="19806980"/>
          </a:xfrm>
        </p:grpSpPr>
        <p:sp>
          <p:nvSpPr>
            <p:cNvPr name="Freeform 7" id="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5696665" cy="19806980"/>
            </a:xfrm>
            <a:custGeom>
              <a:avLst/>
              <a:gdLst/>
              <a:ahLst/>
              <a:cxnLst/>
              <a:rect r="r" b="b" t="t" l="l"/>
              <a:pathLst>
                <a:path h="19806980" w="15696665">
                  <a:moveTo>
                    <a:pt x="0" y="0"/>
                  </a:moveTo>
                  <a:lnTo>
                    <a:pt x="0" y="19806980"/>
                  </a:lnTo>
                  <a:lnTo>
                    <a:pt x="15696665" y="19806980"/>
                  </a:lnTo>
                  <a:lnTo>
                    <a:pt x="15696665" y="0"/>
                  </a:lnTo>
                  <a:lnTo>
                    <a:pt x="0" y="0"/>
                  </a:lnTo>
                  <a:close/>
                  <a:moveTo>
                    <a:pt x="15635705" y="19746020"/>
                  </a:moveTo>
                  <a:lnTo>
                    <a:pt x="59690" y="19746020"/>
                  </a:lnTo>
                  <a:lnTo>
                    <a:pt x="59690" y="59690"/>
                  </a:lnTo>
                  <a:lnTo>
                    <a:pt x="15635705" y="59690"/>
                  </a:lnTo>
                  <a:lnTo>
                    <a:pt x="15635705" y="19746020"/>
                  </a:lnTo>
                  <a:close/>
                </a:path>
              </a:pathLst>
            </a:custGeom>
            <a:solidFill>
              <a:srgbClr val="8C7753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4783263" y="192176"/>
            <a:ext cx="8721475" cy="1070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04"/>
              </a:lnSpc>
            </a:pPr>
            <a:r>
              <a:rPr lang="en-US" sz="6400" i="true" spc="64">
                <a:solidFill>
                  <a:srgbClr val="050707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Съпоставка на оценки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-408197" y="-316149"/>
            <a:ext cx="19018703" cy="2632375"/>
          </a:xfrm>
          <a:prstGeom prst="rect">
            <a:avLst/>
          </a:prstGeom>
          <a:solidFill>
            <a:srgbClr val="CCB9A9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9200001" y="2529099"/>
            <a:ext cx="8217310" cy="3741252"/>
          </a:xfrm>
          <a:custGeom>
            <a:avLst/>
            <a:gdLst/>
            <a:ahLst/>
            <a:cxnLst/>
            <a:rect r="r" b="b" t="t" l="l"/>
            <a:pathLst>
              <a:path h="3741252" w="8217310">
                <a:moveTo>
                  <a:pt x="0" y="0"/>
                </a:moveTo>
                <a:lnTo>
                  <a:pt x="8217309" y="0"/>
                </a:lnTo>
                <a:lnTo>
                  <a:pt x="8217309" y="3741252"/>
                </a:lnTo>
                <a:lnTo>
                  <a:pt x="0" y="3741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9" t="-12521" r="-8633" b="-798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3826" y="2354045"/>
            <a:ext cx="8093773" cy="3874514"/>
          </a:xfrm>
          <a:custGeom>
            <a:avLst/>
            <a:gdLst/>
            <a:ahLst/>
            <a:cxnLst/>
            <a:rect r="r" b="b" t="t" l="l"/>
            <a:pathLst>
              <a:path h="3874514" w="8093773">
                <a:moveTo>
                  <a:pt x="0" y="0"/>
                </a:moveTo>
                <a:lnTo>
                  <a:pt x="8093773" y="0"/>
                </a:lnTo>
                <a:lnTo>
                  <a:pt x="8093773" y="3874514"/>
                </a:lnTo>
                <a:lnTo>
                  <a:pt x="0" y="3874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27" t="-6709" r="-2627" b="-853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9371" y="6417481"/>
            <a:ext cx="7933827" cy="3665708"/>
          </a:xfrm>
          <a:custGeom>
            <a:avLst/>
            <a:gdLst/>
            <a:ahLst/>
            <a:cxnLst/>
            <a:rect r="r" b="b" t="t" l="l"/>
            <a:pathLst>
              <a:path h="3665708" w="7933827">
                <a:moveTo>
                  <a:pt x="0" y="0"/>
                </a:moveTo>
                <a:lnTo>
                  <a:pt x="7933827" y="0"/>
                </a:lnTo>
                <a:lnTo>
                  <a:pt x="7933827" y="3665708"/>
                </a:lnTo>
                <a:lnTo>
                  <a:pt x="0" y="36657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46" t="-10058" r="-2218" b="-868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39371" y="2503335"/>
            <a:ext cx="7933827" cy="3792780"/>
            <a:chOff x="0" y="0"/>
            <a:chExt cx="17182082" cy="8213924"/>
          </a:xfrm>
        </p:grpSpPr>
        <p:sp>
          <p:nvSpPr>
            <p:cNvPr name="Freeform 7" id="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7182081" cy="8213923"/>
            </a:xfrm>
            <a:custGeom>
              <a:avLst/>
              <a:gdLst/>
              <a:ahLst/>
              <a:cxnLst/>
              <a:rect r="r" b="b" t="t" l="l"/>
              <a:pathLst>
                <a:path h="8213923" w="17182081">
                  <a:moveTo>
                    <a:pt x="0" y="0"/>
                  </a:moveTo>
                  <a:lnTo>
                    <a:pt x="0" y="8213923"/>
                  </a:lnTo>
                  <a:lnTo>
                    <a:pt x="17182081" y="8213923"/>
                  </a:lnTo>
                  <a:lnTo>
                    <a:pt x="17182081" y="0"/>
                  </a:lnTo>
                  <a:lnTo>
                    <a:pt x="0" y="0"/>
                  </a:lnTo>
                  <a:close/>
                  <a:moveTo>
                    <a:pt x="17121121" y="8152964"/>
                  </a:moveTo>
                  <a:lnTo>
                    <a:pt x="59690" y="8152964"/>
                  </a:lnTo>
                  <a:lnTo>
                    <a:pt x="59690" y="59690"/>
                  </a:lnTo>
                  <a:lnTo>
                    <a:pt x="17121121" y="59690"/>
                  </a:lnTo>
                  <a:lnTo>
                    <a:pt x="17121121" y="8152964"/>
                  </a:lnTo>
                  <a:close/>
                </a:path>
              </a:pathLst>
            </a:custGeom>
            <a:solidFill>
              <a:srgbClr val="BFA691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3543300" y="36168"/>
            <a:ext cx="11115710" cy="2175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04"/>
              </a:lnSpc>
            </a:pPr>
            <a:r>
              <a:rPr lang="en-US" sz="6400" i="true" spc="64">
                <a:solidFill>
                  <a:srgbClr val="050707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Лидерство в класната стая. Мнението на учениците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042118" y="6386719"/>
            <a:ext cx="8375193" cy="3696470"/>
          </a:xfrm>
          <a:custGeom>
            <a:avLst/>
            <a:gdLst/>
            <a:ahLst/>
            <a:cxnLst/>
            <a:rect r="r" b="b" t="t" l="l"/>
            <a:pathLst>
              <a:path h="3696470" w="8375193">
                <a:moveTo>
                  <a:pt x="0" y="0"/>
                </a:moveTo>
                <a:lnTo>
                  <a:pt x="8375192" y="0"/>
                </a:lnTo>
                <a:lnTo>
                  <a:pt x="8375192" y="3696470"/>
                </a:lnTo>
                <a:lnTo>
                  <a:pt x="0" y="3696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94" t="-8634" r="-4769" b="-11091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042118" y="6441748"/>
            <a:ext cx="8347192" cy="3674218"/>
            <a:chOff x="0" y="0"/>
            <a:chExt cx="17182082" cy="7563107"/>
          </a:xfrm>
        </p:grpSpPr>
        <p:sp>
          <p:nvSpPr>
            <p:cNvPr name="Freeform 11" id="1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7182081" cy="7563107"/>
            </a:xfrm>
            <a:custGeom>
              <a:avLst/>
              <a:gdLst/>
              <a:ahLst/>
              <a:cxnLst/>
              <a:rect r="r" b="b" t="t" l="l"/>
              <a:pathLst>
                <a:path h="7563107" w="17182081">
                  <a:moveTo>
                    <a:pt x="0" y="0"/>
                  </a:moveTo>
                  <a:lnTo>
                    <a:pt x="0" y="7563107"/>
                  </a:lnTo>
                  <a:lnTo>
                    <a:pt x="17182081" y="7563107"/>
                  </a:lnTo>
                  <a:lnTo>
                    <a:pt x="17182081" y="0"/>
                  </a:lnTo>
                  <a:lnTo>
                    <a:pt x="0" y="0"/>
                  </a:lnTo>
                  <a:close/>
                  <a:moveTo>
                    <a:pt x="17121121" y="7502148"/>
                  </a:moveTo>
                  <a:lnTo>
                    <a:pt x="59690" y="7502148"/>
                  </a:lnTo>
                  <a:lnTo>
                    <a:pt x="59690" y="59690"/>
                  </a:lnTo>
                  <a:lnTo>
                    <a:pt x="17121121" y="59690"/>
                  </a:lnTo>
                  <a:lnTo>
                    <a:pt x="17121121" y="7502148"/>
                  </a:lnTo>
                  <a:close/>
                </a:path>
              </a:pathLst>
            </a:custGeom>
            <a:solidFill>
              <a:srgbClr val="BFA691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042118" y="2461313"/>
            <a:ext cx="8403193" cy="3792780"/>
            <a:chOff x="0" y="0"/>
            <a:chExt cx="17182082" cy="7755130"/>
          </a:xfrm>
        </p:grpSpPr>
        <p:sp>
          <p:nvSpPr>
            <p:cNvPr name="Freeform 13" id="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7182081" cy="7755130"/>
            </a:xfrm>
            <a:custGeom>
              <a:avLst/>
              <a:gdLst/>
              <a:ahLst/>
              <a:cxnLst/>
              <a:rect r="r" b="b" t="t" l="l"/>
              <a:pathLst>
                <a:path h="7755130" w="17182081">
                  <a:moveTo>
                    <a:pt x="0" y="0"/>
                  </a:moveTo>
                  <a:lnTo>
                    <a:pt x="0" y="7755130"/>
                  </a:lnTo>
                  <a:lnTo>
                    <a:pt x="17182081" y="7755130"/>
                  </a:lnTo>
                  <a:lnTo>
                    <a:pt x="17182081" y="0"/>
                  </a:lnTo>
                  <a:lnTo>
                    <a:pt x="0" y="0"/>
                  </a:lnTo>
                  <a:close/>
                  <a:moveTo>
                    <a:pt x="17121121" y="7694170"/>
                  </a:moveTo>
                  <a:lnTo>
                    <a:pt x="59690" y="7694170"/>
                  </a:lnTo>
                  <a:lnTo>
                    <a:pt x="59690" y="59690"/>
                  </a:lnTo>
                  <a:lnTo>
                    <a:pt x="17121121" y="59690"/>
                  </a:lnTo>
                  <a:lnTo>
                    <a:pt x="17121121" y="7694170"/>
                  </a:lnTo>
                  <a:close/>
                </a:path>
              </a:pathLst>
            </a:custGeom>
            <a:solidFill>
              <a:srgbClr val="BFA691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67626" y="6441748"/>
            <a:ext cx="8077316" cy="3645695"/>
            <a:chOff x="0" y="0"/>
            <a:chExt cx="17182082" cy="7755130"/>
          </a:xfrm>
        </p:grpSpPr>
        <p:sp>
          <p:nvSpPr>
            <p:cNvPr name="Freeform 15" id="1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7182081" cy="7755130"/>
            </a:xfrm>
            <a:custGeom>
              <a:avLst/>
              <a:gdLst/>
              <a:ahLst/>
              <a:cxnLst/>
              <a:rect r="r" b="b" t="t" l="l"/>
              <a:pathLst>
                <a:path h="7755130" w="17182081">
                  <a:moveTo>
                    <a:pt x="0" y="0"/>
                  </a:moveTo>
                  <a:lnTo>
                    <a:pt x="0" y="7755130"/>
                  </a:lnTo>
                  <a:lnTo>
                    <a:pt x="17182081" y="7755130"/>
                  </a:lnTo>
                  <a:lnTo>
                    <a:pt x="17182081" y="0"/>
                  </a:lnTo>
                  <a:lnTo>
                    <a:pt x="0" y="0"/>
                  </a:lnTo>
                  <a:close/>
                  <a:moveTo>
                    <a:pt x="17121121" y="7694170"/>
                  </a:moveTo>
                  <a:lnTo>
                    <a:pt x="59690" y="7694170"/>
                  </a:lnTo>
                  <a:lnTo>
                    <a:pt x="59690" y="59690"/>
                  </a:lnTo>
                  <a:lnTo>
                    <a:pt x="17121121" y="59690"/>
                  </a:lnTo>
                  <a:lnTo>
                    <a:pt x="17121121" y="7694170"/>
                  </a:lnTo>
                  <a:close/>
                </a:path>
              </a:pathLst>
            </a:custGeom>
            <a:solidFill>
              <a:srgbClr val="BFA691"/>
            </a:solid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-408197" y="-316149"/>
            <a:ext cx="19018703" cy="2632375"/>
          </a:xfrm>
          <a:prstGeom prst="rect">
            <a:avLst/>
          </a:prstGeom>
          <a:solidFill>
            <a:srgbClr val="CCB9A9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683461" y="2482324"/>
            <a:ext cx="7861482" cy="3792780"/>
          </a:xfrm>
          <a:custGeom>
            <a:avLst/>
            <a:gdLst/>
            <a:ahLst/>
            <a:cxnLst/>
            <a:rect r="r" b="b" t="t" l="l"/>
            <a:pathLst>
              <a:path h="3792780" w="7861482">
                <a:moveTo>
                  <a:pt x="0" y="0"/>
                </a:moveTo>
                <a:lnTo>
                  <a:pt x="7861481" y="0"/>
                </a:lnTo>
                <a:lnTo>
                  <a:pt x="7861481" y="3792780"/>
                </a:lnTo>
                <a:lnTo>
                  <a:pt x="0" y="379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8" t="-5582" r="-7226" b="-494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95194" y="2482324"/>
            <a:ext cx="7697040" cy="3750758"/>
          </a:xfrm>
          <a:custGeom>
            <a:avLst/>
            <a:gdLst/>
            <a:ahLst/>
            <a:cxnLst/>
            <a:rect r="r" b="b" t="t" l="l"/>
            <a:pathLst>
              <a:path h="3750758" w="7697040">
                <a:moveTo>
                  <a:pt x="0" y="0"/>
                </a:moveTo>
                <a:lnTo>
                  <a:pt x="7697040" y="0"/>
                </a:lnTo>
                <a:lnTo>
                  <a:pt x="7697040" y="3750757"/>
                </a:lnTo>
                <a:lnTo>
                  <a:pt x="0" y="3750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38" t="-10853" r="-8227" b="-844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67626" y="6398709"/>
            <a:ext cx="8077316" cy="3688734"/>
          </a:xfrm>
          <a:custGeom>
            <a:avLst/>
            <a:gdLst/>
            <a:ahLst/>
            <a:cxnLst/>
            <a:rect r="r" b="b" t="t" l="l"/>
            <a:pathLst>
              <a:path h="3688734" w="8077316">
                <a:moveTo>
                  <a:pt x="0" y="0"/>
                </a:moveTo>
                <a:lnTo>
                  <a:pt x="8077316" y="0"/>
                </a:lnTo>
                <a:lnTo>
                  <a:pt x="8077316" y="3688735"/>
                </a:lnTo>
                <a:lnTo>
                  <a:pt x="0" y="36887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18" t="-9187" r="-8200" b="-1085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35123" y="6317064"/>
            <a:ext cx="8217182" cy="3770380"/>
          </a:xfrm>
          <a:custGeom>
            <a:avLst/>
            <a:gdLst/>
            <a:ahLst/>
            <a:cxnLst/>
            <a:rect r="r" b="b" t="t" l="l"/>
            <a:pathLst>
              <a:path h="3770380" w="8217182">
                <a:moveTo>
                  <a:pt x="0" y="0"/>
                </a:moveTo>
                <a:lnTo>
                  <a:pt x="8217182" y="0"/>
                </a:lnTo>
                <a:lnTo>
                  <a:pt x="8217182" y="3770380"/>
                </a:lnTo>
                <a:lnTo>
                  <a:pt x="0" y="3770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2" t="-10180" r="-5979" b="-6923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39371" y="2503335"/>
            <a:ext cx="7933827" cy="3792780"/>
            <a:chOff x="0" y="0"/>
            <a:chExt cx="17182082" cy="8213924"/>
          </a:xfrm>
        </p:grpSpPr>
        <p:sp>
          <p:nvSpPr>
            <p:cNvPr name="Freeform 8" id="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7182081" cy="8213923"/>
            </a:xfrm>
            <a:custGeom>
              <a:avLst/>
              <a:gdLst/>
              <a:ahLst/>
              <a:cxnLst/>
              <a:rect r="r" b="b" t="t" l="l"/>
              <a:pathLst>
                <a:path h="8213923" w="17182081">
                  <a:moveTo>
                    <a:pt x="0" y="0"/>
                  </a:moveTo>
                  <a:lnTo>
                    <a:pt x="0" y="8213923"/>
                  </a:lnTo>
                  <a:lnTo>
                    <a:pt x="17182081" y="8213923"/>
                  </a:lnTo>
                  <a:lnTo>
                    <a:pt x="17182081" y="0"/>
                  </a:lnTo>
                  <a:lnTo>
                    <a:pt x="0" y="0"/>
                  </a:lnTo>
                  <a:close/>
                  <a:moveTo>
                    <a:pt x="17121121" y="8152964"/>
                  </a:moveTo>
                  <a:lnTo>
                    <a:pt x="59690" y="8152964"/>
                  </a:lnTo>
                  <a:lnTo>
                    <a:pt x="59690" y="59690"/>
                  </a:lnTo>
                  <a:lnTo>
                    <a:pt x="17121121" y="59690"/>
                  </a:lnTo>
                  <a:lnTo>
                    <a:pt x="17121121" y="8152964"/>
                  </a:lnTo>
                  <a:close/>
                </a:path>
              </a:pathLst>
            </a:custGeom>
            <a:solidFill>
              <a:srgbClr val="BFA691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042118" y="6441748"/>
            <a:ext cx="8347192" cy="3674218"/>
            <a:chOff x="0" y="0"/>
            <a:chExt cx="17182082" cy="7563107"/>
          </a:xfrm>
        </p:grpSpPr>
        <p:sp>
          <p:nvSpPr>
            <p:cNvPr name="Freeform 10" id="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7182081" cy="7563107"/>
            </a:xfrm>
            <a:custGeom>
              <a:avLst/>
              <a:gdLst/>
              <a:ahLst/>
              <a:cxnLst/>
              <a:rect r="r" b="b" t="t" l="l"/>
              <a:pathLst>
                <a:path h="7563107" w="17182081">
                  <a:moveTo>
                    <a:pt x="0" y="0"/>
                  </a:moveTo>
                  <a:lnTo>
                    <a:pt x="0" y="7563107"/>
                  </a:lnTo>
                  <a:lnTo>
                    <a:pt x="17182081" y="7563107"/>
                  </a:lnTo>
                  <a:lnTo>
                    <a:pt x="17182081" y="0"/>
                  </a:lnTo>
                  <a:lnTo>
                    <a:pt x="0" y="0"/>
                  </a:lnTo>
                  <a:close/>
                  <a:moveTo>
                    <a:pt x="17121121" y="7502148"/>
                  </a:moveTo>
                  <a:lnTo>
                    <a:pt x="59690" y="7502148"/>
                  </a:lnTo>
                  <a:lnTo>
                    <a:pt x="59690" y="59690"/>
                  </a:lnTo>
                  <a:lnTo>
                    <a:pt x="17121121" y="59690"/>
                  </a:lnTo>
                  <a:lnTo>
                    <a:pt x="17121121" y="7502148"/>
                  </a:lnTo>
                  <a:close/>
                </a:path>
              </a:pathLst>
            </a:custGeom>
            <a:solidFill>
              <a:srgbClr val="BFA691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042118" y="2461313"/>
            <a:ext cx="8403193" cy="3792780"/>
            <a:chOff x="0" y="0"/>
            <a:chExt cx="17182082" cy="7755130"/>
          </a:xfrm>
        </p:grpSpPr>
        <p:sp>
          <p:nvSpPr>
            <p:cNvPr name="Freeform 12" id="1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7182081" cy="7755130"/>
            </a:xfrm>
            <a:custGeom>
              <a:avLst/>
              <a:gdLst/>
              <a:ahLst/>
              <a:cxnLst/>
              <a:rect r="r" b="b" t="t" l="l"/>
              <a:pathLst>
                <a:path h="7755130" w="17182081">
                  <a:moveTo>
                    <a:pt x="0" y="0"/>
                  </a:moveTo>
                  <a:lnTo>
                    <a:pt x="0" y="7755130"/>
                  </a:lnTo>
                  <a:lnTo>
                    <a:pt x="17182081" y="7755130"/>
                  </a:lnTo>
                  <a:lnTo>
                    <a:pt x="17182081" y="0"/>
                  </a:lnTo>
                  <a:lnTo>
                    <a:pt x="0" y="0"/>
                  </a:lnTo>
                  <a:close/>
                  <a:moveTo>
                    <a:pt x="17121121" y="7694170"/>
                  </a:moveTo>
                  <a:lnTo>
                    <a:pt x="59690" y="7694170"/>
                  </a:lnTo>
                  <a:lnTo>
                    <a:pt x="59690" y="59690"/>
                  </a:lnTo>
                  <a:lnTo>
                    <a:pt x="17121121" y="59690"/>
                  </a:lnTo>
                  <a:lnTo>
                    <a:pt x="17121121" y="7694170"/>
                  </a:lnTo>
                  <a:close/>
                </a:path>
              </a:pathLst>
            </a:custGeom>
            <a:solidFill>
              <a:srgbClr val="BFA691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467626" y="6441748"/>
            <a:ext cx="8077316" cy="3645695"/>
            <a:chOff x="0" y="0"/>
            <a:chExt cx="17182082" cy="7755130"/>
          </a:xfrm>
        </p:grpSpPr>
        <p:sp>
          <p:nvSpPr>
            <p:cNvPr name="Freeform 14" id="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7182081" cy="7755130"/>
            </a:xfrm>
            <a:custGeom>
              <a:avLst/>
              <a:gdLst/>
              <a:ahLst/>
              <a:cxnLst/>
              <a:rect r="r" b="b" t="t" l="l"/>
              <a:pathLst>
                <a:path h="7755130" w="17182081">
                  <a:moveTo>
                    <a:pt x="0" y="0"/>
                  </a:moveTo>
                  <a:lnTo>
                    <a:pt x="0" y="7755130"/>
                  </a:lnTo>
                  <a:lnTo>
                    <a:pt x="17182081" y="7755130"/>
                  </a:lnTo>
                  <a:lnTo>
                    <a:pt x="17182081" y="0"/>
                  </a:lnTo>
                  <a:lnTo>
                    <a:pt x="0" y="0"/>
                  </a:lnTo>
                  <a:close/>
                  <a:moveTo>
                    <a:pt x="17121121" y="7694170"/>
                  </a:moveTo>
                  <a:lnTo>
                    <a:pt x="59690" y="7694170"/>
                  </a:lnTo>
                  <a:lnTo>
                    <a:pt x="59690" y="59690"/>
                  </a:lnTo>
                  <a:lnTo>
                    <a:pt x="17121121" y="59690"/>
                  </a:lnTo>
                  <a:lnTo>
                    <a:pt x="17121121" y="7694170"/>
                  </a:lnTo>
                  <a:close/>
                </a:path>
              </a:pathLst>
            </a:custGeom>
            <a:solidFill>
              <a:srgbClr val="BFA691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543300" y="36168"/>
            <a:ext cx="11115710" cy="2175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04"/>
              </a:lnSpc>
            </a:pPr>
            <a:r>
              <a:rPr lang="en-US" sz="6400" i="true" spc="64">
                <a:solidFill>
                  <a:srgbClr val="050707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Лидерство в класната стая. Мнението на учениците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8420100" y="-323850"/>
            <a:ext cx="9867900" cy="10934700"/>
          </a:xfrm>
          <a:prstGeom prst="rect">
            <a:avLst/>
          </a:prstGeom>
          <a:solidFill>
            <a:srgbClr val="CCB9A9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8420100" y="2041882"/>
            <a:ext cx="9867900" cy="4660111"/>
            <a:chOff x="0" y="0"/>
            <a:chExt cx="13157200" cy="621348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1113737" y="-9525"/>
              <a:ext cx="10929726" cy="800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07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729223"/>
              <a:ext cx="13157200" cy="44842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292"/>
                </a:lnSpc>
              </a:pPr>
              <a:r>
                <a:rPr lang="en-US" sz="11077" i="true" spc="110">
                  <a:solidFill>
                    <a:srgbClr val="050707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Благодаря за вниманието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83548" y="688592"/>
            <a:ext cx="5473637" cy="8909817"/>
          </a:xfrm>
          <a:custGeom>
            <a:avLst/>
            <a:gdLst/>
            <a:ahLst/>
            <a:cxnLst/>
            <a:rect r="r" b="b" t="t" l="l"/>
            <a:pathLst>
              <a:path h="8909817" w="5473637">
                <a:moveTo>
                  <a:pt x="0" y="0"/>
                </a:moveTo>
                <a:lnTo>
                  <a:pt x="5473637" y="0"/>
                </a:lnTo>
                <a:lnTo>
                  <a:pt x="5473637" y="8909816"/>
                </a:lnTo>
                <a:lnTo>
                  <a:pt x="0" y="890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2082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DAHNlVyw2FA</dc:identifier>
  <dcterms:modified xsi:type="dcterms:W3CDTF">2011-08-01T06:04:30Z</dcterms:modified>
  <cp:revision>1</cp:revision>
  <dc:title>Виктория Георгиева</dc:title>
</cp:coreProperties>
</file>