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2" r:id="rId7"/>
    <p:sldId id="260" r:id="rId8"/>
    <p:sldId id="263" r:id="rId9"/>
    <p:sldId id="264" r:id="rId10"/>
    <p:sldId id="261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Fibre" panose="020B0604020202020204" charset="-52"/>
      <p:regular r:id="rId21"/>
    </p:embeddedFont>
    <p:embeddedFont>
      <p:font typeface="Public San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43" y="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sv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18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4" Type="http://schemas.openxmlformats.org/officeDocument/2006/relationships/image" Target="../media/image17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5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svg"/><Relationship Id="rId7" Type="http://schemas.openxmlformats.org/officeDocument/2006/relationships/image" Target="../media/image14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6.svg"/><Relationship Id="rId10" Type="http://schemas.openxmlformats.org/officeDocument/2006/relationships/image" Target="../media/image70.jpeg"/><Relationship Id="rId4" Type="http://schemas.openxmlformats.org/officeDocument/2006/relationships/image" Target="../media/image5.png"/><Relationship Id="rId9" Type="http://schemas.openxmlformats.org/officeDocument/2006/relationships/image" Target="../media/image6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3.sv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86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2.svg"/><Relationship Id="rId2" Type="http://schemas.openxmlformats.org/officeDocument/2006/relationships/image" Target="../media/image74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49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2748805" y="839103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6741630" y="3748695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899527" y="8062907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18474" y="6856128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26314" y="4595983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7455573" y="8471526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514115" y="1054612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0499403" y="885009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03378" y="-1473276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859167" y="-1209915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4182716">
            <a:off x="5621318" y="-1905096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47035" y="-3151758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0523393" y="-1438439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0376" y="215989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2784158" y="2769436"/>
            <a:ext cx="11850517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842"/>
              </a:lnSpc>
            </a:pPr>
            <a:r>
              <a:rPr lang="en-US" sz="13518" spc="-27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bg-BG" sz="12000" spc="-27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Училищен кодекс пренаписан от нас</a:t>
            </a:r>
            <a:endParaRPr lang="en-US" sz="12000" spc="-27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157754" y="321864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135209" y="6591941"/>
            <a:ext cx="12017582" cy="57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71"/>
              </a:lnSpc>
            </a:pPr>
            <a:r>
              <a:rPr lang="bg-BG" sz="4700" spc="-94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Елена Пеева 11б клас </a:t>
            </a:r>
            <a:endParaRPr lang="en-US" sz="4700" spc="-94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9" name="Freeform 19"/>
          <p:cNvSpPr/>
          <p:nvPr/>
        </p:nvSpPr>
        <p:spPr>
          <a:xfrm rot="-10800000">
            <a:off x="14751872" y="321864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EDEB405-19F7-4FDE-8A1D-1298B77A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962" y="5756424"/>
            <a:ext cx="7139102" cy="14509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C41E6B-BA8A-42D6-B662-BB1A9BA5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963" y="3982385"/>
            <a:ext cx="7139102" cy="14509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FFD984-EA32-4A77-8CFE-B3390A2BC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962" y="2208346"/>
            <a:ext cx="7139103" cy="145097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3266" y="3729774"/>
            <a:ext cx="99822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bg-BG" sz="3200" i="1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Училищният правилник е направен съобразно нуждите и изискванията за благоприятна среда на подрастващите ученици, но спрямо поколенията днешните деца имат значително по- различни интереси и поднасянето на информация трябва да се случва по – иновативно. </a:t>
            </a:r>
          </a:p>
          <a:p>
            <a:pPr marL="0" lvl="0" indent="0" algn="l">
              <a:spcBef>
                <a:spcPct val="0"/>
              </a:spcBef>
            </a:pPr>
            <a:r>
              <a:rPr lang="bg-BG" sz="3200" i="1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Тук аз ще предложа няколко примера как може времето в училище да бъде по – приятно, а уроците по – забавни и лесни за запомняне. 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88043" y="916271"/>
            <a:ext cx="7321793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bg-BG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Предложения за промяна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5" name="Freeform 5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908749" y="-3521026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767897" y="437388"/>
            <a:ext cx="7139103" cy="1447893"/>
            <a:chOff x="0" y="0"/>
            <a:chExt cx="2342659" cy="8574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0" y="0"/>
                  </a:moveTo>
                  <a:lnTo>
                    <a:pt x="2342659" y="0"/>
                  </a:lnTo>
                  <a:lnTo>
                    <a:pt x="2342659" y="857492"/>
                  </a:lnTo>
                  <a:lnTo>
                    <a:pt x="0" y="857492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978460" y="682275"/>
            <a:ext cx="161608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72598" y="2386872"/>
            <a:ext cx="1578952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spc="-738" dirty="0">
                <a:solidFill>
                  <a:srgbClr val="2B2B2B"/>
                </a:solidFill>
                <a:latin typeface="Public Sans" panose="020B0604020202020204" charset="0"/>
                <a:ea typeface="Public Sans"/>
                <a:cs typeface="Public Sans"/>
                <a:sym typeface="Public Sans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72598" y="4156439"/>
            <a:ext cx="1578952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60638" y="742615"/>
            <a:ext cx="5105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bg-BG" sz="2000" b="1" i="1" spc="84" dirty="0">
                <a:solidFill>
                  <a:srgbClr val="2B2B2B"/>
                </a:solidFill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Повече отделено време над психическото здраве и когнитивното състояние на учениците.</a:t>
            </a:r>
            <a:endParaRPr lang="en-US" sz="2000" b="1" i="1" u="none" spc="84" dirty="0">
              <a:solidFill>
                <a:srgbClr val="2B2B2B"/>
              </a:solidFill>
              <a:latin typeface="Comic Sans MS" panose="030F0702030302020204" pitchFamily="66" charset="0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088748" y="2372373"/>
            <a:ext cx="513058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bg-BG" sz="2000" b="1" i="1" spc="84" dirty="0">
                <a:solidFill>
                  <a:srgbClr val="2B2B2B"/>
                </a:solidFill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Да се премине към една смяна на обучение, ч</a:t>
            </a:r>
            <a:r>
              <a:rPr lang="bg-BG" sz="2000" b="1" i="1" u="none" spc="84" dirty="0">
                <a:solidFill>
                  <a:srgbClr val="2B2B2B"/>
                </a:solidFill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асовете да са с по- кратка продължителност и по – дълги междучасия</a:t>
            </a:r>
            <a:endParaRPr lang="en-US" sz="2000" b="1" i="1" u="none" spc="84" dirty="0">
              <a:solidFill>
                <a:srgbClr val="2B2B2B"/>
              </a:solidFill>
              <a:latin typeface="Comic Sans MS" panose="030F0702030302020204" pitchFamily="66" charset="0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060638" y="4137489"/>
            <a:ext cx="51605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bg-BG" sz="2000" b="1" i="1" u="none" spc="84" dirty="0">
                <a:solidFill>
                  <a:srgbClr val="2B2B2B"/>
                </a:solidFill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При незадоволителни резултати да се разглеждат интересите на детето и информацията да се поднася по различен начин.</a:t>
            </a:r>
            <a:endParaRPr lang="en-US" sz="2000" b="1" i="1" u="none" spc="84" dirty="0">
              <a:solidFill>
                <a:srgbClr val="2B2B2B"/>
              </a:solidFill>
              <a:latin typeface="Comic Sans MS" panose="030F0702030302020204" pitchFamily="66" charset="0"/>
              <a:ea typeface="Quicksand Medium"/>
              <a:cs typeface="Quicksand Medium"/>
              <a:sym typeface="Quicksand Medium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2DE3F04-2B84-4515-B9D6-0336FF83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962" y="7530463"/>
            <a:ext cx="7139102" cy="1450974"/>
          </a:xfrm>
          <a:prstGeom prst="rect">
            <a:avLst/>
          </a:prstGeom>
        </p:spPr>
      </p:pic>
      <p:sp>
        <p:nvSpPr>
          <p:cNvPr id="28" name="TextBox 18">
            <a:extLst>
              <a:ext uri="{FF2B5EF4-FFF2-40B4-BE49-F238E27FC236}">
                <a16:creationId xmlns:a16="http://schemas.microsoft.com/office/drawing/2014/main" id="{21A25A54-CA85-42A4-AFE9-DE3670043246}"/>
              </a:ext>
            </a:extLst>
          </p:cNvPr>
          <p:cNvSpPr txBox="1"/>
          <p:nvPr/>
        </p:nvSpPr>
        <p:spPr>
          <a:xfrm>
            <a:off x="10972598" y="5930478"/>
            <a:ext cx="1578952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</a:t>
            </a:r>
            <a:r>
              <a:rPr lang="bg-BG" sz="72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4</a:t>
            </a:r>
            <a:endParaRPr lang="en-US" sz="7200" spc="-738" dirty="0">
              <a:solidFill>
                <a:srgbClr val="2B2B2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821770DB-4696-4F44-9ECF-1D9786F9D815}"/>
              </a:ext>
            </a:extLst>
          </p:cNvPr>
          <p:cNvSpPr txBox="1"/>
          <p:nvPr/>
        </p:nvSpPr>
        <p:spPr>
          <a:xfrm>
            <a:off x="10972598" y="7694050"/>
            <a:ext cx="1578952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0</a:t>
            </a:r>
            <a:r>
              <a:rPr lang="bg-BG" sz="7200" spc="-738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5</a:t>
            </a:r>
            <a:endParaRPr lang="en-US" sz="7200" spc="-738" dirty="0">
              <a:solidFill>
                <a:srgbClr val="2B2B2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3CAD65E5-B971-4946-A421-D8DEC2C42B45}"/>
              </a:ext>
            </a:extLst>
          </p:cNvPr>
          <p:cNvSpPr txBox="1"/>
          <p:nvPr/>
        </p:nvSpPr>
        <p:spPr>
          <a:xfrm>
            <a:off x="12138057" y="5845825"/>
            <a:ext cx="51605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bg-BG" sz="2000" b="1" i="1" u="none" spc="84" dirty="0">
                <a:solidFill>
                  <a:srgbClr val="2B2B2B"/>
                </a:solidFill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При неприлично или непристойно поведение в час, санкциите да </a:t>
            </a:r>
            <a:r>
              <a:rPr lang="bg-BG" sz="2000" b="1" i="1" spc="84" dirty="0">
                <a:solidFill>
                  <a:srgbClr val="2B2B2B"/>
                </a:solidFill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включват самостоятелна форма на обучение. </a:t>
            </a:r>
            <a:endParaRPr lang="en-US" sz="2000" b="1" i="1" u="none" spc="84" dirty="0">
              <a:solidFill>
                <a:srgbClr val="2B2B2B"/>
              </a:solidFill>
              <a:latin typeface="Comic Sans MS" panose="030F0702030302020204" pitchFamily="66" charset="0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F8EA47A9-C289-4932-9DF1-A5B6783B2E93}"/>
              </a:ext>
            </a:extLst>
          </p:cNvPr>
          <p:cNvSpPr txBox="1"/>
          <p:nvPr/>
        </p:nvSpPr>
        <p:spPr>
          <a:xfrm>
            <a:off x="12138056" y="7629930"/>
            <a:ext cx="580667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bg-BG" sz="2000" b="1" i="1" u="none" spc="84" dirty="0">
                <a:solidFill>
                  <a:srgbClr val="2B2B2B"/>
                </a:solidFill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В учебния план да се включат занимания като: </a:t>
            </a:r>
            <a:r>
              <a:rPr lang="bg-BG" sz="2000" b="1" i="1" spc="84" dirty="0">
                <a:solidFill>
                  <a:srgbClr val="2B2B2B"/>
                </a:solidFill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градинарство, ораторство, строителство, емоционална интелигентност, и първа лекарска помощ </a:t>
            </a:r>
            <a:endParaRPr lang="en-US" sz="2000" b="1" i="1" u="none" spc="84" dirty="0">
              <a:solidFill>
                <a:srgbClr val="2B2B2B"/>
              </a:solidFill>
              <a:latin typeface="Comic Sans MS" panose="030F0702030302020204" pitchFamily="66" charset="0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3526406" y="1982819"/>
            <a:ext cx="10904075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644"/>
              </a:lnSpc>
            </a:pPr>
            <a:r>
              <a:rPr lang="bg-BG" sz="17981" spc="-359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Благодаря за вниманието</a:t>
            </a:r>
            <a:r>
              <a:rPr lang="en-US" sz="17981" spc="-359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</a:p>
        </p:txBody>
      </p:sp>
      <p:sp>
        <p:nvSpPr>
          <p:cNvPr id="17" name="Freeform 17"/>
          <p:cNvSpPr/>
          <p:nvPr/>
        </p:nvSpPr>
        <p:spPr>
          <a:xfrm>
            <a:off x="2761291" y="411480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800000">
            <a:off x="14508296" y="411480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9036" y="4214182"/>
            <a:ext cx="1036320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Правилникът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урежда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как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работи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училището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:</a:t>
            </a:r>
            <a:r>
              <a:rPr lang="en-US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</a:p>
          <a:p>
            <a:pPr marL="514350" lvl="0" indent="-514350" algn="l">
              <a:spcBef>
                <a:spcPct val="0"/>
              </a:spcBef>
              <a:buFont typeface="+mj-lt"/>
              <a:buAutoNum type="arabicPeriod"/>
            </a:pP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правата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и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задълженията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на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учениците</a:t>
            </a:r>
            <a:endParaRPr lang="en-US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514350" lvl="0" indent="-514350" algn="l">
              <a:spcBef>
                <a:spcPct val="0"/>
              </a:spcBef>
              <a:buFont typeface="+mj-lt"/>
              <a:buAutoNum type="arabicPeriod"/>
            </a:pP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организацията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на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учебния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процес</a:t>
            </a:r>
            <a:endParaRPr lang="en-US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514350" lvl="0" indent="-514350" algn="l">
              <a:spcBef>
                <a:spcPct val="0"/>
              </a:spcBef>
              <a:buFont typeface="+mj-lt"/>
              <a:buAutoNum type="arabicPeriod"/>
            </a:pP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начините на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оценяване</a:t>
            </a:r>
            <a:endParaRPr lang="en-US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514350" lvl="0" indent="-514350" algn="l">
              <a:spcBef>
                <a:spcPct val="0"/>
              </a:spcBef>
              <a:buFont typeface="+mj-lt"/>
              <a:buAutoNum type="arabicPeriod"/>
            </a:pP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условията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за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преминаване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в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следващ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клас</a:t>
            </a:r>
            <a:endParaRPr lang="en-US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514350" lvl="0" indent="-514350" algn="l">
              <a:spcBef>
                <a:spcPct val="0"/>
              </a:spcBef>
              <a:buFont typeface="+mj-lt"/>
              <a:buAutoNum type="arabicPeriod"/>
            </a:pP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мерките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срещу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тормоз и дискриминация.</a:t>
            </a:r>
            <a:endParaRPr lang="en-US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lvl="0" algn="l">
              <a:spcBef>
                <a:spcPct val="0"/>
              </a:spcBef>
            </a:pP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Той е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задължителен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за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всички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ученици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, учители и родители.</a:t>
            </a:r>
            <a:endParaRPr lang="en-US" sz="3200" b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-418764" y="1581823"/>
            <a:ext cx="11811000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bg-BG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Какъв е този правилник и защо е важен ?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4" name="Freeform 4"/>
          <p:cNvSpPr/>
          <p:nvPr/>
        </p:nvSpPr>
        <p:spPr>
          <a:xfrm rot="1737559">
            <a:off x="2607689" y="8631549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-1143000" y="799645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095875" y="1860545"/>
            <a:ext cx="6483233" cy="6483233"/>
            <a:chOff x="0" y="0"/>
            <a:chExt cx="34823400" cy="34823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0"/>
              <a:stretch>
                <a:fillRect l="-38888" r="-3888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8200" y="1714500"/>
            <a:ext cx="6483233" cy="6483233"/>
            <a:chOff x="0" y="0"/>
            <a:chExt cx="34823400" cy="3482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229600" y="3619500"/>
            <a:ext cx="1043940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spcBef>
                <a:spcPct val="0"/>
              </a:spcBef>
            </a:pP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Училището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предлага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основно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и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средно</a:t>
            </a:r>
            <a:r>
              <a:rPr lang="ru-RU" sz="3200" i="1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образование.</a:t>
            </a: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Обучението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е:</a:t>
            </a: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начален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етап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(I–IV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клас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)</a:t>
            </a: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прогимназиален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(V–VII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клас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)</a:t>
            </a: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гимназиален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(VIII–XII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клас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).</a:t>
            </a: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Основен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профил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: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чужди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езици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(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руски</a:t>
            </a:r>
            <a:r>
              <a:rPr lang="ru-RU" sz="3200" i="1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,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английски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и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италиански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).</a:t>
            </a: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Обучението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е двусменно.</a:t>
            </a: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Учебната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година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започва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на 15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септември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.</a:t>
            </a:r>
          </a:p>
          <a:p>
            <a:pPr lvl="0" algn="l">
              <a:spcBef>
                <a:spcPct val="0"/>
              </a:spcBef>
            </a:pP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Това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показва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, че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училището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е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езиково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ориентирано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и с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дългосрочна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образователна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структура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.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601200" y="1151678"/>
            <a:ext cx="10912957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bg-BG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Структура на</a:t>
            </a:r>
          </a:p>
          <a:p>
            <a:pPr marL="0" lvl="0" indent="0" algn="l">
              <a:lnSpc>
                <a:spcPts val="8320"/>
              </a:lnSpc>
            </a:pPr>
            <a:r>
              <a:rPr lang="bg-BG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училището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38200" y="1714500"/>
            <a:ext cx="6483233" cy="6483233"/>
            <a:chOff x="0" y="0"/>
            <a:chExt cx="34823400" cy="3482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229600" y="3619500"/>
            <a:ext cx="982980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spcBef>
                <a:spcPct val="0"/>
              </a:spcBef>
            </a:pPr>
            <a:r>
              <a:rPr lang="en-US" sz="3200" i="1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K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онтролни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и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класни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работи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Не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повече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от 1 на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ден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.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Не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повече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от 2 на седмица.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Не се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провеждат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в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последната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седмица на срока.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lvl="0" algn="l">
              <a:spcBef>
                <a:spcPct val="0"/>
              </a:spcBef>
            </a:pP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По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този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начин </a:t>
            </a:r>
            <a:r>
              <a:rPr lang="ru-RU" sz="3200" b="1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равилникът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защитава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учениците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от </a:t>
            </a:r>
            <a:r>
              <a:rPr lang="ru-RU" sz="3200" b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претоварване</a:t>
            </a:r>
            <a:r>
              <a:rPr lang="ru-RU" sz="3200" b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.</a:t>
            </a:r>
            <a:endParaRPr lang="en-US" sz="3200" b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601200" y="1151678"/>
            <a:ext cx="10912957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bg-BG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Структура на</a:t>
            </a:r>
          </a:p>
          <a:p>
            <a:pPr marL="0" lvl="0" indent="0" algn="l">
              <a:lnSpc>
                <a:spcPts val="8320"/>
              </a:lnSpc>
            </a:pPr>
            <a:r>
              <a:rPr lang="bg-BG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училището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1939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44544" y="1172977"/>
            <a:ext cx="11198912" cy="8166354"/>
          </a:xfrm>
          <a:custGeom>
            <a:avLst/>
            <a:gdLst/>
            <a:ahLst/>
            <a:cxnLst/>
            <a:rect l="l" t="t" r="r" b="b"/>
            <a:pathLst>
              <a:path w="11198912" h="7941047">
                <a:moveTo>
                  <a:pt x="0" y="0"/>
                </a:moveTo>
                <a:lnTo>
                  <a:pt x="11198912" y="0"/>
                </a:lnTo>
                <a:lnTo>
                  <a:pt x="11198912" y="7941046"/>
                </a:lnTo>
                <a:lnTo>
                  <a:pt x="0" y="7941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3657601" y="3301765"/>
            <a:ext cx="1097994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Учениците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имат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право:</a:t>
            </a: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безопасна и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недискриминационна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среда</a:t>
            </a: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мнение и участие в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училищния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живот да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избират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избираеми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и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факултативни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предмети</a:t>
            </a:r>
            <a:endParaRPr lang="ru-RU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Н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подкрепа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от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училищния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психолог</a:t>
            </a: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защита при тормоз или насилие</a:t>
            </a: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отсъствия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по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уважителни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причини (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болест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,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състезания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, до 15 дни с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бележка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от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родител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).</a:t>
            </a:r>
          </a:p>
          <a:p>
            <a:pPr lvl="0" algn="ctr">
              <a:spcBef>
                <a:spcPct val="0"/>
              </a:spcBef>
            </a:pP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Правата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са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добре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разписани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и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съответстват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на закона.</a:t>
            </a:r>
            <a:endParaRPr lang="en-US" sz="3200" b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23992" y="947669"/>
            <a:ext cx="6680372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bg-BG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Правата на учениците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44544" y="1172977"/>
            <a:ext cx="11198912" cy="8166354"/>
          </a:xfrm>
          <a:custGeom>
            <a:avLst/>
            <a:gdLst/>
            <a:ahLst/>
            <a:cxnLst/>
            <a:rect l="l" t="t" r="r" b="b"/>
            <a:pathLst>
              <a:path w="11198912" h="7941047">
                <a:moveTo>
                  <a:pt x="0" y="0"/>
                </a:moveTo>
                <a:lnTo>
                  <a:pt x="11198912" y="0"/>
                </a:lnTo>
                <a:lnTo>
                  <a:pt x="11198912" y="7941046"/>
                </a:lnTo>
                <a:lnTo>
                  <a:pt x="0" y="7941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3544544" y="3211625"/>
            <a:ext cx="1085725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Учениците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длъжни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:</a:t>
            </a:r>
            <a:endParaRPr lang="en-US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bg-BG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спазват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правилника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и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Единните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училищни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правила</a:t>
            </a: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bg-BG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уважават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учители и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съученици</a:t>
            </a:r>
            <a:endParaRPr lang="ru-RU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пазят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името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и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имуществото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на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училището</a:t>
            </a:r>
            <a:endParaRPr lang="en-US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не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упражняват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тормоз, дискриминация или насилие</a:t>
            </a:r>
            <a:endParaRPr lang="en-US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присъстват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редовно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на </a:t>
            </a:r>
            <a:r>
              <a:rPr lang="ru-RU" sz="3200" i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учебните</a:t>
            </a:r>
            <a:r>
              <a:rPr lang="ru-RU" sz="3200" i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занятия.</a:t>
            </a:r>
            <a:endParaRPr lang="en-US" sz="3200" i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0" lvl="0" indent="0" algn="ctr">
              <a:spcBef>
                <a:spcPct val="0"/>
              </a:spcBef>
            </a:pP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Акцентът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е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върху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дисциплина и уважение.</a:t>
            </a:r>
            <a:endParaRPr lang="en-US" sz="3200" b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47019" y="947669"/>
            <a:ext cx="9020563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bg-BG" sz="7500" spc="-15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Задължения на учениците</a:t>
            </a:r>
            <a:endParaRPr lang="en-US" sz="7500" spc="-15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200" y="4457700"/>
            <a:ext cx="9645533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По </a:t>
            </a:r>
            <a:r>
              <a:rPr lang="ru-RU" sz="3200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медицински</a:t>
            </a: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причини – с документ.</a:t>
            </a:r>
            <a:endParaRPr lang="en-US" sz="3200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До 15 дни </a:t>
            </a:r>
            <a:r>
              <a:rPr lang="ru-RU" sz="3200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годишно</a:t>
            </a: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с </a:t>
            </a:r>
            <a:r>
              <a:rPr lang="ru-RU" sz="3200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бележка</a:t>
            </a: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от </a:t>
            </a:r>
            <a:r>
              <a:rPr lang="ru-RU" sz="3200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родител</a:t>
            </a: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(до 5 </a:t>
            </a:r>
            <a:r>
              <a:rPr lang="ru-RU" sz="3200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наведнъж</a:t>
            </a: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).</a:t>
            </a:r>
            <a:endParaRPr lang="en-US" sz="3200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За спорт и </a:t>
            </a:r>
            <a:r>
              <a:rPr lang="ru-RU" sz="3200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конкурси</a:t>
            </a: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– с документ от </a:t>
            </a:r>
            <a:r>
              <a:rPr lang="ru-RU" sz="3200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организацията</a:t>
            </a: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.</a:t>
            </a:r>
            <a:endParaRPr lang="en-US" sz="3200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lvl="0" algn="l">
              <a:spcBef>
                <a:spcPct val="0"/>
              </a:spcBef>
            </a:pPr>
            <a:r>
              <a:rPr lang="ru-RU" sz="3200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При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твърде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много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отсъствия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може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да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нямаш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срочна оценка и да се наложи </a:t>
            </a:r>
            <a:r>
              <a:rPr lang="ru-RU" sz="3200" b="1" u="none" spc="61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изпит</a:t>
            </a:r>
            <a:r>
              <a:rPr lang="ru-RU" sz="3200" b="1" u="none" spc="61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.</a:t>
            </a:r>
            <a:endParaRPr lang="en-US" sz="3200" b="1" u="none" spc="61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527751" y="2891168"/>
            <a:ext cx="732179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bg-BG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Отсъствия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4" name="Freeform 4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739109" y="1617101"/>
            <a:ext cx="6483233" cy="6483233"/>
            <a:chOff x="0" y="0"/>
            <a:chExt cx="34823400" cy="34823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0"/>
              <a:stretch>
                <a:fillRect l="-38888" r="-3888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04324" y="1901884"/>
            <a:ext cx="6483233" cy="6483233"/>
            <a:chOff x="0" y="0"/>
            <a:chExt cx="34823400" cy="3482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839200" y="4229100"/>
            <a:ext cx="7321793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Минаваш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в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следващ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клас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,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ако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имаш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минимум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Среден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(3).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При „Слаб (2)“ –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поправителен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изпит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.</a:t>
            </a:r>
            <a:endParaRPr lang="en-US" sz="3200" i="1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XII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клас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не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повтаря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, но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държи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изпити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до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успешното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завършване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.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След VII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клас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–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основно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образование.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След XII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клас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– </a:t>
            </a:r>
            <a:r>
              <a:rPr lang="ru-RU" sz="3200" i="1" u="none" spc="58" dirty="0" err="1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средно</a:t>
            </a:r>
            <a:r>
              <a:rPr lang="ru-RU" sz="3200" i="1" u="none" spc="58" dirty="0">
                <a:solidFill>
                  <a:srgbClr val="2B2B2B"/>
                </a:solidFill>
                <a:latin typeface="Comic Sans MS" panose="030F0702030302020204" pitchFamily="66" charset="0"/>
                <a:ea typeface="Quicksand Semi-Bold"/>
                <a:cs typeface="Quicksand Semi-Bold"/>
                <a:sym typeface="Quicksand Semi-Bold"/>
              </a:rPr>
              <a:t> образование + ДЗИ.</a:t>
            </a:r>
            <a:endParaRPr lang="en-US" sz="3200" i="1" u="none" spc="58" dirty="0">
              <a:solidFill>
                <a:srgbClr val="2B2B2B"/>
              </a:solidFill>
              <a:latin typeface="Comic Sans MS" panose="030F0702030302020204" pitchFamily="66" charset="0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58200" y="1963054"/>
            <a:ext cx="10058400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bg-BG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Преминаване в следващ клас и завършване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20851201">
            <a:off x="5273083" y="4381014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" name="Freeform 2"/>
          <p:cNvSpPr/>
          <p:nvPr/>
        </p:nvSpPr>
        <p:spPr>
          <a:xfrm>
            <a:off x="838200" y="2678406"/>
            <a:ext cx="3821873" cy="2030886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4" y="0"/>
                </a:lnTo>
                <a:lnTo>
                  <a:pt x="4494794" y="3031943"/>
                </a:lnTo>
                <a:lnTo>
                  <a:pt x="0" y="3031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938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867507" y="5083479"/>
            <a:ext cx="3821873" cy="2313941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32579" b="-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bg-BG" dirty="0"/>
          </a:p>
        </p:txBody>
      </p:sp>
      <p:sp>
        <p:nvSpPr>
          <p:cNvPr id="5" name="Freeform 5"/>
          <p:cNvSpPr/>
          <p:nvPr/>
        </p:nvSpPr>
        <p:spPr>
          <a:xfrm>
            <a:off x="12722585" y="654091"/>
            <a:ext cx="3798428" cy="2250022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86759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734309" y="3136666"/>
            <a:ext cx="3792566" cy="2244392"/>
          </a:xfrm>
          <a:custGeom>
            <a:avLst/>
            <a:gdLst/>
            <a:ahLst/>
            <a:cxnLst/>
            <a:rect l="l" t="t" r="r" b="b"/>
            <a:pathLst>
              <a:path w="4494794" h="2508913">
                <a:moveTo>
                  <a:pt x="0" y="0"/>
                </a:moveTo>
                <a:lnTo>
                  <a:pt x="4494794" y="0"/>
                </a:lnTo>
                <a:lnTo>
                  <a:pt x="4494794" y="2508913"/>
                </a:lnTo>
                <a:lnTo>
                  <a:pt x="0" y="250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2734309" y="5810676"/>
            <a:ext cx="3821873" cy="2616457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4" y="0"/>
                </a:lnTo>
                <a:lnTo>
                  <a:pt x="4494794" y="3031944"/>
                </a:lnTo>
                <a:lnTo>
                  <a:pt x="0" y="3031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67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bg-BG" dirty="0"/>
          </a:p>
        </p:txBody>
      </p:sp>
      <p:sp>
        <p:nvSpPr>
          <p:cNvPr id="8" name="TextBox 8"/>
          <p:cNvSpPr txBox="1"/>
          <p:nvPr/>
        </p:nvSpPr>
        <p:spPr>
          <a:xfrm>
            <a:off x="6069624" y="4249917"/>
            <a:ext cx="4975325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bg-BG" sz="6800" dirty="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Обща оценка</a:t>
            </a:r>
            <a:endParaRPr lang="en-US" sz="6800" dirty="0">
              <a:solidFill>
                <a:srgbClr val="303030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CBDF1D-A8DF-43F7-A80F-5AEB092D8976}"/>
              </a:ext>
            </a:extLst>
          </p:cNvPr>
          <p:cNvGrpSpPr/>
          <p:nvPr/>
        </p:nvGrpSpPr>
        <p:grpSpPr>
          <a:xfrm>
            <a:off x="832559" y="105605"/>
            <a:ext cx="3821873" cy="2250022"/>
            <a:chOff x="1761125" y="1032676"/>
            <a:chExt cx="3821873" cy="2161264"/>
          </a:xfrm>
        </p:grpSpPr>
        <p:sp>
          <p:nvSpPr>
            <p:cNvPr id="3" name="Freeform 3"/>
            <p:cNvSpPr/>
            <p:nvPr/>
          </p:nvSpPr>
          <p:spPr>
            <a:xfrm>
              <a:off x="1761125" y="1032676"/>
              <a:ext cx="3821873" cy="2161264"/>
            </a:xfrm>
            <a:custGeom>
              <a:avLst/>
              <a:gdLst/>
              <a:ahLst/>
              <a:cxnLst/>
              <a:rect l="l" t="t" r="r" b="b"/>
              <a:pathLst>
                <a:path w="4494794" h="2508913">
                  <a:moveTo>
                    <a:pt x="0" y="0"/>
                  </a:moveTo>
                  <a:lnTo>
                    <a:pt x="4494794" y="0"/>
                  </a:lnTo>
                  <a:lnTo>
                    <a:pt x="4494794" y="2508913"/>
                  </a:lnTo>
                  <a:lnTo>
                    <a:pt x="0" y="2508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2085093" y="1671479"/>
              <a:ext cx="3220828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bg-BG" sz="3200" b="1" dirty="0">
                  <a:solidFill>
                    <a:srgbClr val="303030"/>
                  </a:solidFill>
                  <a:latin typeface="Comic Sans MS" panose="030F0702030302020204" pitchFamily="66" charset="0"/>
                  <a:ea typeface="Lazydog"/>
                  <a:cs typeface="Lazydog"/>
                  <a:sym typeface="Lazydog"/>
                </a:rPr>
                <a:t>Ясно разписани права</a:t>
              </a:r>
              <a:endParaRPr lang="en-US" sz="3200" b="1" dirty="0">
                <a:solidFill>
                  <a:srgbClr val="303030"/>
                </a:solidFill>
                <a:latin typeface="Comic Sans MS" panose="030F0702030302020204" pitchFamily="66" charset="0"/>
                <a:ea typeface="Lazydog"/>
                <a:cs typeface="Lazydog"/>
                <a:sym typeface="Lazydog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09387" y="3217036"/>
            <a:ext cx="3220828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bg-BG" sz="3200" b="1" dirty="0">
                <a:solidFill>
                  <a:srgbClr val="303030"/>
                </a:solidFill>
                <a:latin typeface="Comic Sans MS" panose="030F0702030302020204" pitchFamily="66" charset="0"/>
                <a:ea typeface="Lazydog"/>
                <a:cs typeface="Lazydog"/>
                <a:sym typeface="Lazydog"/>
              </a:rPr>
              <a:t>Защита от тормоз</a:t>
            </a:r>
            <a:endParaRPr lang="en-US" sz="3200" b="1" dirty="0">
              <a:solidFill>
                <a:srgbClr val="303030"/>
              </a:solidFill>
              <a:latin typeface="Comic Sans MS" panose="030F0702030302020204" pitchFamily="66" charset="0"/>
              <a:ea typeface="Lazydog"/>
              <a:cs typeface="Lazydog"/>
              <a:sym typeface="Lazydog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62168" y="5433846"/>
            <a:ext cx="322082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3200" b="1" dirty="0">
                <a:solidFill>
                  <a:srgbClr val="303030"/>
                </a:solidFill>
                <a:latin typeface="Comic Sans MS" panose="030F0702030302020204" pitchFamily="66" charset="0"/>
                <a:ea typeface="Lazydog"/>
                <a:cs typeface="Lazydog"/>
                <a:sym typeface="Lazydog"/>
              </a:rPr>
              <a:t>Контрол върху натоварването</a:t>
            </a:r>
            <a:endParaRPr lang="en-US" sz="3200" b="1" dirty="0">
              <a:solidFill>
                <a:srgbClr val="303030"/>
              </a:solidFill>
              <a:latin typeface="Comic Sans MS" panose="030F0702030302020204" pitchFamily="66" charset="0"/>
              <a:ea typeface="Lazydog"/>
              <a:cs typeface="Lazydog"/>
              <a:sym typeface="Lazydog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064139" y="6134019"/>
            <a:ext cx="3220828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bg-BG" sz="3200" b="1" dirty="0">
                <a:solidFill>
                  <a:srgbClr val="303030"/>
                </a:solidFill>
                <a:latin typeface="Comic Sans MS" panose="030F0702030302020204" pitchFamily="66" charset="0"/>
                <a:ea typeface="Lazydog"/>
                <a:cs typeface="Lazydog"/>
                <a:sym typeface="Lazydog"/>
              </a:rPr>
              <a:t>Сериозни изисквания в гимназиален етап</a:t>
            </a:r>
            <a:endParaRPr lang="en-US" sz="3200" b="1" dirty="0">
              <a:solidFill>
                <a:srgbClr val="303030"/>
              </a:solidFill>
              <a:latin typeface="Comic Sans MS" panose="030F0702030302020204" pitchFamily="66" charset="0"/>
              <a:ea typeface="Lazydog"/>
              <a:cs typeface="Lazydog"/>
              <a:sym typeface="Lazydog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06400" y="3513176"/>
            <a:ext cx="3220828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bg-BG" sz="3200" b="1" dirty="0">
                <a:solidFill>
                  <a:srgbClr val="303030"/>
                </a:solidFill>
                <a:latin typeface="Comic Sans MS" panose="030F0702030302020204" pitchFamily="66" charset="0"/>
                <a:ea typeface="Lazydog"/>
                <a:cs typeface="Lazydog"/>
                <a:sym typeface="Lazydog"/>
              </a:rPr>
              <a:t>Изисквания за поведение и дисциплина</a:t>
            </a:r>
            <a:endParaRPr lang="en-US" sz="3200" b="1" dirty="0">
              <a:solidFill>
                <a:srgbClr val="303030"/>
              </a:solidFill>
              <a:latin typeface="Comic Sans MS" panose="030F0702030302020204" pitchFamily="66" charset="0"/>
              <a:ea typeface="Lazydog"/>
              <a:cs typeface="Lazydog"/>
              <a:sym typeface="Lazydog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034831" y="1250518"/>
            <a:ext cx="3220828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bg-BG" sz="3200" b="1" dirty="0">
                <a:solidFill>
                  <a:srgbClr val="303030"/>
                </a:solidFill>
                <a:latin typeface="Comic Sans MS" panose="030F0702030302020204" pitchFamily="66" charset="0"/>
                <a:ea typeface="Lazydog"/>
                <a:cs typeface="Lazydog"/>
                <a:sym typeface="Lazydog"/>
              </a:rPr>
              <a:t>Строги правила за отсъствия</a:t>
            </a:r>
            <a:endParaRPr lang="en-US" sz="3200" b="1" dirty="0">
              <a:solidFill>
                <a:srgbClr val="303030"/>
              </a:solidFill>
              <a:latin typeface="Comic Sans MS" panose="030F0702030302020204" pitchFamily="66" charset="0"/>
              <a:ea typeface="Lazydog"/>
              <a:cs typeface="Lazydog"/>
              <a:sym typeface="Lazydog"/>
            </a:endParaRPr>
          </a:p>
        </p:txBody>
      </p:sp>
      <p:sp>
        <p:nvSpPr>
          <p:cNvPr id="16" name="Freeform 16"/>
          <p:cNvSpPr/>
          <p:nvPr/>
        </p:nvSpPr>
        <p:spPr>
          <a:xfrm rot="5400000">
            <a:off x="8533957" y="-237613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284967" y="727710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244339">
            <a:off x="8130193" y="754484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BEE365-156E-41E5-BEEF-3916ECADB44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47728"/>
          <a:stretch/>
        </p:blipFill>
        <p:spPr>
          <a:xfrm>
            <a:off x="861645" y="7771607"/>
            <a:ext cx="3821873" cy="23197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4601666-F430-4D6B-AB90-8343625138CC}"/>
              </a:ext>
            </a:extLst>
          </p:cNvPr>
          <p:cNvSpPr txBox="1"/>
          <p:nvPr/>
        </p:nvSpPr>
        <p:spPr>
          <a:xfrm>
            <a:off x="1322218" y="8146633"/>
            <a:ext cx="3168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>
                <a:latin typeface="Comic Sans MS" panose="030F0702030302020204" pitchFamily="66" charset="0"/>
              </a:rPr>
              <a:t>Възможности за поправка и подкрепа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589</Words>
  <Application>Microsoft Office PowerPoint</Application>
  <PresentationFormat>Custom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Fibre</vt:lpstr>
      <vt:lpstr>Comic Sans MS</vt:lpstr>
      <vt:lpstr>Calibri</vt:lpstr>
      <vt:lpstr>Arial</vt:lpstr>
      <vt:lpstr>Public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Organic Child Psychology Presentation</dc:title>
  <dc:creator>Елена Пеева</dc:creator>
  <cp:lastModifiedBy>Елена Пеева</cp:lastModifiedBy>
  <cp:revision>24</cp:revision>
  <dcterms:created xsi:type="dcterms:W3CDTF">2006-08-16T00:00:00Z</dcterms:created>
  <dcterms:modified xsi:type="dcterms:W3CDTF">2026-06-29T13:29:53Z</dcterms:modified>
  <dc:identifier>DAG7r_hxEjE</dc:identifier>
</cp:coreProperties>
</file>