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sqVPHqqJv2nw6ckQJezprfj++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" name="Google Shape;61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2" name="Google Shape;62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79" name="Google Shape;79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" name="Google Shape;96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Report, pp. 18–21 and 49.</a:t>
            </a:r>
            <a:endParaRPr/>
          </a:p>
        </p:txBody>
      </p:sp>
      <p:sp>
        <p:nvSpPr>
          <p:cNvPr id="97" name="Google Shape;97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2" name="Google Shape;112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Report, pp. 22–32 and national annexes.</a:t>
            </a:r>
            <a:endParaRPr/>
          </a:p>
        </p:txBody>
      </p:sp>
      <p:sp>
        <p:nvSpPr>
          <p:cNvPr id="113" name="Google Shape;113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BIOSUSTAIN project materials and user-provided BIOSUSTAIN presentation.</a:t>
            </a:r>
            <a:endParaRPr/>
          </a:p>
        </p:txBody>
      </p:sp>
      <p:sp>
        <p:nvSpPr>
          <p:cNvPr id="161" name="Google Shape;161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BIOSUSTAIN, Common Methodology for Conducting the National and International Experimentoriums, pp. 7–16 (working principles, roles, six-phase implementation and TEK Practice Card).</a:t>
            </a:r>
            <a:endParaRPr/>
          </a:p>
        </p:txBody>
      </p:sp>
      <p:sp>
        <p:nvSpPr>
          <p:cNvPr id="187" name="Google Shape;18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Report, pp. 3–12 and 48–52; BIOSUSTAIN project materials.</a:t>
            </a:r>
            <a:endParaRPr/>
          </a:p>
        </p:txBody>
      </p:sp>
      <p:sp>
        <p:nvSpPr>
          <p:cNvPr id="217" name="Google Shape;217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8" name="Google Shape;238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Report, pp. 48–52; BIOSUSTAIN project materials.</a:t>
            </a:r>
            <a:endParaRPr/>
          </a:p>
        </p:txBody>
      </p:sp>
      <p:sp>
        <p:nvSpPr>
          <p:cNvPr id="239" name="Google Shape;239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Report, pp. 49–52.</a:t>
            </a:r>
            <a:endParaRPr/>
          </a:p>
        </p:txBody>
      </p:sp>
      <p:sp>
        <p:nvSpPr>
          <p:cNvPr id="267" name="Google Shape;267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[Sources]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BRICKS Final Consolidated Report; BIOSUSTAIN project materials.</a:t>
            </a:r>
            <a:endParaRPr/>
          </a:p>
        </p:txBody>
      </p:sp>
      <p:sp>
        <p:nvSpPr>
          <p:cNvPr id="293" name="Google Shape;293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5.jp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176B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7" name="Google Shape;17;p1"/>
          <p:cNvSpPr/>
          <p:nvPr/>
        </p:nvSpPr>
        <p:spPr>
          <a:xfrm>
            <a:off x="685800" y="5524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NON-FORMAL EDUCATION × LIVING HERITAGE</a:t>
            </a:r>
            <a:endParaRPr sz="1800"/>
          </a:p>
        </p:txBody>
      </p:sp>
      <p:sp>
        <p:nvSpPr>
          <p:cNvPr id="18" name="Google Shape;18;p1"/>
          <p:cNvSpPr/>
          <p:nvPr/>
        </p:nvSpPr>
        <p:spPr>
          <a:xfrm>
            <a:off x="685800" y="1104900"/>
            <a:ext cx="5810250" cy="2266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in the Transmission of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Traditional Knowledge</a:t>
            </a:r>
            <a:endParaRPr sz="1800"/>
          </a:p>
        </p:txBody>
      </p:sp>
      <p:sp>
        <p:nvSpPr>
          <p:cNvPr id="19" name="Google Shape;19;p1"/>
          <p:cNvSpPr/>
          <p:nvPr/>
        </p:nvSpPr>
        <p:spPr>
          <a:xfrm>
            <a:off x="685800" y="3638550"/>
            <a:ext cx="56197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Insights from the EU-funded projects BRICKS and BIOSUSTAIN</a:t>
            </a:r>
            <a:endParaRPr sz="1800"/>
          </a:p>
        </p:txBody>
      </p:sp>
      <p:sp>
        <p:nvSpPr>
          <p:cNvPr id="20" name="Google Shape;20;p1"/>
          <p:cNvSpPr/>
          <p:nvPr/>
        </p:nvSpPr>
        <p:spPr>
          <a:xfrm>
            <a:off x="685800" y="4953000"/>
            <a:ext cx="56197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275"/>
              <a:buFont typeface="Calibri"/>
              <a:buNone/>
            </a:pPr>
            <a:r>
              <a:rPr b="0" lang="en-US" sz="12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Maka Dvalishvili · Tamar Kiknadze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275"/>
              <a:buFont typeface="Calibri"/>
              <a:buNone/>
            </a:pPr>
            <a:r>
              <a:rPr b="0" lang="en-US" sz="12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Georgian Arts and Culture Center (GACC) · Varna 2026</a:t>
            </a:r>
            <a:endParaRPr sz="1800"/>
          </a:p>
        </p:txBody>
      </p:sp>
      <p:sp>
        <p:nvSpPr>
          <p:cNvPr id="21" name="Google Shape;21;p1"/>
          <p:cNvSpPr/>
          <p:nvPr/>
        </p:nvSpPr>
        <p:spPr>
          <a:xfrm>
            <a:off x="7334250" y="3067050"/>
            <a:ext cx="39814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ADD COVER IMAGE</a:t>
            </a:r>
            <a:endParaRPr sz="1800"/>
          </a:p>
        </p:txBody>
      </p:sp>
      <p:pic>
        <p:nvPicPr>
          <p:cNvPr id="22" name="Google Shape;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1801" y="628650"/>
            <a:ext cx="4759114" cy="5563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9906" y="5845758"/>
            <a:ext cx="1013460" cy="693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OUR ORGANISATION</a:t>
            </a:r>
            <a:endParaRPr sz="1800"/>
          </a:p>
        </p:txBody>
      </p:sp>
      <p:sp>
        <p:nvSpPr>
          <p:cNvPr id="30" name="Google Shape;30;p2"/>
          <p:cNvSpPr/>
          <p:nvPr/>
        </p:nvSpPr>
        <p:spPr>
          <a:xfrm>
            <a:off x="685800" y="742950"/>
            <a:ext cx="6625766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About GACC</a:t>
            </a:r>
            <a:endParaRPr sz="1800"/>
          </a:p>
        </p:txBody>
      </p:sp>
      <p:sp>
        <p:nvSpPr>
          <p:cNvPr id="31" name="Google Shape;31;p2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32" name="Google Shape;32;p2"/>
          <p:cNvSpPr/>
          <p:nvPr/>
        </p:nvSpPr>
        <p:spPr>
          <a:xfrm>
            <a:off x="685800" y="2095500"/>
            <a:ext cx="2571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2550"/>
              <a:buFont typeface="Calibri"/>
              <a:buNone/>
            </a:pPr>
            <a:r>
              <a:rPr b="1" lang="en-US" sz="255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Since 1995</a:t>
            </a:r>
            <a:endParaRPr sz="1800"/>
          </a:p>
        </p:txBody>
      </p:sp>
      <p:sp>
        <p:nvSpPr>
          <p:cNvPr id="33" name="Google Shape;33;p2"/>
          <p:cNvSpPr/>
          <p:nvPr/>
        </p:nvSpPr>
        <p:spPr>
          <a:xfrm>
            <a:off x="685800" y="2724150"/>
            <a:ext cx="504825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800"/>
              <a:buFont typeface="Calibri"/>
              <a:buNone/>
            </a:pPr>
            <a:r>
              <a:rPr b="0" lang="en-US" sz="18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GACC safeguards cultural heritage while strengthening crafts, creative industries and community-based development.</a:t>
            </a:r>
            <a:endParaRPr sz="1800"/>
          </a:p>
        </p:txBody>
      </p:sp>
      <p:sp>
        <p:nvSpPr>
          <p:cNvPr id="34" name="Google Shape;34;p2"/>
          <p:cNvSpPr/>
          <p:nvPr/>
        </p:nvSpPr>
        <p:spPr>
          <a:xfrm>
            <a:off x="685800" y="41910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125"/>
              <a:buFont typeface="Calibri"/>
              <a:buNone/>
            </a:pPr>
            <a:r>
              <a:rPr b="1" lang="en-US" sz="112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35" name="Google Shape;35;p2"/>
          <p:cNvSpPr/>
          <p:nvPr/>
        </p:nvSpPr>
        <p:spPr>
          <a:xfrm>
            <a:off x="1181100" y="4171950"/>
            <a:ext cx="4857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425"/>
              <a:buFont typeface="Calibri"/>
              <a:buNone/>
            </a:pPr>
            <a:r>
              <a:rPr b="1" lang="en-US" sz="14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UNESCO-accredited NGO for Intangible Cultural Heritage</a:t>
            </a:r>
            <a:endParaRPr sz="1800"/>
          </a:p>
        </p:txBody>
      </p:sp>
      <p:sp>
        <p:nvSpPr>
          <p:cNvPr id="36" name="Google Shape;36;p2"/>
          <p:cNvSpPr/>
          <p:nvPr/>
        </p:nvSpPr>
        <p:spPr>
          <a:xfrm>
            <a:off x="685800" y="47244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125"/>
              <a:buFont typeface="Calibri"/>
              <a:buNone/>
            </a:pPr>
            <a:r>
              <a:rPr b="1" lang="en-US" sz="112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37" name="Google Shape;37;p2"/>
          <p:cNvSpPr/>
          <p:nvPr/>
        </p:nvSpPr>
        <p:spPr>
          <a:xfrm>
            <a:off x="1181100" y="4705350"/>
            <a:ext cx="4857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425"/>
              <a:buFont typeface="Calibri"/>
              <a:buNone/>
            </a:pPr>
            <a:r>
              <a:rPr b="0" lang="en-US" sz="14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Member of the European Crafts Alliance</a:t>
            </a:r>
            <a:endParaRPr sz="1800"/>
          </a:p>
        </p:txBody>
      </p:sp>
      <p:sp>
        <p:nvSpPr>
          <p:cNvPr id="38" name="Google Shape;38;p2"/>
          <p:cNvSpPr/>
          <p:nvPr/>
        </p:nvSpPr>
        <p:spPr>
          <a:xfrm>
            <a:off x="685800" y="52578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125"/>
              <a:buFont typeface="Calibri"/>
              <a:buNone/>
            </a:pPr>
            <a:r>
              <a:rPr b="1" lang="en-US" sz="112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39" name="Google Shape;39;p2"/>
          <p:cNvSpPr/>
          <p:nvPr/>
        </p:nvSpPr>
        <p:spPr>
          <a:xfrm>
            <a:off x="1181100" y="5238750"/>
            <a:ext cx="4857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425"/>
              <a:buFont typeface="Calibri"/>
              <a:buNone/>
            </a:pPr>
            <a:r>
              <a:rPr b="0" lang="en-US" sz="14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Official representative of Europa Nostra in Georgia</a:t>
            </a:r>
            <a:endParaRPr sz="1800"/>
          </a:p>
        </p:txBody>
      </p:sp>
      <p:sp>
        <p:nvSpPr>
          <p:cNvPr id="40" name="Google Shape;40;p2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pic>
        <p:nvPicPr>
          <p:cNvPr id="42" name="Google Shape;4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1414" y="1060570"/>
            <a:ext cx="6483654" cy="4736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/>
          <p:nvPr/>
        </p:nvSpPr>
        <p:spPr>
          <a:xfrm>
            <a:off x="584741" y="423417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endParaRPr b="1" sz="1050">
              <a:solidFill>
                <a:srgbClr val="176B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50" name="Google Shape;50;p3"/>
          <p:cNvSpPr/>
          <p:nvPr/>
        </p:nvSpPr>
        <p:spPr>
          <a:xfrm>
            <a:off x="584742" y="1778747"/>
            <a:ext cx="437228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December 2025 – June 2027</a:t>
            </a:r>
            <a:endParaRPr sz="1800"/>
          </a:p>
        </p:txBody>
      </p:sp>
      <p:sp>
        <p:nvSpPr>
          <p:cNvPr id="51" name="Google Shape;51;p3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52" name="Google Shape;52;p3"/>
          <p:cNvSpPr/>
          <p:nvPr/>
        </p:nvSpPr>
        <p:spPr>
          <a:xfrm>
            <a:off x="584742" y="686883"/>
            <a:ext cx="5951590" cy="915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2550"/>
              <a:buFont typeface="Calibri"/>
              <a:buNone/>
            </a:pPr>
            <a:r>
              <a:rPr b="1" lang="en-US" sz="255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BRICKS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Bridges, Building Skills: Enhancing Non-Formal </a:t>
            </a:r>
            <a:br>
              <a:rPr lang="en-US" sz="1800"/>
            </a:b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Craft Education for Sustainable Cultural Transmission</a:t>
            </a:r>
            <a:endParaRPr sz="1800"/>
          </a:p>
        </p:txBody>
      </p:sp>
      <p:sp>
        <p:nvSpPr>
          <p:cNvPr id="53" name="Google Shape;53;p3"/>
          <p:cNvSpPr/>
          <p:nvPr/>
        </p:nvSpPr>
        <p:spPr>
          <a:xfrm>
            <a:off x="584788" y="2255001"/>
            <a:ext cx="43722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Co-Funded by:</a:t>
            </a:r>
            <a:endParaRPr b="1"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EU Erasmus+ programme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512537" y="3430066"/>
            <a:ext cx="60960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Project Partners:</a:t>
            </a:r>
            <a:endParaRPr b="1"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Made in Europe (Belgium)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Artex  (Italy ) 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Georgian Arts and Culture Center (Georgia)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Ethnographic Department, National Museum of 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Gdansk (Poland)</a:t>
            </a:r>
            <a:endParaRPr sz="1800"/>
          </a:p>
        </p:txBody>
      </p:sp>
      <p:pic>
        <p:nvPicPr>
          <p:cNvPr id="55" name="Google Shape;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69212" y="423433"/>
            <a:ext cx="6288736" cy="529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88016" y="5557800"/>
            <a:ext cx="3394718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4750" y="5184396"/>
            <a:ext cx="1316799" cy="8496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/>
          <p:nvPr/>
        </p:nvSpPr>
        <p:spPr>
          <a:xfrm>
            <a:off x="584741" y="423417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Projects</a:t>
            </a:r>
            <a:endParaRPr b="1" sz="1050">
              <a:solidFill>
                <a:srgbClr val="176B7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66" name="Google Shape;66;p4"/>
          <p:cNvSpPr/>
          <p:nvPr/>
        </p:nvSpPr>
        <p:spPr>
          <a:xfrm>
            <a:off x="584742" y="1778747"/>
            <a:ext cx="437228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December 2025 – June 2027</a:t>
            </a:r>
            <a:endParaRPr sz="1800"/>
          </a:p>
        </p:txBody>
      </p:sp>
      <p:sp>
        <p:nvSpPr>
          <p:cNvPr id="67" name="Google Shape;67;p4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68" name="Google Shape;68;p4"/>
          <p:cNvSpPr/>
          <p:nvPr/>
        </p:nvSpPr>
        <p:spPr>
          <a:xfrm>
            <a:off x="584742" y="710633"/>
            <a:ext cx="5951590" cy="700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2550"/>
              <a:buFont typeface="Calibri"/>
              <a:buNone/>
            </a:pPr>
            <a:r>
              <a:rPr b="1" lang="en-US" sz="255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BIOSUSTAIN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1800"/>
            </a:b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Sustaining BSB Biodiversity through Traditional Knowledge and Innovation</a:t>
            </a:r>
            <a:endParaRPr sz="1800"/>
          </a:p>
        </p:txBody>
      </p:sp>
      <p:sp>
        <p:nvSpPr>
          <p:cNvPr id="69" name="Google Shape;69;p4"/>
          <p:cNvSpPr/>
          <p:nvPr/>
        </p:nvSpPr>
        <p:spPr>
          <a:xfrm>
            <a:off x="584750" y="2238201"/>
            <a:ext cx="4372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Co-Funded by:</a:t>
            </a:r>
            <a:endParaRPr b="1"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The Interreg NEXT Black Sea Basin Programme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584741" y="3725841"/>
            <a:ext cx="609600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Project Leader: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Georgian Arts and Culture Center (Georgia)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</a:rPr>
              <a:t>Project Partners:</a:t>
            </a:r>
            <a:endParaRPr b="1"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Varna University of Management (Bulgaria)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</a:rPr>
              <a:t>Aristotle University of Thessaloniki (Greece)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71" name="Google Shape;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28823" y="423417"/>
            <a:ext cx="4315427" cy="5830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837181"/>
            <a:ext cx="689022" cy="471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12134" y="5839619"/>
            <a:ext cx="393295" cy="47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13492" y="5839619"/>
            <a:ext cx="476617" cy="47661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WHY IT MATTERS</a:t>
            </a:r>
            <a:endParaRPr sz="1800"/>
          </a:p>
        </p:txBody>
      </p:sp>
      <p:sp>
        <p:nvSpPr>
          <p:cNvPr id="82" name="Google Shape;82;p5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Traditional knowledge lives through people and practice</a:t>
            </a:r>
            <a:endParaRPr sz="1800"/>
          </a:p>
        </p:txBody>
      </p:sp>
      <p:sp>
        <p:nvSpPr>
          <p:cNvPr id="83" name="Google Shape;83;p5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84" name="Google Shape;84;p5"/>
          <p:cNvSpPr/>
          <p:nvPr/>
        </p:nvSpPr>
        <p:spPr>
          <a:xfrm>
            <a:off x="685800" y="217170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2325"/>
              <a:buFont typeface="Calibri"/>
              <a:buNone/>
            </a:pPr>
            <a:r>
              <a:rPr b="1" lang="en-US" sz="2325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LIVING</a:t>
            </a:r>
            <a:endParaRPr sz="1800"/>
          </a:p>
        </p:txBody>
      </p:sp>
      <p:sp>
        <p:nvSpPr>
          <p:cNvPr id="85" name="Google Shape;85;p5"/>
          <p:cNvSpPr/>
          <p:nvPr/>
        </p:nvSpPr>
        <p:spPr>
          <a:xfrm>
            <a:off x="685800" y="2933700"/>
            <a:ext cx="2476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2325"/>
              <a:buFont typeface="Calibri"/>
              <a:buNone/>
            </a:pPr>
            <a:r>
              <a:rPr b="1" lang="en-US" sz="2325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PRACTICAL</a:t>
            </a:r>
            <a:endParaRPr sz="1800"/>
          </a:p>
        </p:txBody>
      </p:sp>
      <p:sp>
        <p:nvSpPr>
          <p:cNvPr id="86" name="Google Shape;86;p5"/>
          <p:cNvSpPr/>
          <p:nvPr/>
        </p:nvSpPr>
        <p:spPr>
          <a:xfrm>
            <a:off x="685800" y="369570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2325"/>
              <a:buFont typeface="Calibri"/>
              <a:buNone/>
            </a:pPr>
            <a:r>
              <a:rPr b="1" lang="en-US" sz="232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COMMUNITY-BASED</a:t>
            </a:r>
            <a:endParaRPr sz="1800"/>
          </a:p>
        </p:txBody>
      </p:sp>
      <p:sp>
        <p:nvSpPr>
          <p:cNvPr id="87" name="Google Shape;87;p5"/>
          <p:cNvSpPr/>
          <p:nvPr/>
        </p:nvSpPr>
        <p:spPr>
          <a:xfrm>
            <a:off x="685800" y="4457700"/>
            <a:ext cx="40005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325"/>
              <a:buFont typeface="Calibri"/>
              <a:buNone/>
            </a:pPr>
            <a:r>
              <a:rPr b="1" lang="en-US" sz="23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EXPERIENCE-DRIVEN</a:t>
            </a:r>
            <a:endParaRPr sz="1800"/>
          </a:p>
        </p:txBody>
      </p:sp>
      <p:sp>
        <p:nvSpPr>
          <p:cNvPr id="88" name="Google Shape;88;p5"/>
          <p:cNvSpPr/>
          <p:nvPr/>
        </p:nvSpPr>
        <p:spPr>
          <a:xfrm>
            <a:off x="5678075" y="1799175"/>
            <a:ext cx="51435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025"/>
              <a:buFont typeface="Calibri"/>
              <a:buNone/>
            </a:pPr>
            <a:r>
              <a:rPr b="0" lang="en-US" sz="20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It connects heritage crafts, ecological knowledge, local food and plants, sustainable resource use and community resilience.</a:t>
            </a:r>
            <a:endParaRPr sz="1800"/>
          </a:p>
        </p:txBody>
      </p:sp>
      <p:sp>
        <p:nvSpPr>
          <p:cNvPr id="89" name="Google Shape;89;p5"/>
          <p:cNvSpPr/>
          <p:nvPr/>
        </p:nvSpPr>
        <p:spPr>
          <a:xfrm>
            <a:off x="6000750" y="4810125"/>
            <a:ext cx="4762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ADD DETAIL IMAGE</a:t>
            </a:r>
            <a:endParaRPr sz="1800"/>
          </a:p>
        </p:txBody>
      </p:sp>
      <p:sp>
        <p:nvSpPr>
          <p:cNvPr id="90" name="Google Shape;90;p5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pic>
        <p:nvPicPr>
          <p:cNvPr id="91" name="Google Shape;9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4161" y="3230038"/>
            <a:ext cx="2133015" cy="2037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7677" y="3228086"/>
            <a:ext cx="2687799" cy="20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BRICKS FINDING</a:t>
            </a:r>
            <a:endParaRPr sz="1800"/>
          </a:p>
        </p:txBody>
      </p:sp>
      <p:sp>
        <p:nvSpPr>
          <p:cNvPr id="100" name="Google Shape;100;p6"/>
          <p:cNvSpPr/>
          <p:nvPr/>
        </p:nvSpPr>
        <p:spPr>
          <a:xfrm>
            <a:off x="685800" y="742950"/>
            <a:ext cx="108394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Recognition is growing — but support remains weak</a:t>
            </a:r>
            <a:endParaRPr sz="1800"/>
          </a:p>
        </p:txBody>
      </p:sp>
      <p:sp>
        <p:nvSpPr>
          <p:cNvPr id="101" name="Google Shape;101;p6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02" name="Google Shape;102;p6"/>
          <p:cNvSpPr/>
          <p:nvPr/>
        </p:nvSpPr>
        <p:spPr>
          <a:xfrm>
            <a:off x="685800" y="2238375"/>
            <a:ext cx="37147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2100"/>
              <a:buFont typeface="Calibri"/>
              <a:buNone/>
            </a:pPr>
            <a:r>
              <a:rPr b="1" lang="en-US" sz="210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Across Europe</a:t>
            </a:r>
            <a:endParaRPr sz="1800"/>
          </a:p>
        </p:txBody>
      </p:sp>
      <p:sp>
        <p:nvSpPr>
          <p:cNvPr id="103" name="Google Shape;103;p6"/>
          <p:cNvSpPr/>
          <p:nvPr/>
        </p:nvSpPr>
        <p:spPr>
          <a:xfrm>
            <a:off x="685800" y="2781300"/>
            <a:ext cx="50482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0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Non-formal education is increasingly recognised within lifelong learning, skills development and social participation.</a:t>
            </a:r>
            <a:endParaRPr sz="1800"/>
          </a:p>
        </p:txBody>
      </p:sp>
      <p:sp>
        <p:nvSpPr>
          <p:cNvPr id="104" name="Google Shape;104;p6"/>
          <p:cNvSpPr/>
          <p:nvPr/>
        </p:nvSpPr>
        <p:spPr>
          <a:xfrm>
            <a:off x="685800" y="4333875"/>
            <a:ext cx="5067300" cy="38100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05" name="Google Shape;105;p6"/>
          <p:cNvSpPr/>
          <p:nvPr/>
        </p:nvSpPr>
        <p:spPr>
          <a:xfrm>
            <a:off x="685800" y="4591050"/>
            <a:ext cx="1428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275"/>
              <a:buFont typeface="Calibri"/>
              <a:buNone/>
            </a:pPr>
            <a:r>
              <a:rPr b="1" lang="en-US" sz="12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The gap</a:t>
            </a:r>
            <a:endParaRPr sz="1800"/>
          </a:p>
        </p:txBody>
      </p:sp>
      <p:sp>
        <p:nvSpPr>
          <p:cNvPr id="106" name="Google Shape;106;p6"/>
          <p:cNvSpPr/>
          <p:nvPr/>
        </p:nvSpPr>
        <p:spPr>
          <a:xfrm>
            <a:off x="685800" y="5000625"/>
            <a:ext cx="51435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Recognition, validation, governance and funding remain uneven — and no BRICKS country has a comprehensive craft-specific framework.</a:t>
            </a:r>
            <a:endParaRPr sz="1800"/>
          </a:p>
        </p:txBody>
      </p:sp>
      <p:sp>
        <p:nvSpPr>
          <p:cNvPr id="107" name="Google Shape;107;p6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pic>
        <p:nvPicPr>
          <p:cNvPr id="108" name="Google Shape;10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1829100"/>
            <a:ext cx="5869874" cy="404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6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HOW LEARNING HAPPENS</a:t>
            </a:r>
            <a:endParaRPr sz="1800"/>
          </a:p>
        </p:txBody>
      </p:sp>
      <p:sp>
        <p:nvSpPr>
          <p:cNvPr id="116" name="Google Shape;116;p7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Craft knowledge travels through flexible learning pathways</a:t>
            </a:r>
            <a:endParaRPr sz="1800"/>
          </a:p>
        </p:txBody>
      </p:sp>
      <p:sp>
        <p:nvSpPr>
          <p:cNvPr id="117" name="Google Shape;117;p7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18" name="Google Shape;118;p7"/>
          <p:cNvSpPr/>
          <p:nvPr/>
        </p:nvSpPr>
        <p:spPr>
          <a:xfrm>
            <a:off x="685800" y="20955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119" name="Google Shape;119;p7"/>
          <p:cNvSpPr/>
          <p:nvPr/>
        </p:nvSpPr>
        <p:spPr>
          <a:xfrm>
            <a:off x="1162050" y="207645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1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Workshops &amp; masterclasses</a:t>
            </a:r>
            <a:endParaRPr sz="1800"/>
          </a:p>
        </p:txBody>
      </p:sp>
      <p:sp>
        <p:nvSpPr>
          <p:cNvPr id="120" name="Google Shape;120;p7"/>
          <p:cNvSpPr/>
          <p:nvPr/>
        </p:nvSpPr>
        <p:spPr>
          <a:xfrm>
            <a:off x="1162050" y="249555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21" name="Google Shape;121;p7"/>
          <p:cNvSpPr/>
          <p:nvPr/>
        </p:nvSpPr>
        <p:spPr>
          <a:xfrm>
            <a:off x="685800" y="271462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122" name="Google Shape;122;p7"/>
          <p:cNvSpPr/>
          <p:nvPr/>
        </p:nvSpPr>
        <p:spPr>
          <a:xfrm>
            <a:off x="1162050" y="269557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1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Apprenticeship &amp; mentorship</a:t>
            </a:r>
            <a:endParaRPr sz="1800"/>
          </a:p>
        </p:txBody>
      </p:sp>
      <p:sp>
        <p:nvSpPr>
          <p:cNvPr id="123" name="Google Shape;123;p7"/>
          <p:cNvSpPr/>
          <p:nvPr/>
        </p:nvSpPr>
        <p:spPr>
          <a:xfrm>
            <a:off x="1162050" y="311467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24" name="Google Shape;124;p7"/>
          <p:cNvSpPr/>
          <p:nvPr/>
        </p:nvSpPr>
        <p:spPr>
          <a:xfrm>
            <a:off x="685800" y="333375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125" name="Google Shape;125;p7"/>
          <p:cNvSpPr/>
          <p:nvPr/>
        </p:nvSpPr>
        <p:spPr>
          <a:xfrm>
            <a:off x="1162050" y="331470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Learning in craft enterprises</a:t>
            </a:r>
            <a:endParaRPr sz="1800"/>
          </a:p>
        </p:txBody>
      </p:sp>
      <p:sp>
        <p:nvSpPr>
          <p:cNvPr id="126" name="Google Shape;126;p7"/>
          <p:cNvSpPr/>
          <p:nvPr/>
        </p:nvSpPr>
        <p:spPr>
          <a:xfrm>
            <a:off x="1162050" y="373380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27" name="Google Shape;127;p7"/>
          <p:cNvSpPr/>
          <p:nvPr/>
        </p:nvSpPr>
        <p:spPr>
          <a:xfrm>
            <a:off x="685800" y="395287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sp>
        <p:nvSpPr>
          <p:cNvPr id="128" name="Google Shape;128;p7"/>
          <p:cNvSpPr/>
          <p:nvPr/>
        </p:nvSpPr>
        <p:spPr>
          <a:xfrm>
            <a:off x="1162050" y="393382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Museums &amp; community spaces</a:t>
            </a:r>
            <a:endParaRPr sz="1800"/>
          </a:p>
        </p:txBody>
      </p:sp>
      <p:sp>
        <p:nvSpPr>
          <p:cNvPr id="129" name="Google Shape;129;p7"/>
          <p:cNvSpPr/>
          <p:nvPr/>
        </p:nvSpPr>
        <p:spPr>
          <a:xfrm>
            <a:off x="1162050" y="435292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30" name="Google Shape;130;p7"/>
          <p:cNvSpPr/>
          <p:nvPr/>
        </p:nvSpPr>
        <p:spPr>
          <a:xfrm>
            <a:off x="685800" y="45720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800"/>
          </a:p>
        </p:txBody>
      </p:sp>
      <p:sp>
        <p:nvSpPr>
          <p:cNvPr id="131" name="Google Shape;131;p7"/>
          <p:cNvSpPr/>
          <p:nvPr/>
        </p:nvSpPr>
        <p:spPr>
          <a:xfrm>
            <a:off x="1162050" y="455295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Family &amp; peer transmission</a:t>
            </a:r>
            <a:endParaRPr sz="1800"/>
          </a:p>
        </p:txBody>
      </p:sp>
      <p:sp>
        <p:nvSpPr>
          <p:cNvPr id="132" name="Google Shape;132;p7"/>
          <p:cNvSpPr/>
          <p:nvPr/>
        </p:nvSpPr>
        <p:spPr>
          <a:xfrm>
            <a:off x="1162050" y="497205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33" name="Google Shape;133;p7"/>
          <p:cNvSpPr/>
          <p:nvPr/>
        </p:nvSpPr>
        <p:spPr>
          <a:xfrm>
            <a:off x="685800" y="519112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1800"/>
          </a:p>
        </p:txBody>
      </p:sp>
      <p:sp>
        <p:nvSpPr>
          <p:cNvPr id="134" name="Google Shape;134;p7"/>
          <p:cNvSpPr/>
          <p:nvPr/>
        </p:nvSpPr>
        <p:spPr>
          <a:xfrm>
            <a:off x="1162050" y="517207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Online learning &amp; mobility</a:t>
            </a:r>
            <a:endParaRPr sz="1800"/>
          </a:p>
        </p:txBody>
      </p:sp>
      <p:sp>
        <p:nvSpPr>
          <p:cNvPr id="135" name="Google Shape;135;p7"/>
          <p:cNvSpPr/>
          <p:nvPr/>
        </p:nvSpPr>
        <p:spPr>
          <a:xfrm>
            <a:off x="1162050" y="559117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36" name="Google Shape;136;p7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800"/>
          </a:p>
        </p:txBody>
      </p:sp>
      <p:sp>
        <p:nvSpPr>
          <p:cNvPr id="137" name="Google Shape;137;p7"/>
          <p:cNvSpPr/>
          <p:nvPr/>
        </p:nvSpPr>
        <p:spPr>
          <a:xfrm>
            <a:off x="9906000" y="6334125"/>
            <a:ext cx="1066800" cy="323850"/>
          </a:xfrm>
          <a:prstGeom prst="roundRect">
            <a:avLst>
              <a:gd fmla="val 35294" name="adj"/>
            </a:avLst>
          </a:prstGeom>
          <a:noFill/>
          <a:ln cap="flat" cmpd="sng" w="9525">
            <a:solidFill>
              <a:srgbClr val="C8CEC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138" name="Google Shape;1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5450" y="1619250"/>
            <a:ext cx="6013557" cy="4562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7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WHAT BRICKS SHOWS</a:t>
            </a:r>
            <a:endParaRPr sz="1800"/>
          </a:p>
        </p:txBody>
      </p:sp>
      <p:sp>
        <p:nvSpPr>
          <p:cNvPr id="146" name="Google Shape;146;p8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The strongest systems connect formal structure with real practice</a:t>
            </a:r>
            <a:endParaRPr sz="1800"/>
          </a:p>
        </p:txBody>
      </p:sp>
      <p:sp>
        <p:nvSpPr>
          <p:cNvPr id="147" name="Google Shape;147;p8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48" name="Google Shape;148;p8"/>
          <p:cNvSpPr/>
          <p:nvPr/>
        </p:nvSpPr>
        <p:spPr>
          <a:xfrm>
            <a:off x="685800" y="2095500"/>
            <a:ext cx="4972050" cy="3086100"/>
          </a:xfrm>
          <a:prstGeom prst="roundRect">
            <a:avLst>
              <a:gd fmla="val 3704" name="adj"/>
            </a:avLst>
          </a:prstGeom>
          <a:solidFill>
            <a:srgbClr val="FFFFFF"/>
          </a:solidFill>
          <a:ln cap="flat" cmpd="sng" w="13325">
            <a:solidFill>
              <a:srgbClr val="C8CE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49" name="Google Shape;149;p8"/>
          <p:cNvSpPr/>
          <p:nvPr/>
        </p:nvSpPr>
        <p:spPr>
          <a:xfrm>
            <a:off x="990600" y="2381250"/>
            <a:ext cx="4095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275"/>
              <a:buFont typeface="Calibri"/>
              <a:buNone/>
            </a:pPr>
            <a:r>
              <a:rPr b="1" lang="en-US" sz="1275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FORMAL EDUCATION</a:t>
            </a:r>
            <a:endParaRPr sz="1800"/>
          </a:p>
        </p:txBody>
      </p:sp>
      <p:sp>
        <p:nvSpPr>
          <p:cNvPr id="150" name="Google Shape;150;p8"/>
          <p:cNvSpPr/>
          <p:nvPr/>
        </p:nvSpPr>
        <p:spPr>
          <a:xfrm>
            <a:off x="990600" y="2952750"/>
            <a:ext cx="400050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Theory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Recognised progression</a:t>
            </a:r>
            <a:endParaRPr sz="1800"/>
          </a:p>
        </p:txBody>
      </p:sp>
      <p:sp>
        <p:nvSpPr>
          <p:cNvPr id="151" name="Google Shape;151;p8"/>
          <p:cNvSpPr/>
          <p:nvPr/>
        </p:nvSpPr>
        <p:spPr>
          <a:xfrm>
            <a:off x="6000750" y="2095500"/>
            <a:ext cx="5505450" cy="3086100"/>
          </a:xfrm>
          <a:prstGeom prst="roundRect">
            <a:avLst>
              <a:gd fmla="val 3704" name="adj"/>
            </a:avLst>
          </a:prstGeom>
          <a:solidFill>
            <a:srgbClr val="176B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52" name="Google Shape;152;p8"/>
          <p:cNvSpPr/>
          <p:nvPr/>
        </p:nvSpPr>
        <p:spPr>
          <a:xfrm>
            <a:off x="6324600" y="2381250"/>
            <a:ext cx="4476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75"/>
              <a:buFont typeface="Calibri"/>
              <a:buNone/>
            </a:pPr>
            <a:r>
              <a:rPr b="1" lang="en-US" sz="127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NON-FORMAL EDUCATION</a:t>
            </a:r>
            <a:endParaRPr sz="1800"/>
          </a:p>
        </p:txBody>
      </p:sp>
      <p:sp>
        <p:nvSpPr>
          <p:cNvPr id="153" name="Google Shape;153;p8"/>
          <p:cNvSpPr/>
          <p:nvPr/>
        </p:nvSpPr>
        <p:spPr>
          <a:xfrm>
            <a:off x="6324600" y="2952750"/>
            <a:ext cx="4476750" cy="1352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Flexibility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Calibri"/>
              <a:buNone/>
            </a:pPr>
            <a:r>
              <a:rPr b="1" lang="en-US" sz="19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Professional and community context</a:t>
            </a:r>
            <a:endParaRPr sz="1800"/>
          </a:p>
        </p:txBody>
      </p:sp>
      <p:sp>
        <p:nvSpPr>
          <p:cNvPr id="154" name="Google Shape;154;p8"/>
          <p:cNvSpPr/>
          <p:nvPr/>
        </p:nvSpPr>
        <p:spPr>
          <a:xfrm>
            <a:off x="990600" y="5505450"/>
            <a:ext cx="952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The bridge: workshops · apprenticeships · museums · enterprises · community organisations</a:t>
            </a:r>
            <a:endParaRPr sz="1800"/>
          </a:p>
        </p:txBody>
      </p:sp>
      <p:sp>
        <p:nvSpPr>
          <p:cNvPr id="155" name="Google Shape;155;p8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1800"/>
          </a:p>
        </p:txBody>
      </p:sp>
      <p:sp>
        <p:nvSpPr>
          <p:cNvPr id="156" name="Google Shape;156;p8"/>
          <p:cNvSpPr/>
          <p:nvPr/>
        </p:nvSpPr>
        <p:spPr>
          <a:xfrm>
            <a:off x="9906000" y="6334125"/>
            <a:ext cx="1066800" cy="323850"/>
          </a:xfrm>
          <a:prstGeom prst="roundRect">
            <a:avLst>
              <a:gd fmla="val 35294" name="adj"/>
            </a:avLst>
          </a:prstGeom>
          <a:noFill/>
          <a:ln cap="flat" cmpd="sng" w="9525">
            <a:solidFill>
              <a:srgbClr val="C8CEC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57" name="Google Shape;157;p8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BIOSUSTAIN INNOVATION</a:t>
            </a:r>
            <a:endParaRPr sz="1800"/>
          </a:p>
        </p:txBody>
      </p:sp>
      <p:sp>
        <p:nvSpPr>
          <p:cNvPr id="164" name="Google Shape;164;p9"/>
          <p:cNvSpPr/>
          <p:nvPr/>
        </p:nvSpPr>
        <p:spPr>
          <a:xfrm>
            <a:off x="685800" y="742950"/>
            <a:ext cx="10820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The Experimentorium turns traditional knowledge into shared inquiry</a:t>
            </a:r>
            <a:endParaRPr sz="1800"/>
          </a:p>
        </p:txBody>
      </p:sp>
      <p:sp>
        <p:nvSpPr>
          <p:cNvPr id="165" name="Google Shape;165;p9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66" name="Google Shape;166;p9"/>
          <p:cNvSpPr/>
          <p:nvPr/>
        </p:nvSpPr>
        <p:spPr>
          <a:xfrm>
            <a:off x="685800" y="2190750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167" name="Google Shape;167;p9"/>
          <p:cNvSpPr/>
          <p:nvPr/>
        </p:nvSpPr>
        <p:spPr>
          <a:xfrm>
            <a:off x="685800" y="2552700"/>
            <a:ext cx="16668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SHARE</a:t>
            </a:r>
            <a:endParaRPr sz="1800"/>
          </a:p>
        </p:txBody>
      </p:sp>
      <p:sp>
        <p:nvSpPr>
          <p:cNvPr id="168" name="Google Shape;168;p9"/>
          <p:cNvSpPr/>
          <p:nvPr/>
        </p:nvSpPr>
        <p:spPr>
          <a:xfrm>
            <a:off x="2305050" y="2524125"/>
            <a:ext cx="285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EC9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C8CEC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1800"/>
          </a:p>
        </p:txBody>
      </p:sp>
      <p:sp>
        <p:nvSpPr>
          <p:cNvPr id="169" name="Google Shape;169;p9"/>
          <p:cNvSpPr/>
          <p:nvPr/>
        </p:nvSpPr>
        <p:spPr>
          <a:xfrm>
            <a:off x="2638425" y="2190750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170" name="Google Shape;170;p9"/>
          <p:cNvSpPr/>
          <p:nvPr/>
        </p:nvSpPr>
        <p:spPr>
          <a:xfrm>
            <a:off x="2638425" y="2552700"/>
            <a:ext cx="16668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TEST</a:t>
            </a:r>
            <a:endParaRPr sz="1800"/>
          </a:p>
        </p:txBody>
      </p:sp>
      <p:sp>
        <p:nvSpPr>
          <p:cNvPr id="171" name="Google Shape;171;p9"/>
          <p:cNvSpPr/>
          <p:nvPr/>
        </p:nvSpPr>
        <p:spPr>
          <a:xfrm>
            <a:off x="4257675" y="2524125"/>
            <a:ext cx="285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EC9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C8CEC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1800"/>
          </a:p>
        </p:txBody>
      </p:sp>
      <p:sp>
        <p:nvSpPr>
          <p:cNvPr id="172" name="Google Shape;172;p9"/>
          <p:cNvSpPr/>
          <p:nvPr/>
        </p:nvSpPr>
        <p:spPr>
          <a:xfrm>
            <a:off x="4591050" y="2190750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173" name="Google Shape;173;p9"/>
          <p:cNvSpPr/>
          <p:nvPr/>
        </p:nvSpPr>
        <p:spPr>
          <a:xfrm>
            <a:off x="4591050" y="2552700"/>
            <a:ext cx="16668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REFLECT</a:t>
            </a:r>
            <a:endParaRPr sz="1800"/>
          </a:p>
        </p:txBody>
      </p:sp>
      <p:sp>
        <p:nvSpPr>
          <p:cNvPr id="174" name="Google Shape;174;p9"/>
          <p:cNvSpPr/>
          <p:nvPr/>
        </p:nvSpPr>
        <p:spPr>
          <a:xfrm>
            <a:off x="6210300" y="2524125"/>
            <a:ext cx="285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8CEC9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C8CEC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sz="1800"/>
          </a:p>
        </p:txBody>
      </p:sp>
      <p:sp>
        <p:nvSpPr>
          <p:cNvPr id="175" name="Google Shape;175;p9"/>
          <p:cNvSpPr/>
          <p:nvPr/>
        </p:nvSpPr>
        <p:spPr>
          <a:xfrm>
            <a:off x="6543675" y="2190750"/>
            <a:ext cx="3619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sp>
        <p:nvSpPr>
          <p:cNvPr id="176" name="Google Shape;176;p9"/>
          <p:cNvSpPr/>
          <p:nvPr/>
        </p:nvSpPr>
        <p:spPr>
          <a:xfrm>
            <a:off x="6543675" y="2552700"/>
            <a:ext cx="16668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ADAPT</a:t>
            </a:r>
            <a:endParaRPr sz="1800"/>
          </a:p>
        </p:txBody>
      </p:sp>
      <p:sp>
        <p:nvSpPr>
          <p:cNvPr id="177" name="Google Shape;177;p9"/>
          <p:cNvSpPr/>
          <p:nvPr/>
        </p:nvSpPr>
        <p:spPr>
          <a:xfrm>
            <a:off x="685800" y="3381375"/>
            <a:ext cx="7239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800"/>
              <a:buFont typeface="Calibri"/>
              <a:buNone/>
            </a:pPr>
            <a:r>
              <a:rPr b="0" lang="en-US" sz="18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Community knowledge holders, craftspeople, researchers and students learn by doing — comparing traditional applications, observing results and discussing responsible adaptation.</a:t>
            </a:r>
            <a:endParaRPr sz="1800"/>
          </a:p>
        </p:txBody>
      </p:sp>
      <p:sp>
        <p:nvSpPr>
          <p:cNvPr id="178" name="Google Shape;178;p9"/>
          <p:cNvSpPr/>
          <p:nvPr/>
        </p:nvSpPr>
        <p:spPr>
          <a:xfrm>
            <a:off x="685800" y="5219700"/>
            <a:ext cx="72390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A participatory learning space and a living laboratory</a:t>
            </a:r>
            <a:endParaRPr sz="1800"/>
          </a:p>
        </p:txBody>
      </p:sp>
      <p:sp>
        <p:nvSpPr>
          <p:cNvPr id="179" name="Google Shape;179;p9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07</a:t>
            </a:r>
            <a:endParaRPr sz="1800"/>
          </a:p>
        </p:txBody>
      </p:sp>
      <p:sp>
        <p:nvSpPr>
          <p:cNvPr id="180" name="Google Shape;180;p9"/>
          <p:cNvSpPr/>
          <p:nvPr/>
        </p:nvSpPr>
        <p:spPr>
          <a:xfrm>
            <a:off x="10001250" y="6419850"/>
            <a:ext cx="8763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750"/>
              <a:buFont typeface="Calibri"/>
              <a:buNone/>
            </a:pPr>
            <a:r>
              <a:rPr b="1" lang="en-US" sz="75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ADD LOGOS</a:t>
            </a:r>
            <a:endParaRPr sz="1800"/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5275" y="3858300"/>
            <a:ext cx="2960920" cy="22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35088" y="1522488"/>
            <a:ext cx="2781301" cy="200401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EXPERIMENTORIUM METHOD</a:t>
            </a:r>
            <a:endParaRPr sz="1800"/>
          </a:p>
        </p:txBody>
      </p:sp>
      <p:sp>
        <p:nvSpPr>
          <p:cNvPr id="190" name="Google Shape;190;p10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Six phases turn participation into a repeatable learning model</a:t>
            </a:r>
            <a:endParaRPr sz="1800"/>
          </a:p>
        </p:txBody>
      </p:sp>
      <p:sp>
        <p:nvSpPr>
          <p:cNvPr id="191" name="Google Shape;191;p10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92" name="Google Shape;192;p10"/>
          <p:cNvSpPr/>
          <p:nvPr/>
        </p:nvSpPr>
        <p:spPr>
          <a:xfrm>
            <a:off x="685800" y="20955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193" name="Google Shape;193;p10"/>
          <p:cNvSpPr/>
          <p:nvPr/>
        </p:nvSpPr>
        <p:spPr>
          <a:xfrm>
            <a:off x="1162050" y="207645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1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Frame the theme, species and ethics</a:t>
            </a:r>
            <a:endParaRPr sz="1800"/>
          </a:p>
        </p:txBody>
      </p:sp>
      <p:sp>
        <p:nvSpPr>
          <p:cNvPr id="194" name="Google Shape;194;p10"/>
          <p:cNvSpPr/>
          <p:nvPr/>
        </p:nvSpPr>
        <p:spPr>
          <a:xfrm>
            <a:off x="1162050" y="249555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95" name="Google Shape;195;p10"/>
          <p:cNvSpPr/>
          <p:nvPr/>
        </p:nvSpPr>
        <p:spPr>
          <a:xfrm>
            <a:off x="685800" y="271462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196" name="Google Shape;196;p10"/>
          <p:cNvSpPr/>
          <p:nvPr/>
        </p:nvSpPr>
        <p:spPr>
          <a:xfrm>
            <a:off x="1162050" y="269557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1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Demonstrate the traditional practice</a:t>
            </a:r>
            <a:endParaRPr sz="1800"/>
          </a:p>
        </p:txBody>
      </p:sp>
      <p:sp>
        <p:nvSpPr>
          <p:cNvPr id="197" name="Google Shape;197;p10"/>
          <p:cNvSpPr/>
          <p:nvPr/>
        </p:nvSpPr>
        <p:spPr>
          <a:xfrm>
            <a:off x="1162050" y="311467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198" name="Google Shape;198;p10"/>
          <p:cNvSpPr/>
          <p:nvPr/>
        </p:nvSpPr>
        <p:spPr>
          <a:xfrm>
            <a:off x="685800" y="333375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199" name="Google Shape;199;p10"/>
          <p:cNvSpPr/>
          <p:nvPr/>
        </p:nvSpPr>
        <p:spPr>
          <a:xfrm>
            <a:off x="1162050" y="331470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Document it with a TEK Practice Card</a:t>
            </a:r>
            <a:endParaRPr sz="1800"/>
          </a:p>
        </p:txBody>
      </p:sp>
      <p:sp>
        <p:nvSpPr>
          <p:cNvPr id="200" name="Google Shape;200;p10"/>
          <p:cNvSpPr/>
          <p:nvPr/>
        </p:nvSpPr>
        <p:spPr>
          <a:xfrm>
            <a:off x="1162050" y="373380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01" name="Google Shape;201;p10"/>
          <p:cNvSpPr/>
          <p:nvPr/>
        </p:nvSpPr>
        <p:spPr>
          <a:xfrm>
            <a:off x="685800" y="395287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sp>
        <p:nvSpPr>
          <p:cNvPr id="202" name="Google Shape;202;p10"/>
          <p:cNvSpPr/>
          <p:nvPr/>
        </p:nvSpPr>
        <p:spPr>
          <a:xfrm>
            <a:off x="1162050" y="393382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Test and innovate in small groups</a:t>
            </a:r>
            <a:endParaRPr sz="1800"/>
          </a:p>
        </p:txBody>
      </p:sp>
      <p:sp>
        <p:nvSpPr>
          <p:cNvPr id="203" name="Google Shape;203;p10"/>
          <p:cNvSpPr/>
          <p:nvPr/>
        </p:nvSpPr>
        <p:spPr>
          <a:xfrm>
            <a:off x="1162050" y="435292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04" name="Google Shape;204;p10"/>
          <p:cNvSpPr/>
          <p:nvPr/>
        </p:nvSpPr>
        <p:spPr>
          <a:xfrm>
            <a:off x="685800" y="4572000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05</a:t>
            </a:r>
            <a:endParaRPr sz="1800"/>
          </a:p>
        </p:txBody>
      </p:sp>
      <p:sp>
        <p:nvSpPr>
          <p:cNvPr id="205" name="Google Shape;205;p10"/>
          <p:cNvSpPr/>
          <p:nvPr/>
        </p:nvSpPr>
        <p:spPr>
          <a:xfrm>
            <a:off x="1162050" y="4552950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Refine and evaluate applications</a:t>
            </a:r>
            <a:endParaRPr sz="1800"/>
          </a:p>
        </p:txBody>
      </p:sp>
      <p:sp>
        <p:nvSpPr>
          <p:cNvPr id="206" name="Google Shape;206;p10"/>
          <p:cNvSpPr/>
          <p:nvPr/>
        </p:nvSpPr>
        <p:spPr>
          <a:xfrm>
            <a:off x="1162050" y="4972050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07" name="Google Shape;207;p10"/>
          <p:cNvSpPr/>
          <p:nvPr/>
        </p:nvSpPr>
        <p:spPr>
          <a:xfrm>
            <a:off x="685800" y="5191125"/>
            <a:ext cx="3619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06</a:t>
            </a:r>
            <a:endParaRPr sz="1800"/>
          </a:p>
        </p:txBody>
      </p:sp>
      <p:sp>
        <p:nvSpPr>
          <p:cNvPr id="208" name="Google Shape;208;p10"/>
          <p:cNvSpPr/>
          <p:nvPr/>
        </p:nvSpPr>
        <p:spPr>
          <a:xfrm>
            <a:off x="1162050" y="5172075"/>
            <a:ext cx="4191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75"/>
              <a:buFont typeface="Calibri"/>
              <a:buNone/>
            </a:pPr>
            <a:r>
              <a:rPr b="0" lang="en-US" sz="157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Validate with the community and present</a:t>
            </a:r>
            <a:endParaRPr sz="1800"/>
          </a:p>
        </p:txBody>
      </p:sp>
      <p:sp>
        <p:nvSpPr>
          <p:cNvPr id="209" name="Google Shape;209;p10"/>
          <p:cNvSpPr/>
          <p:nvPr/>
        </p:nvSpPr>
        <p:spPr>
          <a:xfrm>
            <a:off x="1162050" y="5591175"/>
            <a:ext cx="409575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10" name="Google Shape;210;p10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7A</a:t>
            </a:r>
            <a:endParaRPr sz="1800"/>
          </a:p>
        </p:txBody>
      </p:sp>
      <p:sp>
        <p:nvSpPr>
          <p:cNvPr id="211" name="Google Shape;211;p10"/>
          <p:cNvSpPr/>
          <p:nvPr/>
        </p:nvSpPr>
        <p:spPr>
          <a:xfrm>
            <a:off x="9906000" y="6334125"/>
            <a:ext cx="1066800" cy="323850"/>
          </a:xfrm>
          <a:prstGeom prst="roundRect">
            <a:avLst>
              <a:gd fmla="val 35294" name="adj"/>
            </a:avLst>
          </a:prstGeom>
          <a:noFill/>
          <a:ln cap="flat" cmpd="sng" w="9525">
            <a:solidFill>
              <a:srgbClr val="C8CEC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5450" y="1619250"/>
            <a:ext cx="6013557" cy="45624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SHARED CHALLENGES</a:t>
            </a:r>
            <a:endParaRPr sz="1800"/>
          </a:p>
        </p:txBody>
      </p:sp>
      <p:sp>
        <p:nvSpPr>
          <p:cNvPr id="220" name="Google Shape;220;p11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Different fields reveal the same transmission barriers</a:t>
            </a:r>
            <a:endParaRPr sz="1800"/>
          </a:p>
        </p:txBody>
      </p:sp>
      <p:sp>
        <p:nvSpPr>
          <p:cNvPr id="221" name="Google Shape;221;p11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22" name="Google Shape;222;p11"/>
          <p:cNvSpPr/>
          <p:nvPr/>
        </p:nvSpPr>
        <p:spPr>
          <a:xfrm>
            <a:off x="685800" y="209550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/>
          </a:p>
        </p:txBody>
      </p:sp>
      <p:sp>
        <p:nvSpPr>
          <p:cNvPr id="223" name="Google Shape;223;p11"/>
          <p:cNvSpPr/>
          <p:nvPr/>
        </p:nvSpPr>
        <p:spPr>
          <a:xfrm>
            <a:off x="1238250" y="2076450"/>
            <a:ext cx="6191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Ageing knowledge holders</a:t>
            </a:r>
            <a:endParaRPr sz="1800"/>
          </a:p>
        </p:txBody>
      </p:sp>
      <p:sp>
        <p:nvSpPr>
          <p:cNvPr id="224" name="Google Shape;224;p11"/>
          <p:cNvSpPr/>
          <p:nvPr/>
        </p:nvSpPr>
        <p:spPr>
          <a:xfrm>
            <a:off x="685800" y="276225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/>
          </a:p>
        </p:txBody>
      </p:sp>
      <p:sp>
        <p:nvSpPr>
          <p:cNvPr id="225" name="Google Shape;225;p11"/>
          <p:cNvSpPr/>
          <p:nvPr/>
        </p:nvSpPr>
        <p:spPr>
          <a:xfrm>
            <a:off x="1238250" y="2743200"/>
            <a:ext cx="6191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1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Weak youth entry routes</a:t>
            </a:r>
            <a:endParaRPr sz="1800"/>
          </a:p>
        </p:txBody>
      </p:sp>
      <p:sp>
        <p:nvSpPr>
          <p:cNvPr id="226" name="Google Shape;226;p11"/>
          <p:cNvSpPr/>
          <p:nvPr/>
        </p:nvSpPr>
        <p:spPr>
          <a:xfrm>
            <a:off x="685800" y="342900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/>
          </a:p>
        </p:txBody>
      </p:sp>
      <p:sp>
        <p:nvSpPr>
          <p:cNvPr id="227" name="Google Shape;227;p11"/>
          <p:cNvSpPr/>
          <p:nvPr/>
        </p:nvSpPr>
        <p:spPr>
          <a:xfrm>
            <a:off x="1238250" y="3409950"/>
            <a:ext cx="6191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0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Limited visibility and recognition</a:t>
            </a:r>
            <a:endParaRPr sz="1800"/>
          </a:p>
        </p:txBody>
      </p:sp>
      <p:sp>
        <p:nvSpPr>
          <p:cNvPr id="228" name="Google Shape;228;p11"/>
          <p:cNvSpPr/>
          <p:nvPr/>
        </p:nvSpPr>
        <p:spPr>
          <a:xfrm>
            <a:off x="685800" y="409575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800"/>
          </a:p>
        </p:txBody>
      </p:sp>
      <p:sp>
        <p:nvSpPr>
          <p:cNvPr id="229" name="Google Shape;229;p11"/>
          <p:cNvSpPr/>
          <p:nvPr/>
        </p:nvSpPr>
        <p:spPr>
          <a:xfrm>
            <a:off x="1238250" y="4076700"/>
            <a:ext cx="6191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0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Short-term funding and unequal access</a:t>
            </a:r>
            <a:endParaRPr sz="1800"/>
          </a:p>
        </p:txBody>
      </p:sp>
      <p:sp>
        <p:nvSpPr>
          <p:cNvPr id="230" name="Google Shape;230;p11"/>
          <p:cNvSpPr/>
          <p:nvPr/>
        </p:nvSpPr>
        <p:spPr>
          <a:xfrm>
            <a:off x="685800" y="476250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800"/>
              <a:buFont typeface="Calibri"/>
              <a:buNone/>
            </a:pPr>
            <a:r>
              <a:rPr b="1" lang="en-US" sz="180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800"/>
          </a:p>
        </p:txBody>
      </p:sp>
      <p:sp>
        <p:nvSpPr>
          <p:cNvPr id="231" name="Google Shape;231;p11"/>
          <p:cNvSpPr/>
          <p:nvPr/>
        </p:nvSpPr>
        <p:spPr>
          <a:xfrm>
            <a:off x="1238250" y="4743450"/>
            <a:ext cx="61912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725"/>
              <a:buFont typeface="Calibri"/>
              <a:buNone/>
            </a:pPr>
            <a:r>
              <a:rPr b="0" lang="en-US" sz="1725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Fragmented governance and insufficient data</a:t>
            </a:r>
            <a:endParaRPr sz="1800"/>
          </a:p>
        </p:txBody>
      </p:sp>
      <p:sp>
        <p:nvSpPr>
          <p:cNvPr id="232" name="Google Shape;232;p11"/>
          <p:cNvSpPr/>
          <p:nvPr/>
        </p:nvSpPr>
        <p:spPr>
          <a:xfrm>
            <a:off x="8048625" y="5638800"/>
            <a:ext cx="3457575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1275"/>
              <a:buFont typeface="Calibri"/>
              <a:buNone/>
            </a:pPr>
            <a:r>
              <a:rPr b="1" lang="en-US" sz="1275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Knowledge survives only when people have places, resources and recognition to practise and transmit it.</a:t>
            </a:r>
            <a:endParaRPr sz="1800"/>
          </a:p>
        </p:txBody>
      </p:sp>
      <p:sp>
        <p:nvSpPr>
          <p:cNvPr id="233" name="Google Shape;233;p11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08</a:t>
            </a:r>
            <a:endParaRPr sz="1800"/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1642" y="1619250"/>
            <a:ext cx="5037958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SHARED LESSONS</a:t>
            </a:r>
            <a:endParaRPr sz="1800"/>
          </a:p>
        </p:txBody>
      </p:sp>
      <p:sp>
        <p:nvSpPr>
          <p:cNvPr id="242" name="Google Shape;242;p12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Four principles can strengthen living knowledge</a:t>
            </a:r>
            <a:endParaRPr sz="1800"/>
          </a:p>
        </p:txBody>
      </p:sp>
      <p:sp>
        <p:nvSpPr>
          <p:cNvPr id="243" name="Google Shape;243;p12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44" name="Google Shape;244;p12"/>
          <p:cNvSpPr/>
          <p:nvPr/>
        </p:nvSpPr>
        <p:spPr>
          <a:xfrm>
            <a:off x="685800" y="2095500"/>
            <a:ext cx="5314950" cy="1524000"/>
          </a:xfrm>
          <a:prstGeom prst="roundRect">
            <a:avLst>
              <a:gd fmla="val 7500" name="adj"/>
            </a:avLst>
          </a:prstGeom>
          <a:solidFill>
            <a:srgbClr val="FFFFFF"/>
          </a:solidFill>
          <a:ln cap="flat" cmpd="sng" w="13325">
            <a:solidFill>
              <a:srgbClr val="C8CE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45" name="Google Shape;245;p12"/>
          <p:cNvSpPr/>
          <p:nvPr/>
        </p:nvSpPr>
        <p:spPr>
          <a:xfrm>
            <a:off x="952500" y="2324100"/>
            <a:ext cx="419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246" name="Google Shape;246;p12"/>
          <p:cNvSpPr/>
          <p:nvPr/>
        </p:nvSpPr>
        <p:spPr>
          <a:xfrm>
            <a:off x="1543050" y="2305050"/>
            <a:ext cx="4000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RECOGNISE</a:t>
            </a:r>
            <a:endParaRPr sz="1800"/>
          </a:p>
        </p:txBody>
      </p:sp>
      <p:sp>
        <p:nvSpPr>
          <p:cNvPr id="247" name="Google Shape;247;p12"/>
          <p:cNvSpPr/>
          <p:nvPr/>
        </p:nvSpPr>
        <p:spPr>
          <a:xfrm>
            <a:off x="952500" y="2838450"/>
            <a:ext cx="4686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350"/>
              <a:buFont typeface="Calibri"/>
              <a:buNone/>
            </a:pPr>
            <a:r>
              <a:rPr b="0" lang="en-US" sz="13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Treat non-formal learning as indispensable.</a:t>
            </a:r>
            <a:endParaRPr sz="1800"/>
          </a:p>
        </p:txBody>
      </p:sp>
      <p:sp>
        <p:nvSpPr>
          <p:cNvPr id="248" name="Google Shape;248;p12"/>
          <p:cNvSpPr/>
          <p:nvPr/>
        </p:nvSpPr>
        <p:spPr>
          <a:xfrm>
            <a:off x="6191250" y="2095500"/>
            <a:ext cx="5314950" cy="1524000"/>
          </a:xfrm>
          <a:prstGeom prst="roundRect">
            <a:avLst>
              <a:gd fmla="val 7500" name="adj"/>
            </a:avLst>
          </a:prstGeom>
          <a:solidFill>
            <a:srgbClr val="FFFFFF"/>
          </a:solidFill>
          <a:ln cap="flat" cmpd="sng" w="13325">
            <a:solidFill>
              <a:srgbClr val="C8CE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49" name="Google Shape;249;p12"/>
          <p:cNvSpPr/>
          <p:nvPr/>
        </p:nvSpPr>
        <p:spPr>
          <a:xfrm>
            <a:off x="6457950" y="2324100"/>
            <a:ext cx="419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250" name="Google Shape;250;p12"/>
          <p:cNvSpPr/>
          <p:nvPr/>
        </p:nvSpPr>
        <p:spPr>
          <a:xfrm>
            <a:off x="7048500" y="2305050"/>
            <a:ext cx="4000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ENABLE</a:t>
            </a:r>
            <a:endParaRPr sz="1800"/>
          </a:p>
        </p:txBody>
      </p:sp>
      <p:sp>
        <p:nvSpPr>
          <p:cNvPr id="251" name="Google Shape;251;p12"/>
          <p:cNvSpPr/>
          <p:nvPr/>
        </p:nvSpPr>
        <p:spPr>
          <a:xfrm>
            <a:off x="6457950" y="2838450"/>
            <a:ext cx="4686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350"/>
              <a:buFont typeface="Calibri"/>
              <a:buNone/>
            </a:pPr>
            <a:r>
              <a:rPr b="0" lang="en-US" sz="13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Support learners, educators and community spaces.</a:t>
            </a:r>
            <a:endParaRPr sz="1800"/>
          </a:p>
        </p:txBody>
      </p:sp>
      <p:sp>
        <p:nvSpPr>
          <p:cNvPr id="252" name="Google Shape;252;p12"/>
          <p:cNvSpPr/>
          <p:nvPr/>
        </p:nvSpPr>
        <p:spPr>
          <a:xfrm>
            <a:off x="685800" y="4095750"/>
            <a:ext cx="5314950" cy="1524000"/>
          </a:xfrm>
          <a:prstGeom prst="roundRect">
            <a:avLst>
              <a:gd fmla="val 7500" name="adj"/>
            </a:avLst>
          </a:prstGeom>
          <a:solidFill>
            <a:srgbClr val="FFFFFF"/>
          </a:solidFill>
          <a:ln cap="flat" cmpd="sng" w="13325">
            <a:solidFill>
              <a:srgbClr val="C8CEC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53" name="Google Shape;253;p12"/>
          <p:cNvSpPr/>
          <p:nvPr/>
        </p:nvSpPr>
        <p:spPr>
          <a:xfrm>
            <a:off x="952500" y="4324350"/>
            <a:ext cx="419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254" name="Google Shape;254;p12"/>
          <p:cNvSpPr/>
          <p:nvPr/>
        </p:nvSpPr>
        <p:spPr>
          <a:xfrm>
            <a:off x="1543050" y="4305300"/>
            <a:ext cx="4000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8064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4F8064"/>
                </a:solidFill>
                <a:latin typeface="Calibri"/>
                <a:ea typeface="Calibri"/>
                <a:cs typeface="Calibri"/>
                <a:sym typeface="Calibri"/>
              </a:rPr>
              <a:t>CONNECT</a:t>
            </a:r>
            <a:endParaRPr sz="1800"/>
          </a:p>
        </p:txBody>
      </p:sp>
      <p:sp>
        <p:nvSpPr>
          <p:cNvPr id="255" name="Google Shape;255;p12"/>
          <p:cNvSpPr/>
          <p:nvPr/>
        </p:nvSpPr>
        <p:spPr>
          <a:xfrm>
            <a:off x="952500" y="4838700"/>
            <a:ext cx="4686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350"/>
              <a:buFont typeface="Calibri"/>
              <a:buNone/>
            </a:pPr>
            <a:r>
              <a:rPr b="0" lang="en-US" sz="13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Bridge education, heritage, research and practice.</a:t>
            </a:r>
            <a:endParaRPr sz="1800"/>
          </a:p>
        </p:txBody>
      </p:sp>
      <p:sp>
        <p:nvSpPr>
          <p:cNvPr id="256" name="Google Shape;256;p12"/>
          <p:cNvSpPr/>
          <p:nvPr/>
        </p:nvSpPr>
        <p:spPr>
          <a:xfrm>
            <a:off x="6191250" y="4095750"/>
            <a:ext cx="5314950" cy="1524000"/>
          </a:xfrm>
          <a:prstGeom prst="roundRect">
            <a:avLst>
              <a:gd fmla="val 7500" name="adj"/>
            </a:avLst>
          </a:prstGeom>
          <a:solidFill>
            <a:srgbClr val="176B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57" name="Google Shape;257;p12"/>
          <p:cNvSpPr/>
          <p:nvPr/>
        </p:nvSpPr>
        <p:spPr>
          <a:xfrm>
            <a:off x="6457950" y="4324350"/>
            <a:ext cx="419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75"/>
              <a:buFont typeface="Calibri"/>
              <a:buNone/>
            </a:pPr>
            <a:r>
              <a:rPr b="1" lang="en-US" sz="975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sp>
        <p:nvSpPr>
          <p:cNvPr id="258" name="Google Shape;258;p12"/>
          <p:cNvSpPr/>
          <p:nvPr/>
        </p:nvSpPr>
        <p:spPr>
          <a:xfrm>
            <a:off x="7048500" y="4305300"/>
            <a:ext cx="4000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LEARN BY DOING</a:t>
            </a:r>
            <a:endParaRPr sz="1800"/>
          </a:p>
        </p:txBody>
      </p:sp>
      <p:sp>
        <p:nvSpPr>
          <p:cNvPr id="259" name="Google Shape;259;p12"/>
          <p:cNvSpPr/>
          <p:nvPr/>
        </p:nvSpPr>
        <p:spPr>
          <a:xfrm>
            <a:off x="6457950" y="4838700"/>
            <a:ext cx="4686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Calibri"/>
              <a:buNone/>
            </a:pPr>
            <a:r>
              <a:rPr b="0" lang="en-US" sz="135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 participatory formats such as Experimentoriums.</a:t>
            </a:r>
            <a:endParaRPr sz="1800"/>
          </a:p>
        </p:txBody>
      </p:sp>
      <p:sp>
        <p:nvSpPr>
          <p:cNvPr id="260" name="Google Shape;260;p12"/>
          <p:cNvSpPr/>
          <p:nvPr/>
        </p:nvSpPr>
        <p:spPr>
          <a:xfrm>
            <a:off x="685800" y="6457950"/>
            <a:ext cx="238125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BRICKS × BIOSUSTAIN</a:t>
            </a:r>
            <a:endParaRPr sz="1800"/>
          </a:p>
        </p:txBody>
      </p:sp>
      <p:sp>
        <p:nvSpPr>
          <p:cNvPr id="261" name="Google Shape;261;p12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09</a:t>
            </a:r>
            <a:endParaRPr sz="1800"/>
          </a:p>
        </p:txBody>
      </p:sp>
      <p:sp>
        <p:nvSpPr>
          <p:cNvPr id="262" name="Google Shape;262;p12"/>
          <p:cNvSpPr/>
          <p:nvPr/>
        </p:nvSpPr>
        <p:spPr>
          <a:xfrm>
            <a:off x="9906000" y="6334125"/>
            <a:ext cx="1066800" cy="323850"/>
          </a:xfrm>
          <a:prstGeom prst="roundRect">
            <a:avLst>
              <a:gd fmla="val 35294" name="adj"/>
            </a:avLst>
          </a:prstGeom>
          <a:noFill/>
          <a:ln cap="flat" cmpd="sng" w="9525">
            <a:solidFill>
              <a:srgbClr val="C8CEC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63" name="Google Shape;263;p12"/>
          <p:cNvSpPr/>
          <p:nvPr/>
        </p:nvSpPr>
        <p:spPr>
          <a:xfrm>
            <a:off x="10001250" y="6419850"/>
            <a:ext cx="87630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750"/>
              <a:buFont typeface="Calibri"/>
              <a:buNone/>
            </a:pPr>
            <a:r>
              <a:rPr b="1" lang="en-US" sz="75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ADD LOGOS</a:t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/>
          <p:nvPr/>
        </p:nvSpPr>
        <p:spPr>
          <a:xfrm>
            <a:off x="685800" y="40005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POLICY DIRECTIONS</a:t>
            </a:r>
            <a:endParaRPr sz="1800"/>
          </a:p>
        </p:txBody>
      </p:sp>
      <p:sp>
        <p:nvSpPr>
          <p:cNvPr id="270" name="Google Shape;270;p13"/>
          <p:cNvSpPr/>
          <p:nvPr/>
        </p:nvSpPr>
        <p:spPr>
          <a:xfrm>
            <a:off x="685800" y="742950"/>
            <a:ext cx="1000125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2850"/>
              <a:buFont typeface="Calibri"/>
              <a:buNone/>
            </a:pPr>
            <a:r>
              <a:rPr b="1" lang="en-US" sz="285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Policy should build stronger learning ecosystems</a:t>
            </a:r>
            <a:endParaRPr sz="1800"/>
          </a:p>
        </p:txBody>
      </p:sp>
      <p:sp>
        <p:nvSpPr>
          <p:cNvPr id="271" name="Google Shape;271;p13"/>
          <p:cNvSpPr/>
          <p:nvPr/>
        </p:nvSpPr>
        <p:spPr>
          <a:xfrm>
            <a:off x="685800" y="1571625"/>
            <a:ext cx="800100" cy="47625"/>
          </a:xfrm>
          <a:prstGeom prst="rect">
            <a:avLst/>
          </a:prstGeom>
          <a:solidFill>
            <a:srgbClr val="C58A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72" name="Google Shape;272;p13"/>
          <p:cNvSpPr/>
          <p:nvPr/>
        </p:nvSpPr>
        <p:spPr>
          <a:xfrm>
            <a:off x="685800" y="2047875"/>
            <a:ext cx="400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1800"/>
          </a:p>
        </p:txBody>
      </p:sp>
      <p:sp>
        <p:nvSpPr>
          <p:cNvPr id="273" name="Google Shape;273;p13"/>
          <p:cNvSpPr/>
          <p:nvPr/>
        </p:nvSpPr>
        <p:spPr>
          <a:xfrm>
            <a:off x="1257300" y="2009775"/>
            <a:ext cx="3143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Recognition</a:t>
            </a:r>
            <a:endParaRPr sz="1800"/>
          </a:p>
        </p:txBody>
      </p:sp>
      <p:sp>
        <p:nvSpPr>
          <p:cNvPr id="274" name="Google Shape;274;p13"/>
          <p:cNvSpPr/>
          <p:nvPr/>
        </p:nvSpPr>
        <p:spPr>
          <a:xfrm>
            <a:off x="4476750" y="2009775"/>
            <a:ext cx="6381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0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Accessible validation and recognition of prior learning</a:t>
            </a:r>
            <a:endParaRPr sz="1800"/>
          </a:p>
        </p:txBody>
      </p:sp>
      <p:sp>
        <p:nvSpPr>
          <p:cNvPr id="275" name="Google Shape;275;p13"/>
          <p:cNvSpPr/>
          <p:nvPr/>
        </p:nvSpPr>
        <p:spPr>
          <a:xfrm>
            <a:off x="1257300" y="2581275"/>
            <a:ext cx="960120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76" name="Google Shape;276;p13"/>
          <p:cNvSpPr/>
          <p:nvPr/>
        </p:nvSpPr>
        <p:spPr>
          <a:xfrm>
            <a:off x="685800" y="2962275"/>
            <a:ext cx="400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1800"/>
          </a:p>
        </p:txBody>
      </p:sp>
      <p:sp>
        <p:nvSpPr>
          <p:cNvPr id="277" name="Google Shape;277;p13"/>
          <p:cNvSpPr/>
          <p:nvPr/>
        </p:nvSpPr>
        <p:spPr>
          <a:xfrm>
            <a:off x="1257300" y="2924175"/>
            <a:ext cx="3143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Sustainable support</a:t>
            </a:r>
            <a:endParaRPr sz="1800"/>
          </a:p>
        </p:txBody>
      </p:sp>
      <p:sp>
        <p:nvSpPr>
          <p:cNvPr id="278" name="Google Shape;278;p13"/>
          <p:cNvSpPr/>
          <p:nvPr/>
        </p:nvSpPr>
        <p:spPr>
          <a:xfrm>
            <a:off x="4476750" y="2924175"/>
            <a:ext cx="6381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0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Investment in learners, educators and learning spaces</a:t>
            </a:r>
            <a:endParaRPr sz="1800"/>
          </a:p>
        </p:txBody>
      </p:sp>
      <p:sp>
        <p:nvSpPr>
          <p:cNvPr id="279" name="Google Shape;279;p13"/>
          <p:cNvSpPr/>
          <p:nvPr/>
        </p:nvSpPr>
        <p:spPr>
          <a:xfrm>
            <a:off x="1257300" y="3495675"/>
            <a:ext cx="960120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80" name="Google Shape;280;p13"/>
          <p:cNvSpPr/>
          <p:nvPr/>
        </p:nvSpPr>
        <p:spPr>
          <a:xfrm>
            <a:off x="685800" y="3876675"/>
            <a:ext cx="400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1800"/>
          </a:p>
        </p:txBody>
      </p:sp>
      <p:sp>
        <p:nvSpPr>
          <p:cNvPr id="281" name="Google Shape;281;p13"/>
          <p:cNvSpPr/>
          <p:nvPr/>
        </p:nvSpPr>
        <p:spPr>
          <a:xfrm>
            <a:off x="1257300" y="3838575"/>
            <a:ext cx="3143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Quality &amp; visibility</a:t>
            </a:r>
            <a:endParaRPr sz="1800"/>
          </a:p>
        </p:txBody>
      </p:sp>
      <p:sp>
        <p:nvSpPr>
          <p:cNvPr id="282" name="Google Shape;282;p13"/>
          <p:cNvSpPr/>
          <p:nvPr/>
        </p:nvSpPr>
        <p:spPr>
          <a:xfrm>
            <a:off x="4476750" y="3838575"/>
            <a:ext cx="6381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0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Pedagogical support and clearer learning pathways</a:t>
            </a:r>
            <a:endParaRPr sz="1800"/>
          </a:p>
        </p:txBody>
      </p:sp>
      <p:sp>
        <p:nvSpPr>
          <p:cNvPr id="283" name="Google Shape;283;p13"/>
          <p:cNvSpPr/>
          <p:nvPr/>
        </p:nvSpPr>
        <p:spPr>
          <a:xfrm>
            <a:off x="1257300" y="4410075"/>
            <a:ext cx="960120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84" name="Google Shape;284;p13"/>
          <p:cNvSpPr/>
          <p:nvPr/>
        </p:nvSpPr>
        <p:spPr>
          <a:xfrm>
            <a:off x="685800" y="4791075"/>
            <a:ext cx="4000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8A3A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58A3A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1800"/>
          </a:p>
        </p:txBody>
      </p:sp>
      <p:sp>
        <p:nvSpPr>
          <p:cNvPr id="285" name="Google Shape;285;p13"/>
          <p:cNvSpPr/>
          <p:nvPr/>
        </p:nvSpPr>
        <p:spPr>
          <a:xfrm>
            <a:off x="1257300" y="4752975"/>
            <a:ext cx="31432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1650"/>
              <a:buFont typeface="Calibri"/>
              <a:buNone/>
            </a:pPr>
            <a:r>
              <a:rPr b="1" lang="en-US" sz="16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Coordination &amp; evidence</a:t>
            </a:r>
            <a:endParaRPr sz="1800"/>
          </a:p>
        </p:txBody>
      </p:sp>
      <p:sp>
        <p:nvSpPr>
          <p:cNvPr id="286" name="Google Shape;286;p13"/>
          <p:cNvSpPr/>
          <p:nvPr/>
        </p:nvSpPr>
        <p:spPr>
          <a:xfrm>
            <a:off x="4476750" y="4752975"/>
            <a:ext cx="63817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2522"/>
              </a:buClr>
              <a:buSzPts val="1500"/>
              <a:buFont typeface="Calibri"/>
              <a:buNone/>
            </a:pPr>
            <a:r>
              <a:rPr b="0" lang="en-US" sz="1500">
                <a:solidFill>
                  <a:srgbClr val="202522"/>
                </a:solidFill>
                <a:latin typeface="Calibri"/>
                <a:ea typeface="Calibri"/>
                <a:cs typeface="Calibri"/>
                <a:sym typeface="Calibri"/>
              </a:rPr>
              <a:t>Connected policies, mapping, monitoring and data</a:t>
            </a:r>
            <a:endParaRPr sz="1800"/>
          </a:p>
        </p:txBody>
      </p:sp>
      <p:sp>
        <p:nvSpPr>
          <p:cNvPr id="287" name="Google Shape;287;p13"/>
          <p:cNvSpPr/>
          <p:nvPr/>
        </p:nvSpPr>
        <p:spPr>
          <a:xfrm>
            <a:off x="1257300" y="5324475"/>
            <a:ext cx="9601200" cy="9525"/>
          </a:xfrm>
          <a:prstGeom prst="rect">
            <a:avLst/>
          </a:prstGeom>
          <a:solidFill>
            <a:srgbClr val="C8CE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88" name="Google Shape;288;p13"/>
          <p:cNvSpPr/>
          <p:nvPr/>
        </p:nvSpPr>
        <p:spPr>
          <a:xfrm>
            <a:off x="11144250" y="6438900"/>
            <a:ext cx="381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800"/>
          </a:p>
        </p:txBody>
      </p:sp>
      <p:sp>
        <p:nvSpPr>
          <p:cNvPr id="289" name="Google Shape;289;p13"/>
          <p:cNvSpPr/>
          <p:nvPr/>
        </p:nvSpPr>
        <p:spPr>
          <a:xfrm>
            <a:off x="685800" y="6457950"/>
            <a:ext cx="6155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746F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6C746F"/>
                </a:solidFill>
                <a:latin typeface="Calibri"/>
                <a:ea typeface="Calibri"/>
                <a:cs typeface="Calibri"/>
                <a:sym typeface="Calibri"/>
              </a:rPr>
              <a:t>The Role of Non-Formal Education in the Transmission of Traditional Knowledge</a:t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900"/>
              <a:buFont typeface="Arial"/>
              <a:buNone/>
            </a:pPr>
            <a:r>
              <a:t/>
            </a:r>
            <a:endParaRPr b="1" sz="900">
              <a:solidFill>
                <a:srgbClr val="6C746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F0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6B7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296" name="Google Shape;296;p14"/>
          <p:cNvSpPr/>
          <p:nvPr/>
        </p:nvSpPr>
        <p:spPr>
          <a:xfrm>
            <a:off x="685800" y="628650"/>
            <a:ext cx="9334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FE2DB"/>
              </a:buClr>
              <a:buSzPts val="1050"/>
              <a:buFont typeface="Calibri"/>
              <a:buNone/>
            </a:pPr>
            <a:r>
              <a:rPr b="1" lang="en-US" sz="1050">
                <a:solidFill>
                  <a:srgbClr val="CFE2DB"/>
                </a:solidFill>
                <a:latin typeface="Calibri"/>
                <a:ea typeface="Calibri"/>
                <a:cs typeface="Calibri"/>
                <a:sym typeface="Calibri"/>
              </a:rPr>
              <a:t>TRADITIONAL KNOWLEDGE CANNOT BE SAFEGUARDED BY DOCUMENTATION ALONE.</a:t>
            </a:r>
            <a:endParaRPr sz="1800"/>
          </a:p>
        </p:txBody>
      </p:sp>
      <p:sp>
        <p:nvSpPr>
          <p:cNvPr id="297" name="Google Shape;297;p14"/>
          <p:cNvSpPr/>
          <p:nvPr/>
        </p:nvSpPr>
        <p:spPr>
          <a:xfrm>
            <a:off x="685800" y="1466850"/>
            <a:ext cx="5810250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It survives when it is</a:t>
            </a:r>
            <a:endParaRPr sz="1800"/>
          </a:p>
        </p:txBody>
      </p:sp>
      <p:sp>
        <p:nvSpPr>
          <p:cNvPr id="298" name="Google Shape;298;p14"/>
          <p:cNvSpPr/>
          <p:nvPr/>
        </p:nvSpPr>
        <p:spPr>
          <a:xfrm>
            <a:off x="685800" y="2324100"/>
            <a:ext cx="6191250" cy="16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shared · practised · tested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adapted · reinterpreted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passed to another generation</a:t>
            </a:r>
            <a:endParaRPr sz="1800"/>
          </a:p>
        </p:txBody>
      </p:sp>
      <p:sp>
        <p:nvSpPr>
          <p:cNvPr id="299" name="Google Shape;299;p14"/>
          <p:cNvSpPr/>
          <p:nvPr/>
        </p:nvSpPr>
        <p:spPr>
          <a:xfrm>
            <a:off x="685800" y="4552950"/>
            <a:ext cx="66675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0"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Non-formal education creates the human space in which living heritage continues to live.</a:t>
            </a:r>
            <a:endParaRPr sz="1800"/>
          </a:p>
        </p:txBody>
      </p:sp>
      <p:sp>
        <p:nvSpPr>
          <p:cNvPr id="300" name="Google Shape;300;p14"/>
          <p:cNvSpPr/>
          <p:nvPr/>
        </p:nvSpPr>
        <p:spPr>
          <a:xfrm>
            <a:off x="8001000" y="800100"/>
            <a:ext cx="3505200" cy="4533900"/>
          </a:xfrm>
          <a:prstGeom prst="roundRect">
            <a:avLst>
              <a:gd fmla="val 3261" name="adj"/>
            </a:avLst>
          </a:prstGeom>
          <a:solidFill>
            <a:srgbClr val="ECE9E2"/>
          </a:solidFill>
          <a:ln cap="flat" cmpd="sng" w="14275">
            <a:solidFill>
              <a:srgbClr val="C8CEC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1800"/>
          </a:p>
        </p:txBody>
      </p:sp>
      <p:sp>
        <p:nvSpPr>
          <p:cNvPr id="301" name="Google Shape;301;p14"/>
          <p:cNvSpPr/>
          <p:nvPr/>
        </p:nvSpPr>
        <p:spPr>
          <a:xfrm>
            <a:off x="8801100" y="2204750"/>
            <a:ext cx="1905000" cy="12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3250"/>
              <a:buFont typeface="Calibri"/>
              <a:buNone/>
            </a:pPr>
            <a:r>
              <a:rPr b="1" lang="en-US" sz="32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THANK </a:t>
            </a:r>
            <a:endParaRPr b="1" sz="3250">
              <a:solidFill>
                <a:srgbClr val="176B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76B73"/>
              </a:buClr>
              <a:buSzPts val="3250"/>
              <a:buFont typeface="Calibri"/>
              <a:buNone/>
            </a:pPr>
            <a:r>
              <a:rPr b="1" lang="en-US" sz="3250">
                <a:solidFill>
                  <a:srgbClr val="176B73"/>
                </a:solidFill>
                <a:latin typeface="Calibri"/>
                <a:ea typeface="Calibri"/>
                <a:cs typeface="Calibri"/>
                <a:sym typeface="Calibri"/>
              </a:rPr>
              <a:t>YOU!</a:t>
            </a:r>
            <a:endParaRPr sz="3600">
              <a:solidFill>
                <a:srgbClr val="176B7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