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73" r:id="rId8"/>
    <p:sldId id="258" r:id="rId9"/>
    <p:sldId id="267" r:id="rId10"/>
    <p:sldId id="266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476" autoAdjust="0"/>
  </p:normalViewPr>
  <p:slideViewPr>
    <p:cSldViewPr snapToGrid="0" snapToObjects="1">
      <p:cViewPr varScale="1">
        <p:scale>
          <a:sx n="85" d="100"/>
          <a:sy n="85" d="100"/>
        </p:scale>
        <p:origin x="13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EA02F-33BD-40F8-B8C0-B50FE26755D5}" type="datetimeFigureOut">
              <a:rPr lang="bg-BG" smtClean="0"/>
              <a:t>1.9.2026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F99F6-D143-4EDC-BB2E-AE7D39D18CB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3365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dirty="0" err="1"/>
              <a:t>Представете</a:t>
            </a:r>
            <a:r>
              <a:rPr dirty="0"/>
              <a:t> </a:t>
            </a:r>
            <a:r>
              <a:rPr dirty="0" err="1"/>
              <a:t>си</a:t>
            </a:r>
            <a:r>
              <a:rPr dirty="0"/>
              <a:t> </a:t>
            </a:r>
            <a:r>
              <a:rPr dirty="0" err="1"/>
              <a:t>едно</a:t>
            </a:r>
            <a:r>
              <a:rPr dirty="0"/>
              <a:t> </a:t>
            </a:r>
            <a:r>
              <a:rPr dirty="0" err="1"/>
              <a:t>четиригодишно</a:t>
            </a:r>
            <a:r>
              <a:rPr dirty="0"/>
              <a:t> </a:t>
            </a:r>
            <a:r>
              <a:rPr dirty="0" err="1"/>
              <a:t>дете</a:t>
            </a:r>
            <a:r>
              <a:rPr dirty="0"/>
              <a:t>, </a:t>
            </a:r>
            <a:r>
              <a:rPr dirty="0" err="1"/>
              <a:t>което</a:t>
            </a:r>
            <a:r>
              <a:rPr dirty="0"/>
              <a:t> </a:t>
            </a:r>
            <a:r>
              <a:rPr dirty="0" err="1"/>
              <a:t>задава</a:t>
            </a:r>
            <a:r>
              <a:rPr dirty="0"/>
              <a:t> </a:t>
            </a:r>
            <a:r>
              <a:rPr dirty="0" err="1"/>
              <a:t>въпроса</a:t>
            </a:r>
            <a:r>
              <a:rPr dirty="0"/>
              <a:t> „</a:t>
            </a:r>
            <a:r>
              <a:rPr dirty="0" err="1"/>
              <a:t>Защо</a:t>
            </a:r>
            <a:r>
              <a:rPr dirty="0"/>
              <a:t>?“. От </a:t>
            </a:r>
            <a:r>
              <a:rPr dirty="0" err="1"/>
              <a:t>този</a:t>
            </a:r>
            <a:r>
              <a:rPr dirty="0"/>
              <a:t> </a:t>
            </a:r>
            <a:r>
              <a:rPr dirty="0" err="1"/>
              <a:t>въпрос</a:t>
            </a:r>
            <a:r>
              <a:rPr dirty="0"/>
              <a:t> </a:t>
            </a:r>
            <a:r>
              <a:rPr dirty="0" err="1"/>
              <a:t>започва</a:t>
            </a:r>
            <a:r>
              <a:rPr dirty="0"/>
              <a:t> </a:t>
            </a:r>
            <a:r>
              <a:rPr dirty="0" err="1"/>
              <a:t>всяко</a:t>
            </a:r>
            <a:r>
              <a:rPr dirty="0"/>
              <a:t> </a:t>
            </a:r>
            <a:r>
              <a:rPr dirty="0" err="1"/>
              <a:t>истинско</a:t>
            </a:r>
            <a:r>
              <a:rPr dirty="0"/>
              <a:t> учене.</a:t>
            </a:r>
            <a:r>
              <a:rPr lang="bg-BG" dirty="0"/>
              <a:t> </a:t>
            </a:r>
            <a:r>
              <a:rPr lang="ru-RU" dirty="0"/>
              <a:t>Съвременното образование поставя акцент върху критическото мислене, креативността и уменията за решаване на проблеми.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STEM и STEAM са интердисциплинарни подходи, които интегрират знания и умения в единен процес на учене.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нашата детска градина детето е активен участник, а учителят създава среда за изследване и откривателство.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За </a:t>
            </a:r>
            <a:r>
              <a:rPr dirty="0" err="1"/>
              <a:t>детето</a:t>
            </a:r>
            <a:r>
              <a:rPr dirty="0"/>
              <a:t> STEM </a:t>
            </a:r>
            <a:r>
              <a:rPr dirty="0" err="1"/>
              <a:t>означава</a:t>
            </a:r>
            <a:r>
              <a:rPr dirty="0"/>
              <a:t> да </a:t>
            </a:r>
            <a:r>
              <a:rPr dirty="0" err="1"/>
              <a:t>наблюдава</a:t>
            </a:r>
            <a:r>
              <a:rPr dirty="0"/>
              <a:t>, да </a:t>
            </a:r>
            <a:r>
              <a:rPr dirty="0" err="1"/>
              <a:t>пита</a:t>
            </a:r>
            <a:r>
              <a:rPr dirty="0"/>
              <a:t>, да </a:t>
            </a:r>
            <a:r>
              <a:rPr dirty="0" err="1"/>
              <a:t>опитва</a:t>
            </a:r>
            <a:r>
              <a:rPr dirty="0"/>
              <a:t> и да </a:t>
            </a:r>
            <a:r>
              <a:rPr dirty="0" err="1"/>
              <a:t>открива</a:t>
            </a:r>
            <a:r>
              <a:rPr dirty="0"/>
              <a:t> </a:t>
            </a:r>
            <a:r>
              <a:rPr dirty="0" err="1"/>
              <a:t>света</a:t>
            </a:r>
            <a:r>
              <a:rPr dirty="0"/>
              <a:t> чрез </a:t>
            </a:r>
            <a:r>
              <a:rPr dirty="0" err="1"/>
              <a:t>собствен</a:t>
            </a:r>
            <a:r>
              <a:rPr dirty="0"/>
              <a:t> </a:t>
            </a:r>
            <a:r>
              <a:rPr dirty="0" err="1"/>
              <a:t>опит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STEM уменията се надграждат постепенно във всяка възрастова група.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Кукерската маска обединява културното наследство, инженерното мислене и творческото изразяване.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Най-ценният</a:t>
            </a:r>
            <a:r>
              <a:rPr dirty="0"/>
              <a:t> </a:t>
            </a:r>
            <a:r>
              <a:rPr dirty="0" err="1"/>
              <a:t>резултат</a:t>
            </a:r>
            <a:r>
              <a:rPr dirty="0"/>
              <a:t> е, </a:t>
            </a:r>
            <a:r>
              <a:rPr dirty="0" err="1"/>
              <a:t>че</a:t>
            </a:r>
            <a:r>
              <a:rPr dirty="0"/>
              <a:t> </a:t>
            </a:r>
            <a:r>
              <a:rPr dirty="0" err="1"/>
              <a:t>децата</a:t>
            </a:r>
            <a:r>
              <a:rPr dirty="0"/>
              <a:t> </a:t>
            </a:r>
            <a:r>
              <a:rPr dirty="0" err="1"/>
              <a:t>започват</a:t>
            </a:r>
            <a:r>
              <a:rPr dirty="0"/>
              <a:t> да </a:t>
            </a:r>
            <a:r>
              <a:rPr dirty="0" err="1"/>
              <a:t>мислят</a:t>
            </a:r>
            <a:r>
              <a:rPr dirty="0"/>
              <a:t> като </a:t>
            </a:r>
            <a:r>
              <a:rPr dirty="0" err="1"/>
              <a:t>малки</a:t>
            </a:r>
            <a:r>
              <a:rPr dirty="0"/>
              <a:t> </a:t>
            </a:r>
            <a:r>
              <a:rPr dirty="0" err="1"/>
              <a:t>изследователи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Наблюдаваме развитие на любопитство, комуникация, сътрудничество и увереност.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Системното прилагане на STEM и STEAM подпомага формирането на функционална и начална научна грамотност.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Ако</a:t>
            </a:r>
            <a:r>
              <a:rPr dirty="0"/>
              <a:t> </a:t>
            </a:r>
            <a:r>
              <a:rPr dirty="0" err="1"/>
              <a:t>сме</a:t>
            </a:r>
            <a:r>
              <a:rPr dirty="0"/>
              <a:t> </a:t>
            </a:r>
            <a:r>
              <a:rPr dirty="0" err="1"/>
              <a:t>успели</a:t>
            </a:r>
            <a:r>
              <a:rPr dirty="0"/>
              <a:t> да </a:t>
            </a:r>
            <a:r>
              <a:rPr dirty="0" err="1"/>
              <a:t>запазим</a:t>
            </a:r>
            <a:r>
              <a:rPr dirty="0"/>
              <a:t> </a:t>
            </a:r>
            <a:r>
              <a:rPr dirty="0" err="1"/>
              <a:t>детското</a:t>
            </a:r>
            <a:r>
              <a:rPr dirty="0"/>
              <a:t> </a:t>
            </a:r>
            <a:r>
              <a:rPr dirty="0" err="1"/>
              <a:t>любопитство</a:t>
            </a:r>
            <a:r>
              <a:rPr dirty="0"/>
              <a:t> </a:t>
            </a:r>
            <a:r>
              <a:rPr dirty="0" err="1"/>
              <a:t>живо</a:t>
            </a:r>
            <a:r>
              <a:rPr dirty="0"/>
              <a:t>, </a:t>
            </a:r>
            <a:r>
              <a:rPr dirty="0" err="1"/>
              <a:t>сме</a:t>
            </a:r>
            <a:r>
              <a:rPr dirty="0"/>
              <a:t> </a:t>
            </a:r>
            <a:r>
              <a:rPr dirty="0" err="1"/>
              <a:t>изпълнили</a:t>
            </a:r>
            <a:r>
              <a:rPr dirty="0"/>
              <a:t> </a:t>
            </a:r>
            <a:r>
              <a:rPr dirty="0" err="1"/>
              <a:t>най-важната</a:t>
            </a:r>
            <a:r>
              <a:rPr dirty="0"/>
              <a:t> </a:t>
            </a:r>
            <a:r>
              <a:rPr dirty="0" err="1"/>
              <a:t>си</a:t>
            </a:r>
            <a:r>
              <a:rPr dirty="0"/>
              <a:t> </a:t>
            </a:r>
            <a:r>
              <a:rPr dirty="0" err="1"/>
              <a:t>мисия</a:t>
            </a:r>
            <a:r>
              <a:rPr dirty="0"/>
              <a:t> като </a:t>
            </a:r>
            <a:r>
              <a:rPr dirty="0" err="1"/>
              <a:t>педагози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1.jp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12" Type="http://schemas.openxmlformats.org/officeDocument/2006/relationships/image" Target="../media/image20.jpg"/><Relationship Id="rId2" Type="http://schemas.openxmlformats.org/officeDocument/2006/relationships/image" Target="../media/image11.png"/><Relationship Id="rId16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19.jpg"/><Relationship Id="rId5" Type="http://schemas.openxmlformats.org/officeDocument/2006/relationships/image" Target="../media/image14.jpg"/><Relationship Id="rId15" Type="http://schemas.openxmlformats.org/officeDocument/2006/relationships/image" Target="../media/image23.jpg"/><Relationship Id="rId10" Type="http://schemas.openxmlformats.org/officeDocument/2006/relationships/image" Target="../media/image2.jpg"/><Relationship Id="rId4" Type="http://schemas.openxmlformats.org/officeDocument/2006/relationships/image" Target="../media/image13.png"/><Relationship Id="rId9" Type="http://schemas.openxmlformats.org/officeDocument/2006/relationships/image" Target="../media/image18.jpg"/><Relationship Id="rId1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13" Type="http://schemas.openxmlformats.org/officeDocument/2006/relationships/image" Target="../media/image35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12" Type="http://schemas.openxmlformats.org/officeDocument/2006/relationships/image" Target="../media/image34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11" Type="http://schemas.openxmlformats.org/officeDocument/2006/relationships/image" Target="../media/image33.jpg"/><Relationship Id="rId5" Type="http://schemas.openxmlformats.org/officeDocument/2006/relationships/image" Target="../media/image28.jpg"/><Relationship Id="rId10" Type="http://schemas.openxmlformats.org/officeDocument/2006/relationships/image" Target="../media/image2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2881905"/>
            <a:ext cx="4572000" cy="2873435"/>
          </a:xfrm>
        </p:spPr>
        <p:txBody>
          <a:bodyPr>
            <a:normAutofit/>
          </a:bodyPr>
          <a:lstStyle/>
          <a:p>
            <a:pPr algn="l"/>
            <a:r>
              <a:rPr lang="ru-RU" sz="2800" b="1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Малки откриватели, големи иде</a:t>
            </a: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b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ru-RU" sz="11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STEM и STEAM като съвременен модел за учене чрез изследване</a:t>
            </a:r>
            <a:br>
              <a:rPr lang="ru-RU" sz="18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в предучилищното образование</a:t>
            </a:r>
            <a:endParaRPr lang="ru-RU" sz="18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ree Magnifying Young Explorer Image - Child, Magnifying, Glass ...">
            <a:extLst>
              <a:ext uri="{FF2B5EF4-FFF2-40B4-BE49-F238E27FC236}">
                <a16:creationId xmlns:a16="http://schemas.microsoft.com/office/drawing/2014/main" id="{F1411056-7D19-4E8D-BF5D-3D4683720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570" y="1906934"/>
            <a:ext cx="3787588" cy="398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9B00E3D-7C4E-4A9F-833B-1C3A1831091E}"/>
              </a:ext>
            </a:extLst>
          </p:cNvPr>
          <p:cNvSpPr/>
          <p:nvPr/>
        </p:nvSpPr>
        <p:spPr>
          <a:xfrm>
            <a:off x="7932420" y="6725412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DE85F76-DAC4-4C8A-8223-FEACB141531D}"/>
              </a:ext>
            </a:extLst>
          </p:cNvPr>
          <p:cNvSpPr/>
          <p:nvPr/>
        </p:nvSpPr>
        <p:spPr>
          <a:xfrm>
            <a:off x="8046720" y="6725412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3B3994-7B53-43D5-B62D-650B4E02803F}"/>
              </a:ext>
            </a:extLst>
          </p:cNvPr>
          <p:cNvSpPr/>
          <p:nvPr/>
        </p:nvSpPr>
        <p:spPr>
          <a:xfrm>
            <a:off x="8161020" y="6725412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dg46_logo.jpg">
            <a:extLst>
              <a:ext uri="{FF2B5EF4-FFF2-40B4-BE49-F238E27FC236}">
                <a16:creationId xmlns:a16="http://schemas.microsoft.com/office/drawing/2014/main" id="{6C684963-98CB-4BE8-ABC7-12F3CD396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060" y="6167628"/>
            <a:ext cx="658368" cy="690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E55D0D-9F5D-4706-9CF5-CBA327ED8770}"/>
              </a:ext>
            </a:extLst>
          </p:cNvPr>
          <p:cNvSpPr txBox="1"/>
          <p:nvPr/>
        </p:nvSpPr>
        <p:spPr>
          <a:xfrm>
            <a:off x="152401" y="1234847"/>
            <a:ext cx="84561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latin typeface="Verdana" panose="020B0604030504040204" pitchFamily="34" charset="0"/>
                <a:ea typeface="Verdana" panose="020B0604030504040204" pitchFamily="34" charset="0"/>
              </a:rPr>
              <a:t>ОБРАЗОВАНИЕ НА БЪДЕЩЕТО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FD9E91-AA06-46FD-AC41-E7994C1D67C2}"/>
              </a:ext>
            </a:extLst>
          </p:cNvPr>
          <p:cNvSpPr txBox="1"/>
          <p:nvPr/>
        </p:nvSpPr>
        <p:spPr>
          <a:xfrm>
            <a:off x="152401" y="6027003"/>
            <a:ext cx="52981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Петя Динкова Гичева</a:t>
            </a: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ДГ №46 „Горска приказка“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гр. Варна, България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9F1BB0-62CF-4B24-B646-3AB3BDFF60FC}"/>
              </a:ext>
            </a:extLst>
          </p:cNvPr>
          <p:cNvCxnSpPr>
            <a:cxnSpLocks/>
          </p:cNvCxnSpPr>
          <p:nvPr/>
        </p:nvCxnSpPr>
        <p:spPr>
          <a:xfrm flipV="1">
            <a:off x="0" y="6033247"/>
            <a:ext cx="9139428" cy="62754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" name="Picture 2" descr="Logo">
            <a:extLst>
              <a:ext uri="{FF2B5EF4-FFF2-40B4-BE49-F238E27FC236}">
                <a16:creationId xmlns:a16="http://schemas.microsoft.com/office/drawing/2014/main" id="{5B969232-D55E-479E-AC2C-9328E8E6E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327603"/>
            <a:ext cx="2859742" cy="72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334D5A4-922E-4DAC-A832-C5D604969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024" y="75092"/>
            <a:ext cx="960006" cy="113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0A96A3E-3876-4731-B612-9B01E5D4A163}"/>
              </a:ext>
            </a:extLst>
          </p:cNvPr>
          <p:cNvSpPr txBox="1"/>
          <p:nvPr/>
        </p:nvSpPr>
        <p:spPr>
          <a:xfrm>
            <a:off x="152401" y="2095305"/>
            <a:ext cx="4367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0" i="0" dirty="0">
                <a:effectLst/>
                <a:latin typeface="Roboto" panose="02000000000000000000" pitchFamily="2" charset="0"/>
              </a:rPr>
              <a:t>24 - 25 СЕПТЕМВРИ 2026</a:t>
            </a:r>
          </a:p>
          <a:p>
            <a:br>
              <a:rPr lang="bg-BG" dirty="0"/>
            </a:b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g-BG" sz="3200" dirty="0">
                <a:latin typeface="Verdana" panose="020B0604030504040204" pitchFamily="34" charset="0"/>
                <a:ea typeface="Verdana" panose="020B0604030504040204" pitchFamily="34" charset="0"/>
              </a:rPr>
              <a:t>Защо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STEM </a:t>
            </a:r>
            <a:r>
              <a:rPr lang="bg-BG" sz="3200" dirty="0"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STEAM?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CF0E76-B1CD-4CA6-BE01-FD5E87458B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63" t="34033" r="6875" b="35405"/>
          <a:stretch/>
        </p:blipFill>
        <p:spPr>
          <a:xfrm>
            <a:off x="5615664" y="161364"/>
            <a:ext cx="3160588" cy="182112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02357A7-7875-4FB7-99E3-EC3FB2711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4061" t="18908" r="3126" b="23109"/>
          <a:stretch/>
        </p:blipFill>
        <p:spPr>
          <a:xfrm>
            <a:off x="546652" y="2124401"/>
            <a:ext cx="8229600" cy="286954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BF05AED-8AE8-4B57-A6CA-0CBBC30EAD4F}"/>
              </a:ext>
            </a:extLst>
          </p:cNvPr>
          <p:cNvSpPr/>
          <p:nvPr/>
        </p:nvSpPr>
        <p:spPr>
          <a:xfrm>
            <a:off x="546652" y="4993947"/>
            <a:ext cx="8229600" cy="1205685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XXI </a:t>
            </a:r>
            <a:r>
              <a:rPr lang="bg-BG" sz="2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 функционалната грамотност и критичното мислене не се преподават – те се преживяват.</a:t>
            </a:r>
          </a:p>
          <a:p>
            <a:pPr algn="ctr"/>
            <a:endParaRPr lang="bg-BG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FE87270-B489-4890-AF62-00DB94767069}"/>
              </a:ext>
            </a:extLst>
          </p:cNvPr>
          <p:cNvSpPr/>
          <p:nvPr/>
        </p:nvSpPr>
        <p:spPr>
          <a:xfrm>
            <a:off x="8115300" y="6803136"/>
            <a:ext cx="45719" cy="45719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995B401-D904-499E-8CBF-FAA408FAA70C}"/>
              </a:ext>
            </a:extLst>
          </p:cNvPr>
          <p:cNvSpPr/>
          <p:nvPr/>
        </p:nvSpPr>
        <p:spPr>
          <a:xfrm>
            <a:off x="8229600" y="6803136"/>
            <a:ext cx="45719" cy="45719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9465323-A451-4936-9084-B22E972F5137}"/>
              </a:ext>
            </a:extLst>
          </p:cNvPr>
          <p:cNvSpPr/>
          <p:nvPr/>
        </p:nvSpPr>
        <p:spPr>
          <a:xfrm>
            <a:off x="8343900" y="6803136"/>
            <a:ext cx="45719" cy="45719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dg46_logo.jpg">
            <a:extLst>
              <a:ext uri="{FF2B5EF4-FFF2-40B4-BE49-F238E27FC236}">
                <a16:creationId xmlns:a16="http://schemas.microsoft.com/office/drawing/2014/main" id="{C78ED67A-F4ED-4F49-B68B-2662A8FB5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784" y="6245352"/>
            <a:ext cx="658368" cy="61264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STEM и STEAM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2B954-2965-4ED0-87CC-E35FD8C9743B}"/>
              </a:ext>
            </a:extLst>
          </p:cNvPr>
          <p:cNvSpPr txBox="1"/>
          <p:nvPr/>
        </p:nvSpPr>
        <p:spPr>
          <a:xfrm>
            <a:off x="376518" y="5576047"/>
            <a:ext cx="8489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</a:rPr>
              <a:t>В предучилищното образование не подготвяме бъдещи инженери. Подготвяме деца, които умеят да мислят.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BC96F38-EB2F-4570-B6CD-6F7B5C9E9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9748"/>
          <a:stretch/>
        </p:blipFill>
        <p:spPr>
          <a:xfrm>
            <a:off x="457200" y="1577788"/>
            <a:ext cx="8229600" cy="346934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9BF189-5FD8-4936-9226-D219FBA4644A}"/>
              </a:ext>
            </a:extLst>
          </p:cNvPr>
          <p:cNvSpPr/>
          <p:nvPr/>
        </p:nvSpPr>
        <p:spPr>
          <a:xfrm flipH="1">
            <a:off x="8001000" y="6714565"/>
            <a:ext cx="50292" cy="62753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22CD158-E86D-473F-A2F6-171F17ECD701}"/>
              </a:ext>
            </a:extLst>
          </p:cNvPr>
          <p:cNvSpPr/>
          <p:nvPr/>
        </p:nvSpPr>
        <p:spPr>
          <a:xfrm flipH="1">
            <a:off x="8115300" y="6714565"/>
            <a:ext cx="50292" cy="62753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41F615B-19DB-430C-BFF2-848D4748D0B9}"/>
              </a:ext>
            </a:extLst>
          </p:cNvPr>
          <p:cNvSpPr/>
          <p:nvPr/>
        </p:nvSpPr>
        <p:spPr>
          <a:xfrm flipH="1">
            <a:off x="8229600" y="6714565"/>
            <a:ext cx="50292" cy="62753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dg46_logo.jpg">
            <a:extLst>
              <a:ext uri="{FF2B5EF4-FFF2-40B4-BE49-F238E27FC236}">
                <a16:creationId xmlns:a16="http://schemas.microsoft.com/office/drawing/2014/main" id="{711E7AA5-8564-4A51-88E8-74D8A12D7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632" y="6245352"/>
            <a:ext cx="658368" cy="6126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Нашата философия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E2241EE-B5DE-4B69-ADA5-10FDC2F07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66"/>
          <a:stretch/>
        </p:blipFill>
        <p:spPr>
          <a:xfrm>
            <a:off x="790575" y="1222023"/>
            <a:ext cx="7791450" cy="44139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28E428-3E51-4417-9BEE-EDFAE0E8DFA8}"/>
              </a:ext>
            </a:extLst>
          </p:cNvPr>
          <p:cNvSpPr txBox="1"/>
          <p:nvPr/>
        </p:nvSpPr>
        <p:spPr>
          <a:xfrm>
            <a:off x="457200" y="5366956"/>
            <a:ext cx="86868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dirty="0"/>
          </a:p>
          <a:p>
            <a:pPr algn="ctr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Всеки петък STEM и STEAM откривателството е част от ежедневната ни практика, включително и в групата </a:t>
            </a:r>
          </a:p>
          <a:p>
            <a:pPr algn="ctr"/>
            <a:r>
              <a:rPr lang="ru-RU" sz="2400" b="1" dirty="0"/>
              <a:t>с деца със специални образователни потребности.</a:t>
            </a:r>
            <a:endParaRPr lang="bg-BG" sz="2400" b="1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CC617C5-AB89-4B2B-AB79-8B831D86D153}"/>
              </a:ext>
            </a:extLst>
          </p:cNvPr>
          <p:cNvSpPr/>
          <p:nvPr/>
        </p:nvSpPr>
        <p:spPr>
          <a:xfrm>
            <a:off x="7936992" y="6780276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35871E-8CCA-4AFB-ABBA-3CA4CD01DB26}"/>
              </a:ext>
            </a:extLst>
          </p:cNvPr>
          <p:cNvSpPr/>
          <p:nvPr/>
        </p:nvSpPr>
        <p:spPr>
          <a:xfrm>
            <a:off x="8051292" y="6780276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1F2A0A-3334-41F0-A4EC-013C7E61A367}"/>
              </a:ext>
            </a:extLst>
          </p:cNvPr>
          <p:cNvSpPr/>
          <p:nvPr/>
        </p:nvSpPr>
        <p:spPr>
          <a:xfrm>
            <a:off x="8165592" y="6780276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dg46_logo.jpg">
            <a:extLst>
              <a:ext uri="{FF2B5EF4-FFF2-40B4-BE49-F238E27FC236}">
                <a16:creationId xmlns:a16="http://schemas.microsoft.com/office/drawing/2014/main" id="{41458CCD-8C53-4585-BA5E-F97861C98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632" y="6278880"/>
            <a:ext cx="658368" cy="588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EB73AC8-44DE-466D-988B-6FCB73C739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" t="4062" r="-78" b="14426"/>
          <a:stretch/>
        </p:blipFill>
        <p:spPr>
          <a:xfrm>
            <a:off x="0" y="0"/>
            <a:ext cx="9144000" cy="49377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1D209B-2DE4-4210-9274-DF3681024412}"/>
              </a:ext>
            </a:extLst>
          </p:cNvPr>
          <p:cNvSpPr txBox="1"/>
          <p:nvPr/>
        </p:nvSpPr>
        <p:spPr>
          <a:xfrm>
            <a:off x="432816" y="5090160"/>
            <a:ext cx="8519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 едно четиригодишно дете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STEM </a:t>
            </a:r>
            <a:r>
              <a:rPr lang="bg-BG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 е академична наука. Това е естествената потребност от изследване. Именно чрез радостта от собственото откритие се изгражда устойчиво познание.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26C663C-D2FD-4835-9E06-6B22AC7358E9}"/>
              </a:ext>
            </a:extLst>
          </p:cNvPr>
          <p:cNvSpPr/>
          <p:nvPr/>
        </p:nvSpPr>
        <p:spPr>
          <a:xfrm>
            <a:off x="7882128" y="6753523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AC2BC7-41E8-4F6D-B34B-1B08428166AC}"/>
              </a:ext>
            </a:extLst>
          </p:cNvPr>
          <p:cNvSpPr/>
          <p:nvPr/>
        </p:nvSpPr>
        <p:spPr>
          <a:xfrm>
            <a:off x="7996428" y="6753523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482D4C-40C0-4576-A7FF-FA07FBEAB585}"/>
              </a:ext>
            </a:extLst>
          </p:cNvPr>
          <p:cNvSpPr/>
          <p:nvPr/>
        </p:nvSpPr>
        <p:spPr>
          <a:xfrm>
            <a:off x="8110728" y="6753523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dg46_logo.jpg">
            <a:extLst>
              <a:ext uri="{FF2B5EF4-FFF2-40B4-BE49-F238E27FC236}">
                <a16:creationId xmlns:a16="http://schemas.microsoft.com/office/drawing/2014/main" id="{A2BE684D-7784-4798-99D2-1E58BAFDA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768" y="6195738"/>
            <a:ext cx="658368" cy="662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>
                <a:latin typeface="Verdana" panose="020B0604030504040204" pitchFamily="34" charset="0"/>
                <a:ea typeface="Verdana" panose="020B0604030504040204" pitchFamily="34" charset="0"/>
              </a:rPr>
              <a:t>STEM пораства заедно с детето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4F17744-51C0-4DD2-BD8E-0EB7DC536D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562" t="20165" r="11094" b="14815"/>
          <a:stretch/>
        </p:blipFill>
        <p:spPr>
          <a:xfrm>
            <a:off x="457200" y="1498313"/>
            <a:ext cx="8229600" cy="3861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CD00B8-2FB5-443C-8993-94E5EAE701C6}"/>
              </a:ext>
            </a:extLst>
          </p:cNvPr>
          <p:cNvSpPr txBox="1"/>
          <p:nvPr/>
        </p:nvSpPr>
        <p:spPr>
          <a:xfrm>
            <a:off x="347472" y="5440362"/>
            <a:ext cx="8796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Надграждането следва естественото развитие на детското мислене. Всяка възрастова група развива различни компетентности, като всяка следваща стъпва здраво върху предходната.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216415-9B48-41EE-A9AB-FA684C74B553}"/>
              </a:ext>
            </a:extLst>
          </p:cNvPr>
          <p:cNvSpPr/>
          <p:nvPr/>
        </p:nvSpPr>
        <p:spPr>
          <a:xfrm>
            <a:off x="7936992" y="6780276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67E30C1-62A5-4282-94A9-EC7498A7AD0E}"/>
              </a:ext>
            </a:extLst>
          </p:cNvPr>
          <p:cNvSpPr/>
          <p:nvPr/>
        </p:nvSpPr>
        <p:spPr>
          <a:xfrm>
            <a:off x="8051292" y="6780276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E618126-F969-47F7-A81B-AD1B01EB36F4}"/>
              </a:ext>
            </a:extLst>
          </p:cNvPr>
          <p:cNvSpPr/>
          <p:nvPr/>
        </p:nvSpPr>
        <p:spPr>
          <a:xfrm>
            <a:off x="8165592" y="6780276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dg46_logo.jpg">
            <a:extLst>
              <a:ext uri="{FF2B5EF4-FFF2-40B4-BE49-F238E27FC236}">
                <a16:creationId xmlns:a16="http://schemas.microsoft.com/office/drawing/2014/main" id="{748E9351-2208-473A-AF39-286B7814C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632" y="6222491"/>
            <a:ext cx="658368" cy="6355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0060" y="1337311"/>
            <a:ext cx="8161020" cy="39241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endParaRPr sz="1950" b="1" dirty="0">
              <a:solidFill>
                <a:srgbClr val="362119"/>
              </a:solidFill>
              <a:latin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6871" y="261466"/>
            <a:ext cx="3916474" cy="31700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Добра практика: </a:t>
            </a:r>
            <a:endParaRPr lang="en-US" b="1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„От зрънцето до хляба“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sz="1400" dirty="0">
                <a:latin typeface="Verdana" panose="020B0604030504040204" pitchFamily="34" charset="0"/>
                <a:ea typeface="Verdana" panose="020B0604030504040204" pitchFamily="34" charset="0"/>
              </a:rPr>
              <a:t>Проследяване на целия път – от засяването до готовия продукт.</a:t>
            </a:r>
          </a:p>
          <a:p>
            <a:endParaRPr lang="bg-BG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sz="1400" dirty="0">
                <a:latin typeface="Verdana" panose="020B0604030504040204" pitchFamily="34" charset="0"/>
                <a:ea typeface="Verdana" panose="020B0604030504040204" pitchFamily="34" charset="0"/>
              </a:rPr>
              <a:t>Наблюдение на растежа на растенията.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bg-BG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sz="1400" dirty="0">
                <a:latin typeface="Verdana" panose="020B0604030504040204" pitchFamily="34" charset="0"/>
                <a:ea typeface="Verdana" panose="020B0604030504040204" pitchFamily="34" charset="0"/>
              </a:rPr>
              <a:t>Конструиране на модели на воденица и вятърна мелница.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bg-BG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sz="1400" dirty="0">
                <a:latin typeface="Verdana" panose="020B0604030504040204" pitchFamily="34" charset="0"/>
                <a:ea typeface="Verdana" panose="020B0604030504040204" pitchFamily="34" charset="0"/>
              </a:rPr>
              <a:t>Замесване на тесто за хляб чрез измерване на грамажи.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8065" y="261466"/>
            <a:ext cx="3983015" cy="310854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Добра практика: „</a:t>
            </a:r>
            <a:r>
              <a:rPr lang="bg-BG"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Цветни в</a:t>
            </a: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улкан</a:t>
            </a:r>
            <a:r>
              <a:rPr lang="bg-BG"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</a:p>
          <a:p>
            <a:pPr>
              <a:spcAft>
                <a:spcPts val="300"/>
              </a:spcAft>
            </a:pPr>
            <a:r>
              <a:rPr sz="1400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• Ръчно изработване: Макетиране на вулкан от бутилка, хартия и</a:t>
            </a:r>
            <a:r>
              <a:rPr lang="bg-BG" sz="1400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ли</a:t>
            </a:r>
            <a:r>
              <a:rPr sz="1400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пластилин.</a:t>
            </a:r>
            <a:endParaRPr lang="bg-BG" sz="1400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300"/>
              </a:spcAft>
            </a:pPr>
            <a:endParaRPr sz="1400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300"/>
              </a:spcAft>
            </a:pPr>
            <a:r>
              <a:rPr sz="1400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• Химична реакция: Предизвикване на изригване чрез сода бикарбонат и оцет.</a:t>
            </a:r>
            <a:endParaRPr lang="bg-BG" sz="1400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300"/>
              </a:spcAft>
            </a:pPr>
            <a:endParaRPr sz="1400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300"/>
              </a:spcAft>
            </a:pPr>
            <a:r>
              <a:rPr sz="1400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• Научно любопитство: Децата наблюдават, анализират и се вълнуват от откритията</a:t>
            </a:r>
            <a:r>
              <a:rPr sz="1200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FDEB007-D1B7-4B9E-AC5B-4976A70C7F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750"/>
          <a:stretch/>
        </p:blipFill>
        <p:spPr>
          <a:xfrm>
            <a:off x="3265757" y="1533518"/>
            <a:ext cx="863809" cy="992511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6B0E3FB-F594-428D-B11C-C0336DC935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96" b="29832"/>
          <a:stretch/>
        </p:blipFill>
        <p:spPr>
          <a:xfrm>
            <a:off x="8343" y="5991531"/>
            <a:ext cx="4697921" cy="86646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1A5A60C-4742-4388-9BA8-064265B603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031" t="18067" r="3594" b="30673"/>
          <a:stretch/>
        </p:blipFill>
        <p:spPr>
          <a:xfrm>
            <a:off x="4706265" y="3081155"/>
            <a:ext cx="1391804" cy="12533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EC1D2F-3794-4EAA-9586-D1F6F4C627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49" t="50000" r="36600" b="10610"/>
          <a:stretch/>
        </p:blipFill>
        <p:spPr>
          <a:xfrm rot="5400000">
            <a:off x="4542453" y="4498360"/>
            <a:ext cx="1631577" cy="13039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D4B9C7-E5D2-4314-BA20-6D6E54CCF7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245" t="11332" r="46406" b="17059"/>
          <a:stretch/>
        </p:blipFill>
        <p:spPr>
          <a:xfrm rot="5400000">
            <a:off x="7783236" y="4613705"/>
            <a:ext cx="1636850" cy="10679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3DCFD4-FF2D-4B37-81F5-FC6B0EDC35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8057" b="9778"/>
          <a:stretch/>
        </p:blipFill>
        <p:spPr>
          <a:xfrm>
            <a:off x="6098069" y="3081154"/>
            <a:ext cx="1445103" cy="12533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1A9BE2-E1F9-4CCD-BB01-18E4ADA86BC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359" t="21415" r="36993" b="27169"/>
          <a:stretch/>
        </p:blipFill>
        <p:spPr>
          <a:xfrm rot="5400000">
            <a:off x="5741817" y="4607024"/>
            <a:ext cx="1636847" cy="10813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1F67E9-52F6-4902-BA61-11D342C3FE1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286" t="36406" r="3007" b="10719"/>
          <a:stretch/>
        </p:blipFill>
        <p:spPr>
          <a:xfrm>
            <a:off x="7529031" y="3086420"/>
            <a:ext cx="1606625" cy="12428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E0AD26-6EFC-437D-AE1F-628D40E347E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359" t="21415" r="36993" b="27169"/>
          <a:stretch/>
        </p:blipFill>
        <p:spPr>
          <a:xfrm rot="5400000">
            <a:off x="6773641" y="4663472"/>
            <a:ext cx="1628911" cy="971062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BCBEDF06-3987-43AB-9CC9-1126B4E345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90" t="8776" r="50000"/>
          <a:stretch/>
        </p:blipFill>
        <p:spPr>
          <a:xfrm>
            <a:off x="8323868" y="395926"/>
            <a:ext cx="820132" cy="1137592"/>
          </a:xfrm>
          <a:prstGeom prst="rect">
            <a:avLst/>
          </a:prstGeom>
        </p:spPr>
      </p:pic>
      <p:pic>
        <p:nvPicPr>
          <p:cNvPr id="19" name="Picture 18" descr="dg46_logo.jpg">
            <a:extLst>
              <a:ext uri="{FF2B5EF4-FFF2-40B4-BE49-F238E27FC236}">
                <a16:creationId xmlns:a16="http://schemas.microsoft.com/office/drawing/2014/main" id="{4AC42557-9D5B-4793-B9DA-4C1630BBA6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1060" y="6187460"/>
            <a:ext cx="658368" cy="670539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C6FB0504-9ACB-4288-B333-460A9BE139FF}"/>
              </a:ext>
            </a:extLst>
          </p:cNvPr>
          <p:cNvSpPr/>
          <p:nvPr/>
        </p:nvSpPr>
        <p:spPr>
          <a:xfrm>
            <a:off x="7932420" y="6745245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A45D062-2B4C-4582-9104-6ED3D4D2592C}"/>
              </a:ext>
            </a:extLst>
          </p:cNvPr>
          <p:cNvSpPr/>
          <p:nvPr/>
        </p:nvSpPr>
        <p:spPr>
          <a:xfrm>
            <a:off x="8046720" y="6745245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DDF0796-1396-41E7-B366-7C7044EB2EA0}"/>
              </a:ext>
            </a:extLst>
          </p:cNvPr>
          <p:cNvSpPr/>
          <p:nvPr/>
        </p:nvSpPr>
        <p:spPr>
          <a:xfrm>
            <a:off x="8161020" y="6745245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CC88C3-DECD-4D42-89A1-930311F249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3065404" y="3760652"/>
            <a:ext cx="1205882" cy="9224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CC26F-DFA3-42D0-BAD3-8EE1855755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6806" y="3619735"/>
            <a:ext cx="904412" cy="12058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E2F355-C505-47FD-AD2B-42B80A3FB2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0178" y="3622696"/>
            <a:ext cx="904413" cy="120588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062E0F-4B24-4C34-8974-A0197E45AA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24754" y="3622696"/>
            <a:ext cx="899970" cy="11999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466B67E-6D1F-4A71-91D2-ADD008B70E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9519" y="4824814"/>
            <a:ext cx="1810470" cy="11413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7A900B8-C0F7-41AD-944B-0F2DA84524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16992" y="4822656"/>
            <a:ext cx="1818990" cy="1149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492" y="216816"/>
            <a:ext cx="4445144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Добра практика: „Детективи</a:t>
            </a:r>
            <a:r>
              <a:rPr lang="bg-BG"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по следите</a:t>
            </a:r>
            <a:r>
              <a:rPr b="1" dirty="0">
                <a:solidFill>
                  <a:srgbClr val="36211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 цветовете“</a:t>
            </a:r>
            <a:endParaRPr lang="bg-BG" b="1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endParaRPr lang="bg-BG" sz="1350" b="1" dirty="0">
              <a:solidFill>
                <a:srgbClr val="362119"/>
              </a:solidFill>
              <a:latin typeface="Georgia"/>
            </a:endParaRPr>
          </a:p>
          <a:p>
            <a:pPr>
              <a:spcAft>
                <a:spcPts val="600"/>
              </a:spcAft>
            </a:pPr>
            <a:endParaRPr sz="1350" b="1" dirty="0">
              <a:solidFill>
                <a:srgbClr val="362119"/>
              </a:solidFill>
              <a:latin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3402" y="216816"/>
            <a:ext cx="43421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sz="2200" b="1" dirty="0">
                <a:latin typeface="Adys"/>
              </a:rPr>
              <a:t>Добра практика: „Елха от числа“</a:t>
            </a:r>
            <a:endParaRPr sz="2200" b="1" dirty="0">
              <a:solidFill>
                <a:srgbClr val="36211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E18D6F-0F93-42CB-B6F8-DC099FC3E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70" y="3190152"/>
            <a:ext cx="1141771" cy="1540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BE47A6-E605-4156-BF1E-0DDC35085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0151"/>
            <a:ext cx="1083171" cy="1540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5F3667-A0E5-4B7E-BFD8-491CE4C1E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771" y="3190150"/>
            <a:ext cx="1011850" cy="15494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976047-4D37-47E4-9648-76684874A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56" y="4730536"/>
            <a:ext cx="1084628" cy="1456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5EA3B-0A79-40B5-A90C-748C468C1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956917" y="3452854"/>
            <a:ext cx="1552408" cy="1027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96C4D-A9D8-49F5-BC6F-F7F727ED35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991244" y="4959089"/>
            <a:ext cx="1444902" cy="1011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67A485-1E91-4285-A053-ABEDDA0B0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3010674" y="4951513"/>
            <a:ext cx="1444896" cy="10270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052169-03AD-4E70-B2BC-50F0FBF587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770"/>
          <a:stretch/>
        </p:blipFill>
        <p:spPr>
          <a:xfrm>
            <a:off x="1083171" y="4730536"/>
            <a:ext cx="1124600" cy="145692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119A061-48FD-4334-AA05-B4644489FE81}"/>
              </a:ext>
            </a:extLst>
          </p:cNvPr>
          <p:cNvSpPr/>
          <p:nvPr/>
        </p:nvSpPr>
        <p:spPr>
          <a:xfrm>
            <a:off x="9727" y="1101333"/>
            <a:ext cx="4236896" cy="188875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g-BG" b="1" dirty="0">
                <a:latin typeface="Verdana" panose="020B0604030504040204" pitchFamily="34" charset="0"/>
                <a:ea typeface="Verdana" panose="020B0604030504040204" pitchFamily="34" charset="0"/>
              </a:rPr>
              <a:t>Активно развивани умения: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dirty="0">
                <a:latin typeface="Verdana" panose="020B0604030504040204" pitchFamily="34" charset="0"/>
                <a:ea typeface="Verdana" panose="020B0604030504040204" pitchFamily="34" charset="0"/>
              </a:rPr>
              <a:t>Прогнозиране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dirty="0">
                <a:latin typeface="Verdana" panose="020B0604030504040204" pitchFamily="34" charset="0"/>
                <a:ea typeface="Verdana" panose="020B0604030504040204" pitchFamily="34" charset="0"/>
              </a:rPr>
              <a:t>Сравняване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bg-BG" dirty="0">
                <a:latin typeface="Verdana" panose="020B0604030504040204" pitchFamily="34" charset="0"/>
                <a:ea typeface="Verdana" panose="020B0604030504040204" pitchFamily="34" charset="0"/>
              </a:rPr>
              <a:t>Аргументиране на собствените предположения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89D370-4E84-4D62-B0E6-5ED3F0C306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83906" t="100002" r="-367262" b="-41268"/>
          <a:stretch/>
        </p:blipFill>
        <p:spPr>
          <a:xfrm>
            <a:off x="88492" y="3366783"/>
            <a:ext cx="4755884" cy="320848"/>
          </a:xfrm>
          <a:prstGeom prst="rect">
            <a:avLst/>
          </a:prstGeom>
        </p:spPr>
      </p:pic>
      <p:pic>
        <p:nvPicPr>
          <p:cNvPr id="21" name="Picture 20" descr="dg46_logo.jpg">
            <a:extLst>
              <a:ext uri="{FF2B5EF4-FFF2-40B4-BE49-F238E27FC236}">
                <a16:creationId xmlns:a16="http://schemas.microsoft.com/office/drawing/2014/main" id="{756C78F3-9E4D-4A60-8A7D-F6BB3414E9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1060" y="6187460"/>
            <a:ext cx="658368" cy="6705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115B33-2A5F-4081-BA76-D0B63184B5F4}"/>
              </a:ext>
            </a:extLst>
          </p:cNvPr>
          <p:cNvSpPr/>
          <p:nvPr/>
        </p:nvSpPr>
        <p:spPr>
          <a:xfrm>
            <a:off x="4572000" y="1101333"/>
            <a:ext cx="4562272" cy="188875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dys"/>
              </a:rPr>
              <a:t>КАКВО РАЗВИВАМЕ?</a:t>
            </a:r>
          </a:p>
          <a:p>
            <a:r>
              <a:rPr lang="ru-RU" dirty="0">
                <a:solidFill>
                  <a:schemeClr val="tx1"/>
                </a:solidFill>
                <a:latin typeface="Adys"/>
              </a:rPr>
              <a:t>▸ Моделиране по зададен образец</a:t>
            </a:r>
            <a:br>
              <a:rPr lang="ru-RU" dirty="0">
                <a:solidFill>
                  <a:schemeClr val="tx1"/>
                </a:solidFill>
                <a:latin typeface="Adys"/>
              </a:rPr>
            </a:br>
            <a:r>
              <a:rPr lang="ru-RU" dirty="0">
                <a:solidFill>
                  <a:schemeClr val="tx1"/>
                </a:solidFill>
                <a:latin typeface="Adys"/>
              </a:rPr>
              <a:t>▸ Разпознаване на форми, цветове, големина и количества</a:t>
            </a:r>
            <a:br>
              <a:rPr lang="ru-RU" dirty="0">
                <a:solidFill>
                  <a:schemeClr val="tx1"/>
                </a:solidFill>
                <a:latin typeface="Adys"/>
              </a:rPr>
            </a:br>
            <a:r>
              <a:rPr lang="ru-RU" dirty="0">
                <a:solidFill>
                  <a:schemeClr val="tx1"/>
                </a:solidFill>
                <a:latin typeface="Adys"/>
              </a:rPr>
              <a:t>▸ Сензорно-моторни умения чрез малки, диференцирани стъпки</a:t>
            </a:r>
            <a:br>
              <a:rPr lang="ru-RU" dirty="0">
                <a:solidFill>
                  <a:schemeClr val="tx1"/>
                </a:solidFill>
                <a:latin typeface="Adys"/>
              </a:rPr>
            </a:br>
            <a:r>
              <a:rPr lang="ru-RU" dirty="0">
                <a:solidFill>
                  <a:schemeClr val="tx1"/>
                </a:solidFill>
                <a:latin typeface="Adys"/>
              </a:rPr>
              <a:t>▸ Празнична и позитивна среда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C46A84C-51EC-4E69-B6D8-D51C612CF4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0" y="4420347"/>
            <a:ext cx="1488440" cy="17671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1413344-E987-4400-9BE6-BC12104649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5513" y="3687631"/>
            <a:ext cx="1482024" cy="188875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57756AE-7E04-4DE8-A8D4-7BABAEDE77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1492" y="3166720"/>
            <a:ext cx="1522779" cy="1888756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 fontScale="90000"/>
          </a:bodyPr>
          <a:lstStyle/>
          <a:p>
            <a:r>
              <a:rPr dirty="0"/>
              <a:t>Добра практика: </a:t>
            </a:r>
            <a:r>
              <a:rPr lang="bg-BG" dirty="0"/>
              <a:t>"</a:t>
            </a:r>
            <a:r>
              <a:rPr dirty="0"/>
              <a:t>Кукерска маска</a:t>
            </a:r>
            <a:r>
              <a:rPr lang="bg-BG" dirty="0"/>
              <a:t>"</a:t>
            </a:r>
            <a:endParaRPr dirty="0"/>
          </a:p>
        </p:txBody>
      </p:sp>
      <p:sp>
        <p:nvSpPr>
          <p:cNvPr id="6" name="AutoShape 2" descr="STEAM проект: Кукерска маска">
            <a:extLst>
              <a:ext uri="{FF2B5EF4-FFF2-40B4-BE49-F238E27FC236}">
                <a16:creationId xmlns:a16="http://schemas.microsoft.com/office/drawing/2014/main" id="{7645E535-1588-41D3-A5EA-FA3AFEE2BF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67712" y="3276600"/>
            <a:ext cx="245668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0A210F9-E37F-48D0-A051-4329280FA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55664"/>
            <a:ext cx="9144000" cy="5081127"/>
          </a:xfrm>
        </p:spPr>
      </p:pic>
      <p:sp>
        <p:nvSpPr>
          <p:cNvPr id="9" name="AutoShape 4" descr="STEAM проект: Кукерска маска">
            <a:extLst>
              <a:ext uri="{FF2B5EF4-FFF2-40B4-BE49-F238E27FC236}">
                <a16:creationId xmlns:a16="http://schemas.microsoft.com/office/drawing/2014/main" id="{4CB70C20-0235-443C-A59C-4682917082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F8308E-98C4-4415-B1E3-53D2C086A269}"/>
              </a:ext>
            </a:extLst>
          </p:cNvPr>
          <p:cNvSpPr/>
          <p:nvPr/>
        </p:nvSpPr>
        <p:spPr>
          <a:xfrm>
            <a:off x="7905526" y="6725412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59315C-6BF2-47D6-BC8E-B802DF24CFA5}"/>
              </a:ext>
            </a:extLst>
          </p:cNvPr>
          <p:cNvSpPr/>
          <p:nvPr/>
        </p:nvSpPr>
        <p:spPr>
          <a:xfrm>
            <a:off x="8019826" y="6725412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1C1F7BE-CECB-4FD6-B817-87658BD8E7D4}"/>
              </a:ext>
            </a:extLst>
          </p:cNvPr>
          <p:cNvSpPr/>
          <p:nvPr/>
        </p:nvSpPr>
        <p:spPr>
          <a:xfrm>
            <a:off x="8134126" y="6725412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dg46_logo.jpg">
            <a:extLst>
              <a:ext uri="{FF2B5EF4-FFF2-40B4-BE49-F238E27FC236}">
                <a16:creationId xmlns:a16="http://schemas.microsoft.com/office/drawing/2014/main" id="{EA436F4A-549D-40A9-9804-0E6302319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4166" y="6167628"/>
            <a:ext cx="689834" cy="6903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79B885-C4F4-4E46-9E77-A934E0E523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2466" y="3034553"/>
            <a:ext cx="1921834" cy="14746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0ACC44-5AD2-48BE-B786-EB9D503FF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36" y="2913529"/>
            <a:ext cx="1945339" cy="15504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E99B5DB-BC4A-43EA-A57D-ECB192592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8020" y="3039035"/>
            <a:ext cx="1938043" cy="14746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20C52A-9C5F-45B8-B859-E1B41372CD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3490" y="3039035"/>
            <a:ext cx="1945340" cy="1474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8A2F169-9AA2-4541-900E-03DFD988A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937" t="5462" r="3126" b="5462"/>
          <a:stretch/>
        </p:blipFill>
        <p:spPr>
          <a:xfrm>
            <a:off x="585216" y="466524"/>
            <a:ext cx="7717536" cy="43066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E476A92-96DA-4465-8141-E74C07719A56}"/>
              </a:ext>
            </a:extLst>
          </p:cNvPr>
          <p:cNvSpPr txBox="1"/>
          <p:nvPr/>
        </p:nvSpPr>
        <p:spPr>
          <a:xfrm>
            <a:off x="2331720" y="128016"/>
            <a:ext cx="42793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b="1" dirty="0">
                <a:latin typeface="Verdana" panose="020B0604030504040204" pitchFamily="34" charset="0"/>
                <a:ea typeface="Verdana" panose="020B0604030504040204" pitchFamily="34" charset="0"/>
              </a:rPr>
              <a:t>Какво научиха децата?</a:t>
            </a:r>
            <a:endParaRPr lang="bg-BG" sz="2200" b="1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EDDDA90E-00CF-4ACE-A722-A850056176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949" b="32188"/>
          <a:stretch/>
        </p:blipFill>
        <p:spPr>
          <a:xfrm>
            <a:off x="-9144" y="5142500"/>
            <a:ext cx="9153144" cy="17190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8EA6CEB-32FD-4B23-8E9C-35F0A97C1EC5}"/>
              </a:ext>
            </a:extLst>
          </p:cNvPr>
          <p:cNvSpPr txBox="1"/>
          <p:nvPr/>
        </p:nvSpPr>
        <p:spPr>
          <a:xfrm>
            <a:off x="1394460" y="4742390"/>
            <a:ext cx="72831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b="1" dirty="0">
                <a:latin typeface="Verdana" panose="020B0604030504040204" pitchFamily="34" charset="0"/>
                <a:ea typeface="Verdana" panose="020B0604030504040204" pitchFamily="34" charset="0"/>
              </a:rPr>
              <a:t>Какво обединява всички практики?</a:t>
            </a:r>
          </a:p>
        </p:txBody>
      </p:sp>
      <p:pic>
        <p:nvPicPr>
          <p:cNvPr id="32" name="Picture 31" descr="dg46_logo.jpg">
            <a:extLst>
              <a:ext uri="{FF2B5EF4-FFF2-40B4-BE49-F238E27FC236}">
                <a16:creationId xmlns:a16="http://schemas.microsoft.com/office/drawing/2014/main" id="{E42410CC-9BD2-4F32-9962-FF195971D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204" y="10317"/>
            <a:ext cx="658368" cy="6355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EF57E25-E632-43AD-B99C-D4557C8E9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1005840"/>
            <a:ext cx="8304800" cy="562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96D549-35FE-4D82-AE33-808F24102A7D}"/>
              </a:ext>
            </a:extLst>
          </p:cNvPr>
          <p:cNvSpPr txBox="1"/>
          <p:nvPr/>
        </p:nvSpPr>
        <p:spPr>
          <a:xfrm>
            <a:off x="859536" y="343900"/>
            <a:ext cx="7671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dirty="0"/>
              <a:t>Какво виждаме като педагози?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A7D38B-DDB1-4C23-B721-9F758354612B}"/>
              </a:ext>
            </a:extLst>
          </p:cNvPr>
          <p:cNvSpPr/>
          <p:nvPr/>
        </p:nvSpPr>
        <p:spPr>
          <a:xfrm>
            <a:off x="7936992" y="6772821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4989F68-8220-44CA-9100-F4E6BC63549E}"/>
              </a:ext>
            </a:extLst>
          </p:cNvPr>
          <p:cNvSpPr/>
          <p:nvPr/>
        </p:nvSpPr>
        <p:spPr>
          <a:xfrm>
            <a:off x="8051292" y="6772821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E8976A-8E24-4D18-A0B8-4A8A93996AD0}"/>
              </a:ext>
            </a:extLst>
          </p:cNvPr>
          <p:cNvSpPr/>
          <p:nvPr/>
        </p:nvSpPr>
        <p:spPr>
          <a:xfrm>
            <a:off x="8165592" y="6772821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dg46_logo.jpg">
            <a:extLst>
              <a:ext uri="{FF2B5EF4-FFF2-40B4-BE49-F238E27FC236}">
                <a16:creationId xmlns:a16="http://schemas.microsoft.com/office/drawing/2014/main" id="{FEF1F147-2273-4D66-A8E1-244FD79C1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632" y="6215037"/>
            <a:ext cx="658368" cy="64296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76E319D-4B9B-4B5A-9CF2-21D076F7E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835" y="137160"/>
            <a:ext cx="8606118" cy="6326393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4A9C79F-49CF-4FD4-8E84-3E633CBFB60D}"/>
              </a:ext>
            </a:extLst>
          </p:cNvPr>
          <p:cNvSpPr/>
          <p:nvPr/>
        </p:nvSpPr>
        <p:spPr>
          <a:xfrm>
            <a:off x="7936992" y="6725412"/>
            <a:ext cx="64008" cy="7212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87B7297-E0C3-452D-9EBF-B1F7CB782146}"/>
              </a:ext>
            </a:extLst>
          </p:cNvPr>
          <p:cNvSpPr/>
          <p:nvPr/>
        </p:nvSpPr>
        <p:spPr>
          <a:xfrm>
            <a:off x="8051292" y="6725412"/>
            <a:ext cx="64008" cy="7212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2139AED-E6AA-414C-8A05-1A742548B9D6}"/>
              </a:ext>
            </a:extLst>
          </p:cNvPr>
          <p:cNvSpPr/>
          <p:nvPr/>
        </p:nvSpPr>
        <p:spPr>
          <a:xfrm>
            <a:off x="8165592" y="6725412"/>
            <a:ext cx="64008" cy="7212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g46_logo.jpg">
            <a:extLst>
              <a:ext uri="{FF2B5EF4-FFF2-40B4-BE49-F238E27FC236}">
                <a16:creationId xmlns:a16="http://schemas.microsoft.com/office/drawing/2014/main" id="{64B56B73-EE70-4FA1-8813-866D5F30C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632" y="6167628"/>
            <a:ext cx="658368" cy="6903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FD2B34-AC35-455E-8704-55AD5D20C9CC}"/>
              </a:ext>
            </a:extLst>
          </p:cNvPr>
          <p:cNvSpPr/>
          <p:nvPr/>
        </p:nvSpPr>
        <p:spPr>
          <a:xfrm>
            <a:off x="1" y="3980328"/>
            <a:ext cx="9143999" cy="295082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  <a:defRPr sz="2400"/>
            </a:pPr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Днес задават въпроси. Утре ще създават решения.</a:t>
            </a:r>
          </a:p>
          <a:p>
            <a:pPr marL="0" indent="0" algn="ctr">
              <a:buNone/>
              <a:defRPr sz="2400"/>
            </a:pPr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 Детска градина №46 „Горска приказка“ ние не просто преподаваме. 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Ние палим искри.</a:t>
            </a:r>
            <a:endParaRPr lang="bg-BG" sz="2800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5DB632-BD4F-4A81-98FC-9DCC3732CC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118"/>
          <a:stretch/>
        </p:blipFill>
        <p:spPr>
          <a:xfrm>
            <a:off x="1" y="0"/>
            <a:ext cx="9144000" cy="361188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4DBB69D-6D7C-4F4C-AB2B-96018CF1D8B6}"/>
              </a:ext>
            </a:extLst>
          </p:cNvPr>
          <p:cNvSpPr/>
          <p:nvPr/>
        </p:nvSpPr>
        <p:spPr>
          <a:xfrm>
            <a:off x="7932420" y="6803136"/>
            <a:ext cx="64008" cy="64008"/>
          </a:xfrm>
          <a:prstGeom prst="ellipse">
            <a:avLst/>
          </a:prstGeom>
          <a:solidFill>
            <a:srgbClr val="BECD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7FBE70-71C7-4E9F-9F75-772A3FC3B510}"/>
              </a:ext>
            </a:extLst>
          </p:cNvPr>
          <p:cNvSpPr/>
          <p:nvPr/>
        </p:nvSpPr>
        <p:spPr>
          <a:xfrm>
            <a:off x="8046720" y="6803136"/>
            <a:ext cx="64008" cy="64008"/>
          </a:xfrm>
          <a:prstGeom prst="ellipse">
            <a:avLst/>
          </a:prstGeom>
          <a:solidFill>
            <a:srgbClr val="7EA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C85FFC-B15E-42C1-80DE-82345D44890B}"/>
              </a:ext>
            </a:extLst>
          </p:cNvPr>
          <p:cNvSpPr/>
          <p:nvPr/>
        </p:nvSpPr>
        <p:spPr>
          <a:xfrm>
            <a:off x="8161020" y="6803136"/>
            <a:ext cx="64008" cy="64008"/>
          </a:xfrm>
          <a:prstGeom prst="ellipse">
            <a:avLst/>
          </a:prstGeom>
          <a:solidFill>
            <a:srgbClr val="4987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dg46_logo.jpg">
            <a:extLst>
              <a:ext uri="{FF2B5EF4-FFF2-40B4-BE49-F238E27FC236}">
                <a16:creationId xmlns:a16="http://schemas.microsoft.com/office/drawing/2014/main" id="{7B45B419-C807-4588-86D5-427ADBC8A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060" y="6245352"/>
            <a:ext cx="658368" cy="68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543</Words>
  <Application>Microsoft Office PowerPoint</Application>
  <PresentationFormat>On-screen Show (4:3)</PresentationFormat>
  <Paragraphs>59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Adys</vt:lpstr>
      <vt:lpstr>Arial</vt:lpstr>
      <vt:lpstr>Calibri</vt:lpstr>
      <vt:lpstr>Georgia</vt:lpstr>
      <vt:lpstr>Roboto</vt:lpstr>
      <vt:lpstr>Verdana</vt:lpstr>
      <vt:lpstr>Office Theme</vt:lpstr>
      <vt:lpstr>Малки откриватели, големи идеи  STEM и STEAM като съвременен модел за учене чрез изследване в предучилищното образование</vt:lpstr>
      <vt:lpstr>Защо STEM и STEAM?</vt:lpstr>
      <vt:lpstr>STEM и STEAM</vt:lpstr>
      <vt:lpstr>Нашата философия</vt:lpstr>
      <vt:lpstr>PowerPoint Presentation</vt:lpstr>
      <vt:lpstr>STEM пораства заедно с детето</vt:lpstr>
      <vt:lpstr>PowerPoint Presentation</vt:lpstr>
      <vt:lpstr>PowerPoint Presentation</vt:lpstr>
      <vt:lpstr>Добра практика: "Кукерска маска"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Малки откриватели, големи идеи</dc:title>
  <dc:subject/>
  <dc:creator>петя</dc:creator>
  <cp:keywords/>
  <dc:description>generated using python-pptx</dc:description>
  <cp:lastModifiedBy>Петя</cp:lastModifiedBy>
  <cp:revision>77</cp:revision>
  <dcterms:created xsi:type="dcterms:W3CDTF">2013-01-27T09:14:16Z</dcterms:created>
  <dcterms:modified xsi:type="dcterms:W3CDTF">2026-09-01T12:45:02Z</dcterms:modified>
  <cp:category/>
</cp:coreProperties>
</file>