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6858000" cy="9144000"/>
  <p:embeddedFontLst>
    <p:embeddedFont>
      <p:font typeface="Comic Sans" panose="020B0604020202020204" charset="0"/>
      <p:regular r:id="rId14"/>
    </p:embeddedFont>
    <p:embeddedFont>
      <p:font typeface="Poppins Bold Italics" panose="020B0604020202020204" charset="0"/>
      <p:regular r:id="rId15"/>
    </p:embeddedFont>
    <p:embeddedFont>
      <p:font typeface="Verdana Italics" panose="020B0604020202020204" charset="0"/>
      <p:regular r:id="rId16"/>
    </p:embeddedFont>
    <p:embeddedFont>
      <p:font typeface="Verdana Pro" panose="020B0604030504040204" pitchFamily="34" charset="0"/>
      <p:regular r:id="rId17"/>
    </p:embeddedFont>
    <p:embeddedFont>
      <p:font typeface="Verdana Pro Bold" panose="020B0804030504040204" charset="0"/>
      <p:regular r:id="rId18"/>
    </p:embeddedFont>
    <p:embeddedFont>
      <p:font typeface="Verdana Pro Italics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140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Бистра Д. Йорданова" userId="bc2d90ea-ad0c-425e-8662-a95995c935b0" providerId="ADAL" clId="{DA9BC05D-EA5E-49F9-A6FC-7B5DB63F45BF}"/>
    <pc:docChg chg="modSld">
      <pc:chgData name="Бистра Д. Йорданова" userId="bc2d90ea-ad0c-425e-8662-a95995c935b0" providerId="ADAL" clId="{DA9BC05D-EA5E-49F9-A6FC-7B5DB63F45BF}" dt="2026-09-06T08:50:17.056" v="8" actId="1076"/>
      <pc:docMkLst>
        <pc:docMk/>
      </pc:docMkLst>
      <pc:sldChg chg="modSp mod">
        <pc:chgData name="Бистра Д. Йорданова" userId="bc2d90ea-ad0c-425e-8662-a95995c935b0" providerId="ADAL" clId="{DA9BC05D-EA5E-49F9-A6FC-7B5DB63F45BF}" dt="2026-09-06T08:48:58.285" v="3" actId="5793"/>
        <pc:sldMkLst>
          <pc:docMk/>
          <pc:sldMk cId="0" sldId="257"/>
        </pc:sldMkLst>
        <pc:spChg chg="mod">
          <ac:chgData name="Бистра Д. Йорданова" userId="bc2d90ea-ad0c-425e-8662-a95995c935b0" providerId="ADAL" clId="{DA9BC05D-EA5E-49F9-A6FC-7B5DB63F45BF}" dt="2026-09-06T08:48:58.285" v="3" actId="5793"/>
          <ac:spMkLst>
            <pc:docMk/>
            <pc:sldMk cId="0" sldId="257"/>
            <ac:spMk id="4" creationId="{00000000-0000-0000-0000-000000000000}"/>
          </ac:spMkLst>
        </pc:spChg>
      </pc:sldChg>
      <pc:sldChg chg="modSp mod">
        <pc:chgData name="Бистра Д. Йорданова" userId="bc2d90ea-ad0c-425e-8662-a95995c935b0" providerId="ADAL" clId="{DA9BC05D-EA5E-49F9-A6FC-7B5DB63F45BF}" dt="2026-09-06T08:50:17.056" v="8" actId="1076"/>
        <pc:sldMkLst>
          <pc:docMk/>
          <pc:sldMk cId="0" sldId="258"/>
        </pc:sldMkLst>
        <pc:spChg chg="mod">
          <ac:chgData name="Бистра Д. Йорданова" userId="bc2d90ea-ad0c-425e-8662-a95995c935b0" providerId="ADAL" clId="{DA9BC05D-EA5E-49F9-A6FC-7B5DB63F45BF}" dt="2026-09-06T08:50:17.056" v="8" actId="1076"/>
          <ac:spMkLst>
            <pc:docMk/>
            <pc:sldMk cId="0" sldId="258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4.jpeg"/><Relationship Id="rId7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png"/><Relationship Id="rId7" Type="http://schemas.openxmlformats.org/officeDocument/2006/relationships/image" Target="../media/image3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s://sites.google.com/slaveykov.net/ste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13740" y="3110076"/>
            <a:ext cx="6282483" cy="7002351"/>
            <a:chOff x="0" y="0"/>
            <a:chExt cx="11910558" cy="1327531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910557" cy="13275311"/>
            </a:xfrm>
            <a:custGeom>
              <a:avLst/>
              <a:gdLst/>
              <a:ahLst/>
              <a:cxnLst/>
              <a:rect l="l" t="t" r="r" b="b"/>
              <a:pathLst>
                <a:path w="11910557" h="13275311">
                  <a:moveTo>
                    <a:pt x="4751370" y="0"/>
                  </a:moveTo>
                  <a:lnTo>
                    <a:pt x="0" y="0"/>
                  </a:lnTo>
                  <a:lnTo>
                    <a:pt x="0" y="13275311"/>
                  </a:lnTo>
                  <a:lnTo>
                    <a:pt x="11910557" y="13275311"/>
                  </a:lnTo>
                  <a:lnTo>
                    <a:pt x="11910557" y="6649720"/>
                  </a:lnTo>
                  <a:cubicBezTo>
                    <a:pt x="11910557" y="2976880"/>
                    <a:pt x="8705605" y="0"/>
                    <a:pt x="4751370" y="0"/>
                  </a:cubicBezTo>
                  <a:close/>
                </a:path>
              </a:pathLst>
            </a:custGeom>
            <a:blipFill>
              <a:blip r:embed="rId2"/>
              <a:stretch>
                <a:fillRect l="-33636" r="-33636"/>
              </a:stretch>
            </a:blipFill>
          </p:spPr>
          <p:txBody>
            <a:bodyPr/>
            <a:lstStyle/>
            <a:p>
              <a:endParaRPr lang="bg-BG"/>
            </a:p>
          </p:txBody>
        </p:sp>
      </p:grpSp>
      <p:sp>
        <p:nvSpPr>
          <p:cNvPr id="4" name="Freeform 4"/>
          <p:cNvSpPr/>
          <p:nvPr/>
        </p:nvSpPr>
        <p:spPr>
          <a:xfrm>
            <a:off x="18272760" y="0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40" h="15240">
                <a:moveTo>
                  <a:pt x="0" y="0"/>
                </a:moveTo>
                <a:lnTo>
                  <a:pt x="15240" y="0"/>
                </a:lnTo>
                <a:lnTo>
                  <a:pt x="15240" y="15240"/>
                </a:lnTo>
                <a:lnTo>
                  <a:pt x="0" y="1524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5" name="AutoShape 5"/>
          <p:cNvSpPr/>
          <p:nvPr/>
        </p:nvSpPr>
        <p:spPr>
          <a:xfrm>
            <a:off x="7361069" y="3358838"/>
            <a:ext cx="6492240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bg-BG"/>
          </a:p>
        </p:txBody>
      </p:sp>
      <p:sp>
        <p:nvSpPr>
          <p:cNvPr id="6" name="Freeform 6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grpSp>
        <p:nvGrpSpPr>
          <p:cNvPr id="7" name="Group 7"/>
          <p:cNvGrpSpPr/>
          <p:nvPr/>
        </p:nvGrpSpPr>
        <p:grpSpPr>
          <a:xfrm>
            <a:off x="5372247" y="5639191"/>
            <a:ext cx="3977644" cy="4568486"/>
            <a:chOff x="0" y="0"/>
            <a:chExt cx="653056" cy="75006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53056" cy="750061"/>
            </a:xfrm>
            <a:custGeom>
              <a:avLst/>
              <a:gdLst/>
              <a:ahLst/>
              <a:cxnLst/>
              <a:rect l="l" t="t" r="r" b="b"/>
              <a:pathLst>
                <a:path w="653056" h="750061">
                  <a:moveTo>
                    <a:pt x="217803" y="19070"/>
                  </a:moveTo>
                  <a:cubicBezTo>
                    <a:pt x="251175" y="7556"/>
                    <a:pt x="289346" y="0"/>
                    <a:pt x="326704" y="0"/>
                  </a:cubicBezTo>
                  <a:cubicBezTo>
                    <a:pt x="364062" y="0"/>
                    <a:pt x="400011" y="6476"/>
                    <a:pt x="433138" y="17990"/>
                  </a:cubicBezTo>
                  <a:cubicBezTo>
                    <a:pt x="433844" y="18350"/>
                    <a:pt x="434548" y="18350"/>
                    <a:pt x="435253" y="18710"/>
                  </a:cubicBezTo>
                  <a:cubicBezTo>
                    <a:pt x="559661" y="64765"/>
                    <a:pt x="651294" y="186379"/>
                    <a:pt x="653056" y="327108"/>
                  </a:cubicBezTo>
                  <a:lnTo>
                    <a:pt x="653056" y="750061"/>
                  </a:lnTo>
                  <a:lnTo>
                    <a:pt x="0" y="750061"/>
                  </a:lnTo>
                  <a:lnTo>
                    <a:pt x="0" y="327422"/>
                  </a:lnTo>
                  <a:cubicBezTo>
                    <a:pt x="1762" y="185660"/>
                    <a:pt x="91985" y="64045"/>
                    <a:pt x="217803" y="19070"/>
                  </a:cubicBezTo>
                  <a:close/>
                </a:path>
              </a:pathLst>
            </a:custGeom>
            <a:blipFill>
              <a:blip r:embed="rId5"/>
              <a:stretch>
                <a:fillRect l="-36140" r="-36140"/>
              </a:stretch>
            </a:blipFill>
            <a:ln w="171450" cap="sq">
              <a:solidFill>
                <a:srgbClr val="FFF6EB"/>
              </a:solidFill>
              <a:prstDash val="solid"/>
              <a:miter/>
            </a:ln>
          </p:spPr>
          <p:txBody>
            <a:bodyPr/>
            <a:lstStyle/>
            <a:p>
              <a:endParaRPr lang="bg-BG"/>
            </a:p>
          </p:txBody>
        </p:sp>
      </p:grpSp>
      <p:sp>
        <p:nvSpPr>
          <p:cNvPr id="9" name="Freeform 9"/>
          <p:cNvSpPr/>
          <p:nvPr/>
        </p:nvSpPr>
        <p:spPr>
          <a:xfrm>
            <a:off x="12336318" y="5780287"/>
            <a:ext cx="2454836" cy="2454836"/>
          </a:xfrm>
          <a:custGeom>
            <a:avLst/>
            <a:gdLst/>
            <a:ahLst/>
            <a:cxnLst/>
            <a:rect l="l" t="t" r="r" b="b"/>
            <a:pathLst>
              <a:path w="2454836" h="2454836">
                <a:moveTo>
                  <a:pt x="0" y="0"/>
                </a:moveTo>
                <a:lnTo>
                  <a:pt x="2454836" y="0"/>
                </a:lnTo>
                <a:lnTo>
                  <a:pt x="2454836" y="2454836"/>
                </a:lnTo>
                <a:lnTo>
                  <a:pt x="0" y="24548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10" name="TextBox 10"/>
          <p:cNvSpPr txBox="1"/>
          <p:nvPr/>
        </p:nvSpPr>
        <p:spPr>
          <a:xfrm>
            <a:off x="10580753" y="8197023"/>
            <a:ext cx="5350628" cy="430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98"/>
              </a:lnSpc>
              <a:spcBef>
                <a:spcPct val="0"/>
              </a:spcBef>
            </a:pPr>
            <a:r>
              <a:rPr lang="en-US" sz="2570" i="1">
                <a:solidFill>
                  <a:srgbClr val="3D3D3D"/>
                </a:solidFill>
                <a:latin typeface="Verdana Pro Italics"/>
                <a:ea typeface="Verdana Pro Italics"/>
                <a:cs typeface="Verdana Pro Italics"/>
                <a:sym typeface="Verdana Pro Italics"/>
              </a:rPr>
              <a:t>Бистра Данчева Йорданова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144000" y="4061578"/>
            <a:ext cx="8693880" cy="19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38"/>
              </a:lnSpc>
            </a:pPr>
            <a:r>
              <a:rPr lang="en-US" sz="5527" b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  STEM проект </a:t>
            </a:r>
          </a:p>
          <a:p>
            <a:pPr marL="0" lvl="0" indent="0" algn="ctr">
              <a:lnSpc>
                <a:spcPts val="7738"/>
              </a:lnSpc>
              <a:spcBef>
                <a:spcPct val="0"/>
              </a:spcBef>
            </a:pPr>
            <a:r>
              <a:rPr lang="en-US" sz="5527" b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„Петият елемент”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214982" y="485249"/>
            <a:ext cx="13796399" cy="5932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37"/>
              </a:lnSpc>
            </a:pPr>
            <a:r>
              <a:rPr lang="en-US" sz="4527" i="1">
                <a:solidFill>
                  <a:srgbClr val="3D3D3D"/>
                </a:solidFill>
                <a:latin typeface="Verdana Italics"/>
                <a:ea typeface="Verdana Italics"/>
                <a:cs typeface="Verdana Italics"/>
                <a:sym typeface="Verdana Italics"/>
              </a:rPr>
              <a:t>Международен образователен форум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587993" y="1482980"/>
            <a:ext cx="8823207" cy="7033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140"/>
              </a:lnSpc>
              <a:spcBef>
                <a:spcPct val="0"/>
              </a:spcBef>
            </a:pPr>
            <a:r>
              <a:rPr lang="en-US" sz="4386" i="1" dirty="0">
                <a:solidFill>
                  <a:srgbClr val="3D3D3D"/>
                </a:solidFill>
                <a:latin typeface="Verdana Italics"/>
                <a:ea typeface="Verdana Italics"/>
                <a:cs typeface="Verdana Italics"/>
                <a:sym typeface="Verdana Italics"/>
              </a:rPr>
              <a:t>„</a:t>
            </a:r>
            <a:r>
              <a:rPr lang="en-US" sz="4386" i="1" dirty="0" err="1">
                <a:solidFill>
                  <a:srgbClr val="3D3D3D"/>
                </a:solidFill>
                <a:latin typeface="Verdana Italics"/>
                <a:ea typeface="Verdana Italics"/>
                <a:cs typeface="Verdana Italics"/>
                <a:sym typeface="Verdana Italics"/>
              </a:rPr>
              <a:t>Образование</a:t>
            </a:r>
            <a:r>
              <a:rPr lang="en-US" sz="4386" i="1" dirty="0">
                <a:solidFill>
                  <a:srgbClr val="3D3D3D"/>
                </a:solidFill>
                <a:latin typeface="Verdana Italics"/>
                <a:ea typeface="Verdana Italics"/>
                <a:cs typeface="Verdana Italics"/>
                <a:sym typeface="Verdana Italics"/>
              </a:rPr>
              <a:t> </a:t>
            </a:r>
            <a:r>
              <a:rPr lang="en-US" sz="4386" i="1" dirty="0" err="1">
                <a:solidFill>
                  <a:srgbClr val="3D3D3D"/>
                </a:solidFill>
                <a:latin typeface="Verdana Italics"/>
                <a:ea typeface="Verdana Italics"/>
                <a:cs typeface="Verdana Italics"/>
                <a:sym typeface="Verdana Italics"/>
              </a:rPr>
              <a:t>на</a:t>
            </a:r>
            <a:r>
              <a:rPr lang="en-US" sz="4386" i="1" dirty="0">
                <a:solidFill>
                  <a:srgbClr val="3D3D3D"/>
                </a:solidFill>
                <a:latin typeface="Verdana Italics"/>
                <a:ea typeface="Verdana Italics"/>
                <a:cs typeface="Verdana Italics"/>
                <a:sym typeface="Verdana Italics"/>
              </a:rPr>
              <a:t> </a:t>
            </a:r>
            <a:r>
              <a:rPr lang="en-US" sz="4386" i="1" dirty="0" err="1">
                <a:solidFill>
                  <a:srgbClr val="3D3D3D"/>
                </a:solidFill>
                <a:latin typeface="Verdana Italics"/>
                <a:ea typeface="Verdana Italics"/>
                <a:cs typeface="Verdana Italics"/>
                <a:sym typeface="Verdana Italics"/>
              </a:rPr>
              <a:t>бъдещето</a:t>
            </a:r>
            <a:r>
              <a:rPr lang="en-US" sz="4386" i="1" dirty="0">
                <a:solidFill>
                  <a:srgbClr val="3D3D3D"/>
                </a:solidFill>
                <a:latin typeface="Verdana Italics"/>
                <a:ea typeface="Verdana Italics"/>
                <a:cs typeface="Verdana Italics"/>
                <a:sym typeface="Verdana Italics"/>
              </a:rPr>
              <a:t>”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580753" y="9021250"/>
            <a:ext cx="6430628" cy="87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98"/>
              </a:lnSpc>
            </a:pPr>
            <a:r>
              <a:rPr lang="en-US" sz="2570" i="1">
                <a:solidFill>
                  <a:srgbClr val="3D3D3D"/>
                </a:solidFill>
                <a:latin typeface="Verdana Pro Italics"/>
                <a:ea typeface="Verdana Pro Italics"/>
                <a:cs typeface="Verdana Pro Italics"/>
                <a:sym typeface="Verdana Pro Italics"/>
              </a:rPr>
              <a:t>ОУ „Петко Р. Славейков”, гр. Варна</a:t>
            </a:r>
          </a:p>
          <a:p>
            <a:pPr marL="0" lvl="0" indent="0" algn="l">
              <a:lnSpc>
                <a:spcPts val="3598"/>
              </a:lnSpc>
              <a:spcBef>
                <a:spcPct val="0"/>
              </a:spcBef>
            </a:pPr>
            <a:r>
              <a:rPr lang="en-US" sz="2570" i="1">
                <a:solidFill>
                  <a:srgbClr val="3D3D3D"/>
                </a:solidFill>
                <a:latin typeface="Verdana Pro Italics"/>
                <a:ea typeface="Verdana Pro Italics"/>
                <a:cs typeface="Verdana Pro Italics"/>
                <a:sym typeface="Verdana Pro Italics"/>
              </a:rPr>
              <a:t>България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20690" y="2375062"/>
            <a:ext cx="5103722" cy="7186760"/>
            <a:chOff x="0" y="0"/>
            <a:chExt cx="660400" cy="92993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0400" cy="929936"/>
            </a:xfrm>
            <a:custGeom>
              <a:avLst/>
              <a:gdLst/>
              <a:ahLst/>
              <a:cxnLst/>
              <a:rect l="l" t="t" r="r" b="b"/>
              <a:pathLst>
                <a:path w="660400" h="929936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104"/>
                  </a:cubicBezTo>
                  <a:lnTo>
                    <a:pt x="660400" y="929936"/>
                  </a:lnTo>
                  <a:lnTo>
                    <a:pt x="0" y="929936"/>
                  </a:lnTo>
                  <a:lnTo>
                    <a:pt x="0" y="331548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blipFill>
              <a:blip r:embed="rId2"/>
              <a:stretch>
                <a:fillRect l="-86840" r="-90646" b="-10845"/>
              </a:stretch>
            </a:blipFill>
            <a:ln w="57150" cap="sq">
              <a:solidFill>
                <a:srgbClr val="3D3D3D"/>
              </a:solidFill>
              <a:prstDash val="solid"/>
              <a:miter/>
            </a:ln>
          </p:spPr>
          <p:txBody>
            <a:bodyPr/>
            <a:lstStyle/>
            <a:p>
              <a:endParaRPr lang="bg-BG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5541488" y="2851151"/>
            <a:ext cx="11995422" cy="7384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24418" lvl="1" indent="-312209" algn="just">
              <a:lnSpc>
                <a:spcPct val="150000"/>
              </a:lnSpc>
              <a:buFont typeface="Arial"/>
              <a:buChar char="•"/>
            </a:pP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Да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формира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у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учениците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знания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,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умения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и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ценности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чрез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интегрирано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STEM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обучение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,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основано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на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изследване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на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четирите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природни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стихии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–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Въздух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,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Вода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,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Земя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и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Огън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.</a:t>
            </a:r>
            <a:endParaRPr lang="bg-BG" sz="2892" dirty="0">
              <a:solidFill>
                <a:srgbClr val="3D3D3D"/>
              </a:solidFill>
              <a:latin typeface="Verdana Pro" panose="020F0502020204030204" pitchFamily="34" charset="0"/>
              <a:ea typeface="Comic Sans"/>
              <a:cs typeface="Comic Sans"/>
              <a:sym typeface="Comic Sans"/>
            </a:endParaRPr>
          </a:p>
          <a:p>
            <a:pPr marL="312209" lvl="1" algn="just">
              <a:lnSpc>
                <a:spcPct val="150000"/>
              </a:lnSpc>
            </a:pPr>
            <a:endParaRPr lang="en-US" sz="2892" dirty="0">
              <a:solidFill>
                <a:srgbClr val="3D3D3D"/>
              </a:solidFill>
              <a:latin typeface="Verdana Pro" panose="020F0502020204030204" pitchFamily="34" charset="0"/>
              <a:ea typeface="Comic Sans"/>
              <a:cs typeface="Comic Sans"/>
              <a:sym typeface="Comic Sans"/>
            </a:endParaRPr>
          </a:p>
          <a:p>
            <a:pPr marL="624418" lvl="1" indent="-312209" algn="just">
              <a:lnSpc>
                <a:spcPct val="150000"/>
              </a:lnSpc>
              <a:buFont typeface="Arial"/>
              <a:buChar char="•"/>
            </a:pP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Чрез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активно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учене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,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изследователски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подход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и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междупредметни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връзки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учениците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усвояват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знания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за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природните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явления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,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развиват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ключовите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компетентности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на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XXI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век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и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осъзнават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ролята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на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човека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като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отговорен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участник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във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взаимодействието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между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природата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,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науката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 и </a:t>
            </a:r>
            <a:r>
              <a:rPr lang="en-US" sz="2892" dirty="0" err="1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обществото</a:t>
            </a:r>
            <a:r>
              <a:rPr lang="en-US" sz="2892" dirty="0">
                <a:solidFill>
                  <a:srgbClr val="3D3D3D"/>
                </a:solidFill>
                <a:latin typeface="Verdana Pro" panose="020F0502020204030204" pitchFamily="34" charset="0"/>
                <a:ea typeface="Comic Sans"/>
                <a:cs typeface="Comic Sans"/>
                <a:sym typeface="Comic Sans"/>
              </a:rPr>
              <a:t>.</a:t>
            </a:r>
          </a:p>
          <a:p>
            <a:pPr algn="just">
              <a:lnSpc>
                <a:spcPts val="6420"/>
              </a:lnSpc>
            </a:pPr>
            <a:endParaRPr lang="en-US" sz="2892" dirty="0">
              <a:solidFill>
                <a:srgbClr val="3D3D3D"/>
              </a:solidFill>
              <a:latin typeface="Comic Sans"/>
              <a:ea typeface="Comic Sans"/>
              <a:cs typeface="Comic Sans"/>
              <a:sym typeface="Comic Sans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5808188" y="1037137"/>
            <a:ext cx="8900786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6226"/>
              </a:lnSpc>
            </a:pP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Цел</a:t>
            </a:r>
            <a:r>
              <a:rPr lang="en-US" sz="6486" b="1" dirty="0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 </a:t>
            </a: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на</a:t>
            </a:r>
            <a:r>
              <a:rPr lang="en-US" sz="6486" b="1" dirty="0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 </a:t>
            </a: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проекта</a:t>
            </a:r>
            <a:endParaRPr lang="en-US" sz="6486" b="1" dirty="0">
              <a:solidFill>
                <a:srgbClr val="C66930"/>
              </a:solidFill>
              <a:latin typeface="Verdana Pro Bold"/>
              <a:ea typeface="Verdana Pro Bold"/>
              <a:cs typeface="Verdana Pro Bold"/>
              <a:sym typeface="Verdana Pro Bold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52400" y="3595959"/>
            <a:ext cx="9864307" cy="64807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308" lvl="1" indent="-355154" algn="l">
              <a:lnSpc>
                <a:spcPct val="150000"/>
              </a:lnSpc>
              <a:buFont typeface="Arial"/>
              <a:buChar char="•"/>
            </a:pP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Интердисциплинарни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STEM 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уроци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;</a:t>
            </a:r>
          </a:p>
          <a:p>
            <a:pPr marL="710308" lvl="1" indent="-355154" algn="l">
              <a:lnSpc>
                <a:spcPct val="150000"/>
              </a:lnSpc>
              <a:buFont typeface="Arial"/>
              <a:buChar char="•"/>
            </a:pP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Практически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експерименти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;</a:t>
            </a:r>
          </a:p>
          <a:p>
            <a:pPr marL="710308" lvl="1" indent="-355154" algn="l">
              <a:lnSpc>
                <a:spcPct val="150000"/>
              </a:lnSpc>
              <a:buFont typeface="Arial"/>
              <a:buChar char="•"/>
            </a:pP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Обучение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в STEM 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центъра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;</a:t>
            </a:r>
          </a:p>
          <a:p>
            <a:pPr marL="710308" lvl="1" indent="-355154" algn="l">
              <a:lnSpc>
                <a:spcPct val="150000"/>
              </a:lnSpc>
              <a:buFont typeface="Arial"/>
              <a:buChar char="•"/>
            </a:pP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Творчески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работилници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;</a:t>
            </a:r>
          </a:p>
          <a:p>
            <a:pPr marL="710308" lvl="1" indent="-355154" algn="l">
              <a:lnSpc>
                <a:spcPct val="150000"/>
              </a:lnSpc>
              <a:buFont typeface="Arial"/>
              <a:buChar char="•"/>
            </a:pP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Образователни 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посещения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;</a:t>
            </a:r>
          </a:p>
          <a:p>
            <a:pPr marL="710308" lvl="1" indent="-355154" algn="l">
              <a:lnSpc>
                <a:spcPct val="150000"/>
              </a:lnSpc>
              <a:buFont typeface="Arial"/>
              <a:buChar char="•"/>
            </a:pP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Извънкласни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инициативи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;</a:t>
            </a:r>
          </a:p>
          <a:p>
            <a:pPr marL="710308" lvl="1" indent="-355154" algn="l">
              <a:lnSpc>
                <a:spcPct val="150000"/>
              </a:lnSpc>
              <a:buFont typeface="Arial"/>
              <a:buChar char="•"/>
            </a:pP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Партньорство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с 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родители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;</a:t>
            </a:r>
          </a:p>
          <a:p>
            <a:pPr marL="710308" lvl="1" indent="-355154" algn="l">
              <a:lnSpc>
                <a:spcPct val="150000"/>
              </a:lnSpc>
              <a:buFont typeface="Arial"/>
              <a:buChar char="•"/>
            </a:pP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Създаване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на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STEM 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игра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    „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Петият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 </a:t>
            </a:r>
            <a:r>
              <a:rPr lang="en-US" sz="2800" spc="59" dirty="0" err="1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елемент</a:t>
            </a:r>
            <a:r>
              <a:rPr lang="en-US" sz="2800" spc="59" dirty="0">
                <a:solidFill>
                  <a:srgbClr val="3D3D3D"/>
                </a:solidFill>
                <a:latin typeface="Verdana Pro" panose="020B0604030504040204" pitchFamily="34" charset="0"/>
                <a:ea typeface="Comic Sans"/>
                <a:cs typeface="Comic Sans"/>
                <a:sym typeface="Comic Sans"/>
              </a:rPr>
              <a:t>“. </a:t>
            </a:r>
          </a:p>
          <a:p>
            <a:pPr algn="l">
              <a:lnSpc>
                <a:spcPts val="5790"/>
              </a:lnSpc>
            </a:pPr>
            <a:endParaRPr lang="en-US" sz="3289" spc="59" dirty="0">
              <a:solidFill>
                <a:srgbClr val="3D3D3D"/>
              </a:solidFill>
              <a:latin typeface="Comic Sans"/>
              <a:ea typeface="Comic Sans"/>
              <a:cs typeface="Comic Sans"/>
              <a:sym typeface="Comic San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545408" y="543002"/>
            <a:ext cx="8900786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6226"/>
              </a:lnSpc>
            </a:pP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Дейности</a:t>
            </a:r>
            <a:endParaRPr lang="en-US" sz="6486" b="1" dirty="0">
              <a:solidFill>
                <a:srgbClr val="C66930"/>
              </a:solidFill>
              <a:latin typeface="Verdana Pro Bold"/>
              <a:ea typeface="Verdana Pro Bold"/>
              <a:cs typeface="Verdana Pro Bold"/>
              <a:sym typeface="Verdana Pro Bold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grpSp>
        <p:nvGrpSpPr>
          <p:cNvPr id="5" name="Group 5"/>
          <p:cNvGrpSpPr/>
          <p:nvPr/>
        </p:nvGrpSpPr>
        <p:grpSpPr>
          <a:xfrm>
            <a:off x="8114475" y="2546744"/>
            <a:ext cx="4201949" cy="7336419"/>
            <a:chOff x="0" y="0"/>
            <a:chExt cx="735084" cy="128342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35084" cy="1283424"/>
            </a:xfrm>
            <a:custGeom>
              <a:avLst/>
              <a:gdLst/>
              <a:ahLst/>
              <a:cxnLst/>
              <a:rect l="l" t="t" r="r" b="b"/>
              <a:pathLst>
                <a:path w="735084" h="1283424">
                  <a:moveTo>
                    <a:pt x="245160" y="19070"/>
                  </a:moveTo>
                  <a:cubicBezTo>
                    <a:pt x="282725" y="7556"/>
                    <a:pt x="325690" y="0"/>
                    <a:pt x="367740" y="0"/>
                  </a:cubicBezTo>
                  <a:cubicBezTo>
                    <a:pt x="409791" y="0"/>
                    <a:pt x="450254" y="6476"/>
                    <a:pt x="487543" y="17990"/>
                  </a:cubicBezTo>
                  <a:cubicBezTo>
                    <a:pt x="488337" y="18350"/>
                    <a:pt x="489131" y="18350"/>
                    <a:pt x="489924" y="18710"/>
                  </a:cubicBezTo>
                  <a:cubicBezTo>
                    <a:pt x="629958" y="64765"/>
                    <a:pt x="733101" y="186379"/>
                    <a:pt x="735084" y="338956"/>
                  </a:cubicBezTo>
                  <a:lnTo>
                    <a:pt x="735084" y="1283424"/>
                  </a:lnTo>
                  <a:lnTo>
                    <a:pt x="0" y="1283424"/>
                  </a:lnTo>
                  <a:lnTo>
                    <a:pt x="0" y="339657"/>
                  </a:lnTo>
                  <a:cubicBezTo>
                    <a:pt x="1983" y="185660"/>
                    <a:pt x="103539" y="64045"/>
                    <a:pt x="245160" y="19070"/>
                  </a:cubicBezTo>
                  <a:close/>
                </a:path>
              </a:pathLst>
            </a:custGeom>
            <a:blipFill>
              <a:blip r:embed="rId3"/>
              <a:stretch>
                <a:fillRect l="-13727" r="-13727"/>
              </a:stretch>
            </a:blipFill>
            <a:ln w="47625" cap="sq">
              <a:solidFill>
                <a:srgbClr val="3D3D3D"/>
              </a:solidFill>
              <a:prstDash val="solid"/>
              <a:miter/>
            </a:ln>
          </p:spPr>
          <p:txBody>
            <a:bodyPr/>
            <a:lstStyle/>
            <a:p>
              <a:endParaRPr lang="bg-BG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2580249" y="1164289"/>
            <a:ext cx="5410908" cy="8718874"/>
            <a:chOff x="0" y="0"/>
            <a:chExt cx="735084" cy="118447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35084" cy="1184478"/>
            </a:xfrm>
            <a:custGeom>
              <a:avLst/>
              <a:gdLst/>
              <a:ahLst/>
              <a:cxnLst/>
              <a:rect l="l" t="t" r="r" b="b"/>
              <a:pathLst>
                <a:path w="735084" h="1184478">
                  <a:moveTo>
                    <a:pt x="245160" y="19070"/>
                  </a:moveTo>
                  <a:cubicBezTo>
                    <a:pt x="282725" y="7556"/>
                    <a:pt x="325690" y="0"/>
                    <a:pt x="367740" y="0"/>
                  </a:cubicBezTo>
                  <a:cubicBezTo>
                    <a:pt x="409791" y="0"/>
                    <a:pt x="450254" y="6476"/>
                    <a:pt x="487543" y="17990"/>
                  </a:cubicBezTo>
                  <a:cubicBezTo>
                    <a:pt x="488337" y="18350"/>
                    <a:pt x="489131" y="18350"/>
                    <a:pt x="489924" y="18710"/>
                  </a:cubicBezTo>
                  <a:cubicBezTo>
                    <a:pt x="629958" y="64765"/>
                    <a:pt x="733101" y="186379"/>
                    <a:pt x="735084" y="336758"/>
                  </a:cubicBezTo>
                  <a:lnTo>
                    <a:pt x="735084" y="1184478"/>
                  </a:lnTo>
                  <a:lnTo>
                    <a:pt x="0" y="1184478"/>
                  </a:lnTo>
                  <a:lnTo>
                    <a:pt x="0" y="337387"/>
                  </a:lnTo>
                  <a:cubicBezTo>
                    <a:pt x="1983" y="185660"/>
                    <a:pt x="103539" y="64045"/>
                    <a:pt x="245160" y="19070"/>
                  </a:cubicBezTo>
                  <a:close/>
                </a:path>
              </a:pathLst>
            </a:custGeom>
            <a:blipFill>
              <a:blip r:embed="rId4"/>
              <a:stretch>
                <a:fillRect l="-73950" r="-73950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bg-BG"/>
            </a:p>
          </p:txBody>
        </p:sp>
      </p:grp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63003" y="1909264"/>
            <a:ext cx="3852014" cy="6962606"/>
            <a:chOff x="0" y="0"/>
            <a:chExt cx="767895" cy="13879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67895" cy="1387989"/>
            </a:xfrm>
            <a:custGeom>
              <a:avLst/>
              <a:gdLst/>
              <a:ahLst/>
              <a:cxnLst/>
              <a:rect l="l" t="t" r="r" b="b"/>
              <a:pathLst>
                <a:path w="767895" h="1387989">
                  <a:moveTo>
                    <a:pt x="256103" y="19070"/>
                  </a:moveTo>
                  <a:cubicBezTo>
                    <a:pt x="295344" y="7556"/>
                    <a:pt x="340228" y="0"/>
                    <a:pt x="384154" y="0"/>
                  </a:cubicBezTo>
                  <a:cubicBezTo>
                    <a:pt x="428082" y="0"/>
                    <a:pt x="470352" y="6476"/>
                    <a:pt x="509305" y="17990"/>
                  </a:cubicBezTo>
                  <a:cubicBezTo>
                    <a:pt x="510135" y="18350"/>
                    <a:pt x="510963" y="18350"/>
                    <a:pt x="511792" y="18710"/>
                  </a:cubicBezTo>
                  <a:cubicBezTo>
                    <a:pt x="658077" y="64765"/>
                    <a:pt x="765823" y="186379"/>
                    <a:pt x="767895" y="341279"/>
                  </a:cubicBezTo>
                  <a:lnTo>
                    <a:pt x="767895" y="1387989"/>
                  </a:lnTo>
                  <a:lnTo>
                    <a:pt x="0" y="1387989"/>
                  </a:lnTo>
                  <a:lnTo>
                    <a:pt x="0" y="342055"/>
                  </a:lnTo>
                  <a:cubicBezTo>
                    <a:pt x="2072" y="185660"/>
                    <a:pt x="108160" y="64045"/>
                    <a:pt x="256103" y="19070"/>
                  </a:cubicBezTo>
                  <a:close/>
                </a:path>
              </a:pathLst>
            </a:custGeom>
            <a:blipFill>
              <a:blip r:embed="rId2"/>
              <a:stretch>
                <a:fillRect t="-6453" b="-6453"/>
              </a:stretch>
            </a:blipFill>
          </p:spPr>
          <p:txBody>
            <a:bodyPr/>
            <a:lstStyle/>
            <a:p>
              <a:endParaRPr lang="bg-BG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4933314" y="1909264"/>
            <a:ext cx="3852014" cy="6962606"/>
            <a:chOff x="0" y="0"/>
            <a:chExt cx="767895" cy="138798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767895" cy="1387989"/>
            </a:xfrm>
            <a:custGeom>
              <a:avLst/>
              <a:gdLst/>
              <a:ahLst/>
              <a:cxnLst/>
              <a:rect l="l" t="t" r="r" b="b"/>
              <a:pathLst>
                <a:path w="767895" h="1387989">
                  <a:moveTo>
                    <a:pt x="256103" y="19070"/>
                  </a:moveTo>
                  <a:cubicBezTo>
                    <a:pt x="295344" y="7556"/>
                    <a:pt x="340228" y="0"/>
                    <a:pt x="384154" y="0"/>
                  </a:cubicBezTo>
                  <a:cubicBezTo>
                    <a:pt x="428082" y="0"/>
                    <a:pt x="470352" y="6476"/>
                    <a:pt x="509305" y="17990"/>
                  </a:cubicBezTo>
                  <a:cubicBezTo>
                    <a:pt x="510135" y="18350"/>
                    <a:pt x="510963" y="18350"/>
                    <a:pt x="511792" y="18710"/>
                  </a:cubicBezTo>
                  <a:cubicBezTo>
                    <a:pt x="658077" y="64765"/>
                    <a:pt x="765823" y="186379"/>
                    <a:pt x="767895" y="341279"/>
                  </a:cubicBezTo>
                  <a:lnTo>
                    <a:pt x="767895" y="1387989"/>
                  </a:lnTo>
                  <a:lnTo>
                    <a:pt x="0" y="1387989"/>
                  </a:lnTo>
                  <a:lnTo>
                    <a:pt x="0" y="342055"/>
                  </a:lnTo>
                  <a:cubicBezTo>
                    <a:pt x="2072" y="185660"/>
                    <a:pt x="108160" y="64045"/>
                    <a:pt x="256103" y="19070"/>
                  </a:cubicBezTo>
                  <a:close/>
                </a:path>
              </a:pathLst>
            </a:custGeom>
            <a:blipFill>
              <a:blip r:embed="rId3"/>
              <a:stretch>
                <a:fillRect t="-6453" b="-6453"/>
              </a:stretch>
            </a:blipFill>
          </p:spPr>
          <p:txBody>
            <a:bodyPr/>
            <a:lstStyle/>
            <a:p>
              <a:endParaRPr lang="bg-BG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403625" y="1909264"/>
            <a:ext cx="3852014" cy="6962606"/>
            <a:chOff x="0" y="0"/>
            <a:chExt cx="767895" cy="138798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67895" cy="1387989"/>
            </a:xfrm>
            <a:custGeom>
              <a:avLst/>
              <a:gdLst/>
              <a:ahLst/>
              <a:cxnLst/>
              <a:rect l="l" t="t" r="r" b="b"/>
              <a:pathLst>
                <a:path w="767895" h="1387989">
                  <a:moveTo>
                    <a:pt x="256103" y="19070"/>
                  </a:moveTo>
                  <a:cubicBezTo>
                    <a:pt x="295344" y="7556"/>
                    <a:pt x="340228" y="0"/>
                    <a:pt x="384154" y="0"/>
                  </a:cubicBezTo>
                  <a:cubicBezTo>
                    <a:pt x="428082" y="0"/>
                    <a:pt x="470352" y="6476"/>
                    <a:pt x="509305" y="17990"/>
                  </a:cubicBezTo>
                  <a:cubicBezTo>
                    <a:pt x="510135" y="18350"/>
                    <a:pt x="510963" y="18350"/>
                    <a:pt x="511792" y="18710"/>
                  </a:cubicBezTo>
                  <a:cubicBezTo>
                    <a:pt x="658077" y="64765"/>
                    <a:pt x="765823" y="186379"/>
                    <a:pt x="767895" y="341279"/>
                  </a:cubicBezTo>
                  <a:lnTo>
                    <a:pt x="767895" y="1387989"/>
                  </a:lnTo>
                  <a:lnTo>
                    <a:pt x="0" y="1387989"/>
                  </a:lnTo>
                  <a:lnTo>
                    <a:pt x="0" y="342055"/>
                  </a:lnTo>
                  <a:cubicBezTo>
                    <a:pt x="2072" y="185660"/>
                    <a:pt x="108160" y="64045"/>
                    <a:pt x="256103" y="19070"/>
                  </a:cubicBezTo>
                  <a:close/>
                </a:path>
              </a:pathLst>
            </a:custGeom>
            <a:blipFill>
              <a:blip r:embed="rId4"/>
              <a:stretch>
                <a:fillRect t="-6453" b="-6453"/>
              </a:stretch>
            </a:blipFill>
          </p:spPr>
          <p:txBody>
            <a:bodyPr/>
            <a:lstStyle/>
            <a:p>
              <a:endParaRPr lang="bg-BG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3892126" y="1909264"/>
            <a:ext cx="3852014" cy="6962606"/>
            <a:chOff x="0" y="0"/>
            <a:chExt cx="767895" cy="138798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67895" cy="1387989"/>
            </a:xfrm>
            <a:custGeom>
              <a:avLst/>
              <a:gdLst/>
              <a:ahLst/>
              <a:cxnLst/>
              <a:rect l="l" t="t" r="r" b="b"/>
              <a:pathLst>
                <a:path w="767895" h="1387989">
                  <a:moveTo>
                    <a:pt x="256103" y="19070"/>
                  </a:moveTo>
                  <a:cubicBezTo>
                    <a:pt x="295344" y="7556"/>
                    <a:pt x="340228" y="0"/>
                    <a:pt x="384154" y="0"/>
                  </a:cubicBezTo>
                  <a:cubicBezTo>
                    <a:pt x="428082" y="0"/>
                    <a:pt x="470352" y="6476"/>
                    <a:pt x="509305" y="17990"/>
                  </a:cubicBezTo>
                  <a:cubicBezTo>
                    <a:pt x="510135" y="18350"/>
                    <a:pt x="510963" y="18350"/>
                    <a:pt x="511792" y="18710"/>
                  </a:cubicBezTo>
                  <a:cubicBezTo>
                    <a:pt x="658077" y="64765"/>
                    <a:pt x="765823" y="186379"/>
                    <a:pt x="767895" y="341279"/>
                  </a:cubicBezTo>
                  <a:lnTo>
                    <a:pt x="767895" y="1387989"/>
                  </a:lnTo>
                  <a:lnTo>
                    <a:pt x="0" y="1387989"/>
                  </a:lnTo>
                  <a:lnTo>
                    <a:pt x="0" y="342055"/>
                  </a:lnTo>
                  <a:cubicBezTo>
                    <a:pt x="2072" y="185660"/>
                    <a:pt x="108160" y="64045"/>
                    <a:pt x="256103" y="19070"/>
                  </a:cubicBezTo>
                  <a:close/>
                </a:path>
              </a:pathLst>
            </a:custGeom>
            <a:blipFill>
              <a:blip r:embed="rId5"/>
              <a:stretch>
                <a:fillRect t="-6558" b="-6558"/>
              </a:stretch>
            </a:blipFill>
          </p:spPr>
          <p:txBody>
            <a:bodyPr/>
            <a:lstStyle/>
            <a:p>
              <a:endParaRPr lang="bg-BG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28700" y="9220200"/>
            <a:ext cx="2641026" cy="558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436" b="1" i="1">
                <a:solidFill>
                  <a:srgbClr val="3D3D3D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Въздух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143180" y="686965"/>
            <a:ext cx="14003138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26"/>
              </a:lnSpc>
            </a:pP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Учебно</a:t>
            </a:r>
            <a:r>
              <a:rPr lang="en-US" sz="6486" b="1" dirty="0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 </a:t>
            </a: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съдържание</a:t>
            </a:r>
            <a:endParaRPr lang="en-US" sz="6486" b="1" dirty="0">
              <a:solidFill>
                <a:srgbClr val="C66930"/>
              </a:solidFill>
              <a:latin typeface="Verdana Pro Bold"/>
              <a:ea typeface="Verdana Pro Bold"/>
              <a:cs typeface="Verdana Pro Bold"/>
              <a:sym typeface="Verdana Pro Bol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5557858" y="9201150"/>
            <a:ext cx="2641026" cy="558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436" b="1" i="1">
                <a:solidFill>
                  <a:srgbClr val="3D3D3D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Земя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009119" y="9201150"/>
            <a:ext cx="2641026" cy="558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436" b="1" i="1">
                <a:solidFill>
                  <a:srgbClr val="3D3D3D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Вода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4497620" y="9224296"/>
            <a:ext cx="2641026" cy="558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436" b="1" i="1">
                <a:solidFill>
                  <a:srgbClr val="3D3D3D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Огън</a:t>
            </a:r>
          </a:p>
        </p:txBody>
      </p:sp>
      <p:sp>
        <p:nvSpPr>
          <p:cNvPr id="15" name="Freeform 15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83706" y="6286791"/>
            <a:ext cx="5627216" cy="3653294"/>
          </a:xfrm>
          <a:custGeom>
            <a:avLst/>
            <a:gdLst/>
            <a:ahLst/>
            <a:cxnLst/>
            <a:rect l="l" t="t" r="r" b="b"/>
            <a:pathLst>
              <a:path w="5627216" h="3653294">
                <a:moveTo>
                  <a:pt x="0" y="0"/>
                </a:moveTo>
                <a:lnTo>
                  <a:pt x="5627216" y="0"/>
                </a:lnTo>
                <a:lnTo>
                  <a:pt x="5627216" y="3653294"/>
                </a:lnTo>
                <a:lnTo>
                  <a:pt x="0" y="365329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3" name="Freeform 3"/>
          <p:cNvSpPr/>
          <p:nvPr/>
        </p:nvSpPr>
        <p:spPr>
          <a:xfrm>
            <a:off x="11945962" y="6286791"/>
            <a:ext cx="5970240" cy="3653294"/>
          </a:xfrm>
          <a:custGeom>
            <a:avLst/>
            <a:gdLst/>
            <a:ahLst/>
            <a:cxnLst/>
            <a:rect l="l" t="t" r="r" b="b"/>
            <a:pathLst>
              <a:path w="5970240" h="3653294">
                <a:moveTo>
                  <a:pt x="0" y="0"/>
                </a:moveTo>
                <a:lnTo>
                  <a:pt x="5970240" y="0"/>
                </a:lnTo>
                <a:lnTo>
                  <a:pt x="5970240" y="3653294"/>
                </a:lnTo>
                <a:lnTo>
                  <a:pt x="0" y="36532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047" b="-3047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4" name="Freeform 4"/>
          <p:cNvSpPr/>
          <p:nvPr/>
        </p:nvSpPr>
        <p:spPr>
          <a:xfrm>
            <a:off x="283706" y="1917987"/>
            <a:ext cx="5627216" cy="4112115"/>
          </a:xfrm>
          <a:custGeom>
            <a:avLst/>
            <a:gdLst/>
            <a:ahLst/>
            <a:cxnLst/>
            <a:rect l="l" t="t" r="r" b="b"/>
            <a:pathLst>
              <a:path w="5627216" h="4112115">
                <a:moveTo>
                  <a:pt x="0" y="0"/>
                </a:moveTo>
                <a:lnTo>
                  <a:pt x="5627216" y="0"/>
                </a:lnTo>
                <a:lnTo>
                  <a:pt x="5627216" y="4112115"/>
                </a:lnTo>
                <a:lnTo>
                  <a:pt x="0" y="41121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2473" b="-10472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5" name="Freeform 5"/>
          <p:cNvSpPr/>
          <p:nvPr/>
        </p:nvSpPr>
        <p:spPr>
          <a:xfrm>
            <a:off x="11945962" y="1917987"/>
            <a:ext cx="5970240" cy="4112115"/>
          </a:xfrm>
          <a:custGeom>
            <a:avLst/>
            <a:gdLst/>
            <a:ahLst/>
            <a:cxnLst/>
            <a:rect l="l" t="t" r="r" b="b"/>
            <a:pathLst>
              <a:path w="5970240" h="4112115">
                <a:moveTo>
                  <a:pt x="0" y="0"/>
                </a:moveTo>
                <a:lnTo>
                  <a:pt x="5970240" y="0"/>
                </a:lnTo>
                <a:lnTo>
                  <a:pt x="5970240" y="4112115"/>
                </a:lnTo>
                <a:lnTo>
                  <a:pt x="0" y="41121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045" r="-3045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6" name="Freeform 6"/>
          <p:cNvSpPr/>
          <p:nvPr/>
        </p:nvSpPr>
        <p:spPr>
          <a:xfrm>
            <a:off x="6201726" y="1917987"/>
            <a:ext cx="5453433" cy="8022098"/>
          </a:xfrm>
          <a:custGeom>
            <a:avLst/>
            <a:gdLst/>
            <a:ahLst/>
            <a:cxnLst/>
            <a:rect l="l" t="t" r="r" b="b"/>
            <a:pathLst>
              <a:path w="5453433" h="8022098">
                <a:moveTo>
                  <a:pt x="0" y="0"/>
                </a:moveTo>
                <a:lnTo>
                  <a:pt x="5453433" y="0"/>
                </a:lnTo>
                <a:lnTo>
                  <a:pt x="5453433" y="8022098"/>
                </a:lnTo>
                <a:lnTo>
                  <a:pt x="0" y="802209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674" r="-3674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7" name="TextBox 7"/>
          <p:cNvSpPr txBox="1"/>
          <p:nvPr/>
        </p:nvSpPr>
        <p:spPr>
          <a:xfrm>
            <a:off x="6860735" y="686965"/>
            <a:ext cx="14003138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26"/>
              </a:lnSpc>
            </a:pP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Въздух</a:t>
            </a:r>
            <a:endParaRPr lang="en-US" sz="6486" b="1" dirty="0">
              <a:solidFill>
                <a:srgbClr val="C66930"/>
              </a:solidFill>
              <a:latin typeface="Verdana Pro Bold"/>
              <a:ea typeface="Verdana Pro Bold"/>
              <a:cs typeface="Verdana Pro Bold"/>
              <a:sym typeface="Verdana Pro Bold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9" name="Freeform 9"/>
          <p:cNvSpPr/>
          <p:nvPr/>
        </p:nvSpPr>
        <p:spPr>
          <a:xfrm>
            <a:off x="15824612" y="65095"/>
            <a:ext cx="2091590" cy="1639284"/>
          </a:xfrm>
          <a:custGeom>
            <a:avLst/>
            <a:gdLst/>
            <a:ahLst/>
            <a:cxnLst/>
            <a:rect l="l" t="t" r="r" b="b"/>
            <a:pathLst>
              <a:path w="2091590" h="1639284">
                <a:moveTo>
                  <a:pt x="0" y="0"/>
                </a:moveTo>
                <a:lnTo>
                  <a:pt x="2091590" y="0"/>
                </a:lnTo>
                <a:lnTo>
                  <a:pt x="2091590" y="1639283"/>
                </a:lnTo>
                <a:lnTo>
                  <a:pt x="0" y="163928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3" name="Freeform 3"/>
          <p:cNvSpPr/>
          <p:nvPr/>
        </p:nvSpPr>
        <p:spPr>
          <a:xfrm>
            <a:off x="6060668" y="2010550"/>
            <a:ext cx="5453433" cy="7929535"/>
          </a:xfrm>
          <a:custGeom>
            <a:avLst/>
            <a:gdLst/>
            <a:ahLst/>
            <a:cxnLst/>
            <a:rect l="l" t="t" r="r" b="b"/>
            <a:pathLst>
              <a:path w="5453433" h="7929535">
                <a:moveTo>
                  <a:pt x="0" y="0"/>
                </a:moveTo>
                <a:lnTo>
                  <a:pt x="5453432" y="0"/>
                </a:lnTo>
                <a:lnTo>
                  <a:pt x="5453432" y="7929535"/>
                </a:lnTo>
                <a:lnTo>
                  <a:pt x="0" y="79295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055" r="-3055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4" name="Freeform 4"/>
          <p:cNvSpPr/>
          <p:nvPr/>
        </p:nvSpPr>
        <p:spPr>
          <a:xfrm>
            <a:off x="278880" y="2056556"/>
            <a:ext cx="5632043" cy="3918762"/>
          </a:xfrm>
          <a:custGeom>
            <a:avLst/>
            <a:gdLst/>
            <a:ahLst/>
            <a:cxnLst/>
            <a:rect l="l" t="t" r="r" b="b"/>
            <a:pathLst>
              <a:path w="5632043" h="3918762">
                <a:moveTo>
                  <a:pt x="0" y="0"/>
                </a:moveTo>
                <a:lnTo>
                  <a:pt x="5632042" y="0"/>
                </a:lnTo>
                <a:lnTo>
                  <a:pt x="5632042" y="3918762"/>
                </a:lnTo>
                <a:lnTo>
                  <a:pt x="0" y="39187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764" t="-1382" r="-6891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5" name="Freeform 5"/>
          <p:cNvSpPr/>
          <p:nvPr/>
        </p:nvSpPr>
        <p:spPr>
          <a:xfrm>
            <a:off x="11822693" y="2056556"/>
            <a:ext cx="6093509" cy="3918762"/>
          </a:xfrm>
          <a:custGeom>
            <a:avLst/>
            <a:gdLst/>
            <a:ahLst/>
            <a:cxnLst/>
            <a:rect l="l" t="t" r="r" b="b"/>
            <a:pathLst>
              <a:path w="6093509" h="3918762">
                <a:moveTo>
                  <a:pt x="0" y="0"/>
                </a:moveTo>
                <a:lnTo>
                  <a:pt x="6093509" y="0"/>
                </a:lnTo>
                <a:lnTo>
                  <a:pt x="6093509" y="3918762"/>
                </a:lnTo>
                <a:lnTo>
                  <a:pt x="0" y="391876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5152" t="-1173" r="-6060" b="-21191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6" name="Freeform 6"/>
          <p:cNvSpPr/>
          <p:nvPr/>
        </p:nvSpPr>
        <p:spPr>
          <a:xfrm>
            <a:off x="278880" y="6153739"/>
            <a:ext cx="5632043" cy="3786346"/>
          </a:xfrm>
          <a:custGeom>
            <a:avLst/>
            <a:gdLst/>
            <a:ahLst/>
            <a:cxnLst/>
            <a:rect l="l" t="t" r="r" b="b"/>
            <a:pathLst>
              <a:path w="5632043" h="3786346">
                <a:moveTo>
                  <a:pt x="0" y="0"/>
                </a:moveTo>
                <a:lnTo>
                  <a:pt x="5632042" y="0"/>
                </a:lnTo>
                <a:lnTo>
                  <a:pt x="5632042" y="3786346"/>
                </a:lnTo>
                <a:lnTo>
                  <a:pt x="0" y="378634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693" t="-6351" r="-3629" b="-6335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7" name="Freeform 7"/>
          <p:cNvSpPr/>
          <p:nvPr/>
        </p:nvSpPr>
        <p:spPr>
          <a:xfrm>
            <a:off x="11822693" y="6153739"/>
            <a:ext cx="6093509" cy="3786346"/>
          </a:xfrm>
          <a:custGeom>
            <a:avLst/>
            <a:gdLst/>
            <a:ahLst/>
            <a:cxnLst/>
            <a:rect l="l" t="t" r="r" b="b"/>
            <a:pathLst>
              <a:path w="6093509" h="3786346">
                <a:moveTo>
                  <a:pt x="0" y="0"/>
                </a:moveTo>
                <a:lnTo>
                  <a:pt x="6093509" y="0"/>
                </a:lnTo>
                <a:lnTo>
                  <a:pt x="6093509" y="3786346"/>
                </a:lnTo>
                <a:lnTo>
                  <a:pt x="0" y="378634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2240" b="-2240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8" name="TextBox 8"/>
          <p:cNvSpPr txBox="1"/>
          <p:nvPr/>
        </p:nvSpPr>
        <p:spPr>
          <a:xfrm>
            <a:off x="6860735" y="686965"/>
            <a:ext cx="14003138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26"/>
              </a:lnSpc>
            </a:pP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Земя</a:t>
            </a:r>
            <a:endParaRPr lang="en-US" sz="6486" b="1" dirty="0">
              <a:solidFill>
                <a:srgbClr val="C66930"/>
              </a:solidFill>
              <a:latin typeface="Verdana Pro Bold"/>
              <a:ea typeface="Verdana Pro Bold"/>
              <a:cs typeface="Verdana Pro Bold"/>
              <a:sym typeface="Verdana Pro Bold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16291963" y="182742"/>
            <a:ext cx="1624239" cy="1691916"/>
          </a:xfrm>
          <a:custGeom>
            <a:avLst/>
            <a:gdLst/>
            <a:ahLst/>
            <a:cxnLst/>
            <a:rect l="l" t="t" r="r" b="b"/>
            <a:pathLst>
              <a:path w="1624239" h="1691916">
                <a:moveTo>
                  <a:pt x="0" y="0"/>
                </a:moveTo>
                <a:lnTo>
                  <a:pt x="1624239" y="0"/>
                </a:lnTo>
                <a:lnTo>
                  <a:pt x="1624239" y="1691916"/>
                </a:lnTo>
                <a:lnTo>
                  <a:pt x="0" y="16919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860735" y="686965"/>
            <a:ext cx="14003138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26"/>
              </a:lnSpc>
            </a:pP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Вода</a:t>
            </a:r>
            <a:endParaRPr lang="en-US" sz="6486" b="1" dirty="0">
              <a:solidFill>
                <a:srgbClr val="C66930"/>
              </a:solidFill>
              <a:latin typeface="Verdana Pro Bold"/>
              <a:ea typeface="Verdana Pro Bold"/>
              <a:cs typeface="Verdana Pro Bold"/>
              <a:sym typeface="Verdana Pro Bold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4" name="Freeform 4"/>
          <p:cNvSpPr/>
          <p:nvPr/>
        </p:nvSpPr>
        <p:spPr>
          <a:xfrm>
            <a:off x="16880919" y="87492"/>
            <a:ext cx="911458" cy="1691916"/>
          </a:xfrm>
          <a:custGeom>
            <a:avLst/>
            <a:gdLst/>
            <a:ahLst/>
            <a:cxnLst/>
            <a:rect l="l" t="t" r="r" b="b"/>
            <a:pathLst>
              <a:path w="911458" h="1691916">
                <a:moveTo>
                  <a:pt x="0" y="0"/>
                </a:moveTo>
                <a:lnTo>
                  <a:pt x="911458" y="0"/>
                </a:lnTo>
                <a:lnTo>
                  <a:pt x="911458" y="1691916"/>
                </a:lnTo>
                <a:lnTo>
                  <a:pt x="0" y="16919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551" b="-1551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5" name="Freeform 5"/>
          <p:cNvSpPr/>
          <p:nvPr/>
        </p:nvSpPr>
        <p:spPr>
          <a:xfrm>
            <a:off x="6264659" y="1917987"/>
            <a:ext cx="5327565" cy="8022098"/>
          </a:xfrm>
          <a:custGeom>
            <a:avLst/>
            <a:gdLst/>
            <a:ahLst/>
            <a:cxnLst/>
            <a:rect l="l" t="t" r="r" b="b"/>
            <a:pathLst>
              <a:path w="5327565" h="8022098">
                <a:moveTo>
                  <a:pt x="0" y="0"/>
                </a:moveTo>
                <a:lnTo>
                  <a:pt x="5327566" y="0"/>
                </a:lnTo>
                <a:lnTo>
                  <a:pt x="5327566" y="8022098"/>
                </a:lnTo>
                <a:lnTo>
                  <a:pt x="0" y="80220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835" r="-4835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6" name="Freeform 6"/>
          <p:cNvSpPr/>
          <p:nvPr/>
        </p:nvSpPr>
        <p:spPr>
          <a:xfrm>
            <a:off x="283706" y="1917987"/>
            <a:ext cx="5628528" cy="4112115"/>
          </a:xfrm>
          <a:custGeom>
            <a:avLst/>
            <a:gdLst/>
            <a:ahLst/>
            <a:cxnLst/>
            <a:rect l="l" t="t" r="r" b="b"/>
            <a:pathLst>
              <a:path w="5628528" h="4112115">
                <a:moveTo>
                  <a:pt x="0" y="0"/>
                </a:moveTo>
                <a:lnTo>
                  <a:pt x="5628528" y="0"/>
                </a:lnTo>
                <a:lnTo>
                  <a:pt x="5628528" y="4112115"/>
                </a:lnTo>
                <a:lnTo>
                  <a:pt x="0" y="41121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0887" t="-16704" r="-20443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7" name="Freeform 7"/>
          <p:cNvSpPr/>
          <p:nvPr/>
        </p:nvSpPr>
        <p:spPr>
          <a:xfrm>
            <a:off x="11944650" y="1917987"/>
            <a:ext cx="5971552" cy="4112115"/>
          </a:xfrm>
          <a:custGeom>
            <a:avLst/>
            <a:gdLst/>
            <a:ahLst/>
            <a:cxnLst/>
            <a:rect l="l" t="t" r="r" b="b"/>
            <a:pathLst>
              <a:path w="5971552" h="4112115">
                <a:moveTo>
                  <a:pt x="0" y="0"/>
                </a:moveTo>
                <a:lnTo>
                  <a:pt x="5971552" y="0"/>
                </a:lnTo>
                <a:lnTo>
                  <a:pt x="5971552" y="4112115"/>
                </a:lnTo>
                <a:lnTo>
                  <a:pt x="0" y="411211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6823" t="-973" r="-277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8" name="Freeform 8"/>
          <p:cNvSpPr/>
          <p:nvPr/>
        </p:nvSpPr>
        <p:spPr>
          <a:xfrm>
            <a:off x="283706" y="6286791"/>
            <a:ext cx="5627216" cy="3653294"/>
          </a:xfrm>
          <a:custGeom>
            <a:avLst/>
            <a:gdLst/>
            <a:ahLst/>
            <a:cxnLst/>
            <a:rect l="l" t="t" r="r" b="b"/>
            <a:pathLst>
              <a:path w="5627216" h="3653294">
                <a:moveTo>
                  <a:pt x="0" y="0"/>
                </a:moveTo>
                <a:lnTo>
                  <a:pt x="5627216" y="0"/>
                </a:lnTo>
                <a:lnTo>
                  <a:pt x="5627216" y="3653294"/>
                </a:lnTo>
                <a:lnTo>
                  <a:pt x="0" y="365329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9" name="Freeform 9"/>
          <p:cNvSpPr/>
          <p:nvPr/>
        </p:nvSpPr>
        <p:spPr>
          <a:xfrm>
            <a:off x="11944650" y="6286791"/>
            <a:ext cx="5971552" cy="4069773"/>
          </a:xfrm>
          <a:custGeom>
            <a:avLst/>
            <a:gdLst/>
            <a:ahLst/>
            <a:cxnLst/>
            <a:rect l="l" t="t" r="r" b="b"/>
            <a:pathLst>
              <a:path w="5971552" h="4069773">
                <a:moveTo>
                  <a:pt x="0" y="0"/>
                </a:moveTo>
                <a:lnTo>
                  <a:pt x="5971552" y="0"/>
                </a:lnTo>
                <a:lnTo>
                  <a:pt x="5971552" y="4069773"/>
                </a:lnTo>
                <a:lnTo>
                  <a:pt x="0" y="406977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8033" t="-12027" b="-410"/>
            </a:stretch>
          </a:blipFill>
        </p:spPr>
        <p:txBody>
          <a:bodyPr/>
          <a:lstStyle/>
          <a:p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860735" y="686965"/>
            <a:ext cx="14003138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26"/>
              </a:lnSpc>
            </a:pP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Огън</a:t>
            </a:r>
            <a:endParaRPr lang="en-US" sz="6486" b="1" dirty="0">
              <a:solidFill>
                <a:srgbClr val="C66930"/>
              </a:solidFill>
              <a:latin typeface="Verdana Pro Bold"/>
              <a:ea typeface="Verdana Pro Bold"/>
              <a:cs typeface="Verdana Pro Bold"/>
              <a:sym typeface="Verdana Pro Bold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4" name="Freeform 4"/>
          <p:cNvSpPr/>
          <p:nvPr/>
        </p:nvSpPr>
        <p:spPr>
          <a:xfrm>
            <a:off x="16618487" y="38779"/>
            <a:ext cx="1281626" cy="1691916"/>
          </a:xfrm>
          <a:custGeom>
            <a:avLst/>
            <a:gdLst/>
            <a:ahLst/>
            <a:cxnLst/>
            <a:rect l="l" t="t" r="r" b="b"/>
            <a:pathLst>
              <a:path w="1281626" h="1691916">
                <a:moveTo>
                  <a:pt x="0" y="0"/>
                </a:moveTo>
                <a:lnTo>
                  <a:pt x="1281626" y="0"/>
                </a:lnTo>
                <a:lnTo>
                  <a:pt x="1281626" y="1691915"/>
                </a:lnTo>
                <a:lnTo>
                  <a:pt x="0" y="16919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5" name="Freeform 5"/>
          <p:cNvSpPr/>
          <p:nvPr/>
        </p:nvSpPr>
        <p:spPr>
          <a:xfrm>
            <a:off x="6105795" y="1917987"/>
            <a:ext cx="5500337" cy="8022098"/>
          </a:xfrm>
          <a:custGeom>
            <a:avLst/>
            <a:gdLst/>
            <a:ahLst/>
            <a:cxnLst/>
            <a:rect l="l" t="t" r="r" b="b"/>
            <a:pathLst>
              <a:path w="5500337" h="8022098">
                <a:moveTo>
                  <a:pt x="0" y="0"/>
                </a:moveTo>
                <a:lnTo>
                  <a:pt x="5500338" y="0"/>
                </a:lnTo>
                <a:lnTo>
                  <a:pt x="5500338" y="8022098"/>
                </a:lnTo>
                <a:lnTo>
                  <a:pt x="0" y="80220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530" t="-1776" r="-3530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6" name="Freeform 6"/>
          <p:cNvSpPr/>
          <p:nvPr/>
        </p:nvSpPr>
        <p:spPr>
          <a:xfrm>
            <a:off x="283706" y="1917987"/>
            <a:ext cx="5627216" cy="4011049"/>
          </a:xfrm>
          <a:custGeom>
            <a:avLst/>
            <a:gdLst/>
            <a:ahLst/>
            <a:cxnLst/>
            <a:rect l="l" t="t" r="r" b="b"/>
            <a:pathLst>
              <a:path w="5627216" h="4011049">
                <a:moveTo>
                  <a:pt x="0" y="0"/>
                </a:moveTo>
                <a:lnTo>
                  <a:pt x="5627216" y="0"/>
                </a:lnTo>
                <a:lnTo>
                  <a:pt x="5627216" y="4011049"/>
                </a:lnTo>
                <a:lnTo>
                  <a:pt x="0" y="40110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37617" b="-5247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7" name="Freeform 7"/>
          <p:cNvSpPr/>
          <p:nvPr/>
        </p:nvSpPr>
        <p:spPr>
          <a:xfrm>
            <a:off x="283706" y="6286791"/>
            <a:ext cx="5627216" cy="3643193"/>
          </a:xfrm>
          <a:custGeom>
            <a:avLst/>
            <a:gdLst/>
            <a:ahLst/>
            <a:cxnLst/>
            <a:rect l="l" t="t" r="r" b="b"/>
            <a:pathLst>
              <a:path w="5627216" h="3643193">
                <a:moveTo>
                  <a:pt x="0" y="0"/>
                </a:moveTo>
                <a:lnTo>
                  <a:pt x="5627216" y="0"/>
                </a:lnTo>
                <a:lnTo>
                  <a:pt x="5627216" y="3643193"/>
                </a:lnTo>
                <a:lnTo>
                  <a:pt x="0" y="364319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577" t="-6663" r="-6466" b="-5691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8" name="Freeform 8"/>
          <p:cNvSpPr/>
          <p:nvPr/>
        </p:nvSpPr>
        <p:spPr>
          <a:xfrm>
            <a:off x="11945962" y="1917987"/>
            <a:ext cx="5970240" cy="4011049"/>
          </a:xfrm>
          <a:custGeom>
            <a:avLst/>
            <a:gdLst/>
            <a:ahLst/>
            <a:cxnLst/>
            <a:rect l="l" t="t" r="r" b="b"/>
            <a:pathLst>
              <a:path w="5970240" h="4011049">
                <a:moveTo>
                  <a:pt x="0" y="0"/>
                </a:moveTo>
                <a:lnTo>
                  <a:pt x="5970240" y="0"/>
                </a:lnTo>
                <a:lnTo>
                  <a:pt x="5970240" y="4011049"/>
                </a:lnTo>
                <a:lnTo>
                  <a:pt x="0" y="401104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8926" r="-20903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9" name="Freeform 9"/>
          <p:cNvSpPr/>
          <p:nvPr/>
        </p:nvSpPr>
        <p:spPr>
          <a:xfrm>
            <a:off x="11945962" y="6286791"/>
            <a:ext cx="5954151" cy="3643193"/>
          </a:xfrm>
          <a:custGeom>
            <a:avLst/>
            <a:gdLst/>
            <a:ahLst/>
            <a:cxnLst/>
            <a:rect l="l" t="t" r="r" b="b"/>
            <a:pathLst>
              <a:path w="5954151" h="3643193">
                <a:moveTo>
                  <a:pt x="0" y="0"/>
                </a:moveTo>
                <a:lnTo>
                  <a:pt x="5954151" y="0"/>
                </a:lnTo>
                <a:lnTo>
                  <a:pt x="5954151" y="3643193"/>
                </a:lnTo>
                <a:lnTo>
                  <a:pt x="0" y="364319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7425" t="-11941" b="-2177"/>
            </a:stretch>
          </a:blipFill>
        </p:spPr>
        <p:txBody>
          <a:bodyPr/>
          <a:lstStyle/>
          <a:p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8683" y="1909264"/>
            <a:ext cx="4324007" cy="6962606"/>
            <a:chOff x="0" y="0"/>
            <a:chExt cx="861987" cy="13879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61987" cy="1387989"/>
            </a:xfrm>
            <a:custGeom>
              <a:avLst/>
              <a:gdLst/>
              <a:ahLst/>
              <a:cxnLst/>
              <a:rect l="l" t="t" r="r" b="b"/>
              <a:pathLst>
                <a:path w="861987" h="1387989">
                  <a:moveTo>
                    <a:pt x="287484" y="19070"/>
                  </a:moveTo>
                  <a:cubicBezTo>
                    <a:pt x="331533" y="7556"/>
                    <a:pt x="381916" y="0"/>
                    <a:pt x="431225" y="0"/>
                  </a:cubicBezTo>
                  <a:cubicBezTo>
                    <a:pt x="480536" y="0"/>
                    <a:pt x="527985" y="6476"/>
                    <a:pt x="571711" y="17990"/>
                  </a:cubicBezTo>
                  <a:cubicBezTo>
                    <a:pt x="572643" y="18350"/>
                    <a:pt x="573572" y="18350"/>
                    <a:pt x="574502" y="18710"/>
                  </a:cubicBezTo>
                  <a:cubicBezTo>
                    <a:pt x="738713" y="64765"/>
                    <a:pt x="859661" y="186379"/>
                    <a:pt x="861987" y="341279"/>
                  </a:cubicBezTo>
                  <a:lnTo>
                    <a:pt x="861987" y="1387989"/>
                  </a:lnTo>
                  <a:lnTo>
                    <a:pt x="0" y="1387989"/>
                  </a:lnTo>
                  <a:lnTo>
                    <a:pt x="0" y="342055"/>
                  </a:lnTo>
                  <a:cubicBezTo>
                    <a:pt x="2326" y="185660"/>
                    <a:pt x="121413" y="64045"/>
                    <a:pt x="287484" y="19070"/>
                  </a:cubicBezTo>
                  <a:close/>
                </a:path>
              </a:pathLst>
            </a:custGeom>
            <a:blipFill>
              <a:blip r:embed="rId2"/>
              <a:stretch>
                <a:fillRect l="-76593" r="-64863"/>
              </a:stretch>
            </a:blipFill>
          </p:spPr>
          <p:txBody>
            <a:bodyPr/>
            <a:lstStyle/>
            <a:p>
              <a:endParaRPr lang="bg-BG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4699114" y="1909264"/>
            <a:ext cx="4320414" cy="6962606"/>
            <a:chOff x="0" y="0"/>
            <a:chExt cx="861270" cy="138798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61270" cy="1387989"/>
            </a:xfrm>
            <a:custGeom>
              <a:avLst/>
              <a:gdLst/>
              <a:ahLst/>
              <a:cxnLst/>
              <a:rect l="l" t="t" r="r" b="b"/>
              <a:pathLst>
                <a:path w="861270" h="1387989">
                  <a:moveTo>
                    <a:pt x="287245" y="19070"/>
                  </a:moveTo>
                  <a:cubicBezTo>
                    <a:pt x="331258" y="7556"/>
                    <a:pt x="381599" y="0"/>
                    <a:pt x="430867" y="0"/>
                  </a:cubicBezTo>
                  <a:cubicBezTo>
                    <a:pt x="480137" y="0"/>
                    <a:pt x="527546" y="6476"/>
                    <a:pt x="571236" y="17990"/>
                  </a:cubicBezTo>
                  <a:cubicBezTo>
                    <a:pt x="572167" y="18350"/>
                    <a:pt x="573096" y="18350"/>
                    <a:pt x="574025" y="18710"/>
                  </a:cubicBezTo>
                  <a:cubicBezTo>
                    <a:pt x="738099" y="64765"/>
                    <a:pt x="858947" y="186379"/>
                    <a:pt x="861270" y="341279"/>
                  </a:cubicBezTo>
                  <a:lnTo>
                    <a:pt x="861270" y="1387989"/>
                  </a:lnTo>
                  <a:lnTo>
                    <a:pt x="0" y="1387989"/>
                  </a:lnTo>
                  <a:lnTo>
                    <a:pt x="0" y="342055"/>
                  </a:lnTo>
                  <a:cubicBezTo>
                    <a:pt x="2324" y="185660"/>
                    <a:pt x="121312" y="64045"/>
                    <a:pt x="287245" y="19070"/>
                  </a:cubicBezTo>
                  <a:close/>
                </a:path>
              </a:pathLst>
            </a:custGeom>
            <a:blipFill>
              <a:blip r:embed="rId3"/>
              <a:stretch>
                <a:fillRect l="-93982" r="-47675"/>
              </a:stretch>
            </a:blipFill>
          </p:spPr>
          <p:txBody>
            <a:bodyPr/>
            <a:lstStyle/>
            <a:p>
              <a:endParaRPr lang="bg-BG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210028" y="1909264"/>
            <a:ext cx="4457091" cy="6962606"/>
            <a:chOff x="0" y="0"/>
            <a:chExt cx="888517" cy="138798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8517" cy="1387989"/>
            </a:xfrm>
            <a:custGeom>
              <a:avLst/>
              <a:gdLst/>
              <a:ahLst/>
              <a:cxnLst/>
              <a:rect l="l" t="t" r="r" b="b"/>
              <a:pathLst>
                <a:path w="888517" h="1387989">
                  <a:moveTo>
                    <a:pt x="296332" y="19070"/>
                  </a:moveTo>
                  <a:cubicBezTo>
                    <a:pt x="341737" y="7556"/>
                    <a:pt x="393671" y="0"/>
                    <a:pt x="444498" y="0"/>
                  </a:cubicBezTo>
                  <a:cubicBezTo>
                    <a:pt x="495326" y="0"/>
                    <a:pt x="544235" y="6476"/>
                    <a:pt x="589307" y="17990"/>
                  </a:cubicBezTo>
                  <a:cubicBezTo>
                    <a:pt x="590267" y="18350"/>
                    <a:pt x="591226" y="18350"/>
                    <a:pt x="592184" y="18710"/>
                  </a:cubicBezTo>
                  <a:cubicBezTo>
                    <a:pt x="761449" y="64765"/>
                    <a:pt x="886119" y="186379"/>
                    <a:pt x="888517" y="341279"/>
                  </a:cubicBezTo>
                  <a:lnTo>
                    <a:pt x="888517" y="1387989"/>
                  </a:lnTo>
                  <a:lnTo>
                    <a:pt x="0" y="1387989"/>
                  </a:lnTo>
                  <a:lnTo>
                    <a:pt x="0" y="342055"/>
                  </a:lnTo>
                  <a:cubicBezTo>
                    <a:pt x="2398" y="185660"/>
                    <a:pt x="125150" y="64045"/>
                    <a:pt x="296332" y="19070"/>
                  </a:cubicBezTo>
                  <a:close/>
                </a:path>
              </a:pathLst>
            </a:custGeom>
            <a:blipFill>
              <a:blip r:embed="rId4"/>
              <a:stretch>
                <a:fillRect l="-91639" r="-42608"/>
              </a:stretch>
            </a:blipFill>
          </p:spPr>
          <p:txBody>
            <a:bodyPr/>
            <a:lstStyle/>
            <a:p>
              <a:endParaRPr lang="bg-BG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3857619" y="1909264"/>
            <a:ext cx="4288700" cy="6962606"/>
            <a:chOff x="0" y="0"/>
            <a:chExt cx="854948" cy="138798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54948" cy="1387989"/>
            </a:xfrm>
            <a:custGeom>
              <a:avLst/>
              <a:gdLst/>
              <a:ahLst/>
              <a:cxnLst/>
              <a:rect l="l" t="t" r="r" b="b"/>
              <a:pathLst>
                <a:path w="854948" h="1387989">
                  <a:moveTo>
                    <a:pt x="285137" y="19070"/>
                  </a:moveTo>
                  <a:cubicBezTo>
                    <a:pt x="328826" y="7556"/>
                    <a:pt x="378798" y="0"/>
                    <a:pt x="427704" y="0"/>
                  </a:cubicBezTo>
                  <a:cubicBezTo>
                    <a:pt x="476612" y="0"/>
                    <a:pt x="523674" y="6476"/>
                    <a:pt x="567043" y="17990"/>
                  </a:cubicBezTo>
                  <a:cubicBezTo>
                    <a:pt x="567967" y="18350"/>
                    <a:pt x="568889" y="18350"/>
                    <a:pt x="569811" y="18710"/>
                  </a:cubicBezTo>
                  <a:cubicBezTo>
                    <a:pt x="732681" y="64765"/>
                    <a:pt x="852641" y="186379"/>
                    <a:pt x="854948" y="341279"/>
                  </a:cubicBezTo>
                  <a:lnTo>
                    <a:pt x="854948" y="1387989"/>
                  </a:lnTo>
                  <a:lnTo>
                    <a:pt x="0" y="1387989"/>
                  </a:lnTo>
                  <a:lnTo>
                    <a:pt x="0" y="342055"/>
                  </a:lnTo>
                  <a:cubicBezTo>
                    <a:pt x="2307" y="185660"/>
                    <a:pt x="120422" y="64045"/>
                    <a:pt x="285137" y="19070"/>
                  </a:cubicBezTo>
                  <a:close/>
                </a:path>
              </a:pathLst>
            </a:custGeom>
            <a:blipFill>
              <a:blip r:embed="rId5"/>
              <a:stretch>
                <a:fillRect l="-90161" r="-59604"/>
              </a:stretch>
            </a:blipFill>
          </p:spPr>
          <p:txBody>
            <a:bodyPr/>
            <a:lstStyle/>
            <a:p>
              <a:endParaRPr lang="bg-BG"/>
            </a:p>
          </p:txBody>
        </p:sp>
      </p:grpSp>
      <p:sp>
        <p:nvSpPr>
          <p:cNvPr id="10" name="Freeform 10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11" name="TextBox 11"/>
          <p:cNvSpPr txBox="1"/>
          <p:nvPr/>
        </p:nvSpPr>
        <p:spPr>
          <a:xfrm>
            <a:off x="1028700" y="9220200"/>
            <a:ext cx="2641026" cy="558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436" b="1" i="1">
                <a:solidFill>
                  <a:srgbClr val="3D3D3D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Въздух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143180" y="686965"/>
            <a:ext cx="14003138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26"/>
              </a:lnSpc>
            </a:pP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Заключителен</a:t>
            </a:r>
            <a:r>
              <a:rPr lang="en-US" sz="6486" b="1" dirty="0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 </a:t>
            </a: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урок</a:t>
            </a:r>
            <a:endParaRPr lang="en-US" sz="6486" b="1" dirty="0">
              <a:solidFill>
                <a:srgbClr val="C66930"/>
              </a:solidFill>
              <a:latin typeface="Verdana Pro Bold"/>
              <a:ea typeface="Verdana Pro Bold"/>
              <a:cs typeface="Verdana Pro Bold"/>
              <a:sym typeface="Verdana Pro Bold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5557858" y="9201150"/>
            <a:ext cx="2641026" cy="558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436" b="1" i="1">
                <a:solidFill>
                  <a:srgbClr val="3D3D3D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Земя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009119" y="9201150"/>
            <a:ext cx="2641026" cy="558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436" b="1" i="1">
                <a:solidFill>
                  <a:srgbClr val="3D3D3D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Вода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4497620" y="9224296"/>
            <a:ext cx="2641026" cy="558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436" b="1" i="1">
                <a:solidFill>
                  <a:srgbClr val="3D3D3D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Огън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3" name="Freeform 3"/>
          <p:cNvSpPr/>
          <p:nvPr/>
        </p:nvSpPr>
        <p:spPr>
          <a:xfrm>
            <a:off x="2458556" y="1503692"/>
            <a:ext cx="6308237" cy="4415823"/>
          </a:xfrm>
          <a:custGeom>
            <a:avLst/>
            <a:gdLst/>
            <a:ahLst/>
            <a:cxnLst/>
            <a:rect l="l" t="t" r="r" b="b"/>
            <a:pathLst>
              <a:path w="6308237" h="4415823">
                <a:moveTo>
                  <a:pt x="0" y="0"/>
                </a:moveTo>
                <a:lnTo>
                  <a:pt x="6308237" y="0"/>
                </a:lnTo>
                <a:lnTo>
                  <a:pt x="6308237" y="4415823"/>
                </a:lnTo>
                <a:lnTo>
                  <a:pt x="0" y="44158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9005" t="-13972" r="-17559" b="-22122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4" name="Freeform 4"/>
          <p:cNvSpPr/>
          <p:nvPr/>
        </p:nvSpPr>
        <p:spPr>
          <a:xfrm>
            <a:off x="6449419" y="6020276"/>
            <a:ext cx="5389162" cy="4139021"/>
          </a:xfrm>
          <a:custGeom>
            <a:avLst/>
            <a:gdLst/>
            <a:ahLst/>
            <a:cxnLst/>
            <a:rect l="l" t="t" r="r" b="b"/>
            <a:pathLst>
              <a:path w="5389162" h="4139021">
                <a:moveTo>
                  <a:pt x="0" y="0"/>
                </a:moveTo>
                <a:lnTo>
                  <a:pt x="5389162" y="0"/>
                </a:lnTo>
                <a:lnTo>
                  <a:pt x="5389162" y="4139021"/>
                </a:lnTo>
                <a:lnTo>
                  <a:pt x="0" y="41390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225" t="-14881" r="-12955" b="-1591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5" name="Freeform 5"/>
          <p:cNvSpPr/>
          <p:nvPr/>
        </p:nvSpPr>
        <p:spPr>
          <a:xfrm flipH="1">
            <a:off x="11954245" y="6020276"/>
            <a:ext cx="6109777" cy="4139021"/>
          </a:xfrm>
          <a:custGeom>
            <a:avLst/>
            <a:gdLst/>
            <a:ahLst/>
            <a:cxnLst/>
            <a:rect l="l" t="t" r="r" b="b"/>
            <a:pathLst>
              <a:path w="6109777" h="4139021">
                <a:moveTo>
                  <a:pt x="6109777" y="0"/>
                </a:moveTo>
                <a:lnTo>
                  <a:pt x="0" y="0"/>
                </a:lnTo>
                <a:lnTo>
                  <a:pt x="0" y="4139021"/>
                </a:lnTo>
                <a:lnTo>
                  <a:pt x="6109777" y="4139021"/>
                </a:lnTo>
                <a:lnTo>
                  <a:pt x="6109777" y="0"/>
                </a:lnTo>
                <a:close/>
              </a:path>
            </a:pathLst>
          </a:custGeom>
          <a:blipFill>
            <a:blip r:embed="rId5"/>
            <a:stretch>
              <a:fillRect l="-11846" t="-21123" r="-11235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6" name="Freeform 6"/>
          <p:cNvSpPr/>
          <p:nvPr/>
        </p:nvSpPr>
        <p:spPr>
          <a:xfrm>
            <a:off x="208426" y="6053194"/>
            <a:ext cx="6109777" cy="4073185"/>
          </a:xfrm>
          <a:custGeom>
            <a:avLst/>
            <a:gdLst/>
            <a:ahLst/>
            <a:cxnLst/>
            <a:rect l="l" t="t" r="r" b="b"/>
            <a:pathLst>
              <a:path w="6109777" h="4073185">
                <a:moveTo>
                  <a:pt x="0" y="0"/>
                </a:moveTo>
                <a:lnTo>
                  <a:pt x="6109777" y="0"/>
                </a:lnTo>
                <a:lnTo>
                  <a:pt x="6109777" y="4073185"/>
                </a:lnTo>
                <a:lnTo>
                  <a:pt x="0" y="407318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7" name="Freeform 7"/>
          <p:cNvSpPr/>
          <p:nvPr/>
        </p:nvSpPr>
        <p:spPr>
          <a:xfrm>
            <a:off x="9037260" y="1503692"/>
            <a:ext cx="6336513" cy="4415823"/>
          </a:xfrm>
          <a:custGeom>
            <a:avLst/>
            <a:gdLst/>
            <a:ahLst/>
            <a:cxnLst/>
            <a:rect l="l" t="t" r="r" b="b"/>
            <a:pathLst>
              <a:path w="6336513" h="4415823">
                <a:moveTo>
                  <a:pt x="0" y="0"/>
                </a:moveTo>
                <a:lnTo>
                  <a:pt x="6336513" y="0"/>
                </a:lnTo>
                <a:lnTo>
                  <a:pt x="6336513" y="4415823"/>
                </a:lnTo>
                <a:lnTo>
                  <a:pt x="0" y="44158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258" t="-8540" r="-6166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8" name="TextBox 8"/>
          <p:cNvSpPr txBox="1"/>
          <p:nvPr/>
        </p:nvSpPr>
        <p:spPr>
          <a:xfrm>
            <a:off x="4060884" y="362693"/>
            <a:ext cx="14003138" cy="835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26"/>
              </a:lnSpc>
            </a:pPr>
            <a:r>
              <a:rPr lang="en-US" sz="6486" b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Заключителен урок: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3475" y="1284288"/>
            <a:ext cx="15910506" cy="8740288"/>
          </a:xfrm>
          <a:custGeom>
            <a:avLst/>
            <a:gdLst/>
            <a:ahLst/>
            <a:cxnLst/>
            <a:rect l="l" t="t" r="r" b="b"/>
            <a:pathLst>
              <a:path w="15910506" h="8740288">
                <a:moveTo>
                  <a:pt x="0" y="0"/>
                </a:moveTo>
                <a:lnTo>
                  <a:pt x="15910506" y="0"/>
                </a:lnTo>
                <a:lnTo>
                  <a:pt x="15910506" y="8740288"/>
                </a:lnTo>
                <a:lnTo>
                  <a:pt x="0" y="87402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1255"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3" name="Freeform 3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  <p:sp>
        <p:nvSpPr>
          <p:cNvPr id="4" name="TextBox 4"/>
          <p:cNvSpPr txBox="1"/>
          <p:nvPr/>
        </p:nvSpPr>
        <p:spPr>
          <a:xfrm>
            <a:off x="3172812" y="362693"/>
            <a:ext cx="14003138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26"/>
              </a:lnSpc>
            </a:pPr>
            <a:r>
              <a:rPr lang="en-US" sz="6486" b="1" dirty="0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STEM </a:t>
            </a: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образователна</a:t>
            </a:r>
            <a:r>
              <a:rPr lang="en-US" sz="6486" b="1" dirty="0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 </a:t>
            </a:r>
            <a:r>
              <a:rPr lang="en-US" sz="6486" b="1" dirty="0" err="1">
                <a:solidFill>
                  <a:srgbClr val="C66930"/>
                </a:solidFill>
                <a:latin typeface="Verdana Pro Bold"/>
                <a:ea typeface="Verdana Pro Bold"/>
                <a:cs typeface="Verdana Pro Bold"/>
                <a:sym typeface="Verdana Pro Bold"/>
              </a:rPr>
              <a:t>игра</a:t>
            </a:r>
            <a:endParaRPr lang="en-US" sz="6486" b="1" dirty="0">
              <a:solidFill>
                <a:srgbClr val="C66930"/>
              </a:solidFill>
              <a:latin typeface="Verdana Pro Bold"/>
              <a:ea typeface="Verdana Pro Bold"/>
              <a:cs typeface="Verdana Pro Bold"/>
              <a:sym typeface="Verdana Pro Bold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hlinkClick r:id="rId2"/>
          </p:cNvPr>
          <p:cNvSpPr/>
          <p:nvPr/>
        </p:nvSpPr>
        <p:spPr>
          <a:xfrm>
            <a:off x="0" y="0"/>
            <a:ext cx="18288000" cy="10214605"/>
          </a:xfrm>
          <a:custGeom>
            <a:avLst/>
            <a:gdLst/>
            <a:ahLst/>
            <a:cxnLst/>
            <a:rect l="l" t="t" r="r" b="b"/>
            <a:pathLst>
              <a:path w="18288000" h="10214605">
                <a:moveTo>
                  <a:pt x="0" y="0"/>
                </a:moveTo>
                <a:lnTo>
                  <a:pt x="18288000" y="0"/>
                </a:lnTo>
                <a:lnTo>
                  <a:pt x="18288000" y="10214605"/>
                </a:lnTo>
                <a:lnTo>
                  <a:pt x="0" y="1021460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54" b="-354"/>
            </a:stretch>
          </a:blipFill>
        </p:spPr>
        <p:txBody>
          <a:bodyPr/>
          <a:lstStyle/>
          <a:p>
            <a:endParaRPr lang="bg-BG"/>
          </a:p>
        </p:txBody>
      </p:sp>
      <p:grpSp>
        <p:nvGrpSpPr>
          <p:cNvPr id="3" name="Group 3"/>
          <p:cNvGrpSpPr/>
          <p:nvPr/>
        </p:nvGrpSpPr>
        <p:grpSpPr>
          <a:xfrm>
            <a:off x="1565910" y="418338"/>
            <a:ext cx="3086100" cy="3086100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CEFDC"/>
            </a:solidFill>
          </p:spPr>
          <p:txBody>
            <a:bodyPr/>
            <a:lstStyle/>
            <a:p>
              <a:endParaRPr lang="bg-BG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682458" y="210293"/>
            <a:ext cx="1329051" cy="1348887"/>
          </a:xfrm>
          <a:custGeom>
            <a:avLst/>
            <a:gdLst/>
            <a:ahLst/>
            <a:cxnLst/>
            <a:rect l="l" t="t" r="r" b="b"/>
            <a:pathLst>
              <a:path w="1329051" h="1348887">
                <a:moveTo>
                  <a:pt x="0" y="0"/>
                </a:moveTo>
                <a:lnTo>
                  <a:pt x="1329051" y="0"/>
                </a:lnTo>
                <a:lnTo>
                  <a:pt x="1329051" y="1348887"/>
                </a:lnTo>
                <a:lnTo>
                  <a:pt x="0" y="13488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bg-BG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158</Words>
  <Application>Microsoft Office PowerPoint</Application>
  <PresentationFormat>По избор</PresentationFormat>
  <Paragraphs>37</Paragraphs>
  <Slides>12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12</vt:i4>
      </vt:variant>
    </vt:vector>
  </HeadingPairs>
  <TitlesOfParts>
    <vt:vector size="21" baseType="lpstr">
      <vt:lpstr>Verdana Pro Bold</vt:lpstr>
      <vt:lpstr>Comic Sans</vt:lpstr>
      <vt:lpstr>Arial</vt:lpstr>
      <vt:lpstr>Verdana Pro</vt:lpstr>
      <vt:lpstr>Poppins Bold Italics</vt:lpstr>
      <vt:lpstr>Verdana Pro Italics</vt:lpstr>
      <vt:lpstr>Calibri</vt:lpstr>
      <vt:lpstr>Verdana Italics</vt:lpstr>
      <vt:lpstr>Office Theme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BistraYordanova_Varna</dc:title>
  <cp:lastModifiedBy>Бистра Д. Йорданова</cp:lastModifiedBy>
  <cp:revision>3</cp:revision>
  <dcterms:created xsi:type="dcterms:W3CDTF">2006-08-16T00:00:00Z</dcterms:created>
  <dcterms:modified xsi:type="dcterms:W3CDTF">2026-09-06T08:50:17Z</dcterms:modified>
  <dc:identifier>DAHSVm9VT6o</dc:identifier>
</cp:coreProperties>
</file>