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6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5175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5394960"/>
            <a:ext cx="17647920" cy="5943600"/>
          </a:xfrm>
          <a:prstGeom prst="ellipse">
            <a:avLst/>
          </a:prstGeom>
          <a:solidFill>
            <a:srgbClr val="0E3A57"/>
          </a:solidFill>
          <a:ln/>
        </p:spPr>
      </p:sp>
      <p:sp>
        <p:nvSpPr>
          <p:cNvPr id="3" name="Shape 1"/>
          <p:cNvSpPr/>
          <p:nvPr/>
        </p:nvSpPr>
        <p:spPr>
          <a:xfrm>
            <a:off x="-2743200" y="6035040"/>
            <a:ext cx="17647920" cy="5943600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4892040"/>
            <a:ext cx="7315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800" b="1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Цветалина</a:t>
            </a: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800" b="1" dirty="0" err="1" smtClean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Генова</a:t>
            </a: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r>
              <a:rPr lang="en-US" sz="1500" dirty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Висше училище по мениджмънт (ВУМ)
Варна, България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9464040" y="457200"/>
            <a:ext cx="2240280" cy="1005840"/>
          </a:xfrm>
          <a:prstGeom prst="roundRect">
            <a:avLst>
              <a:gd name="adj" fmla="val 8182"/>
            </a:avLst>
          </a:prstGeom>
          <a:solidFill>
            <a:srgbClr val="FFFFFF"/>
          </a:solidFill>
          <a:ln/>
        </p:spPr>
      </p:sp>
      <p:pic>
        <p:nvPicPr>
          <p:cNvPr id="11" name="Image 0" descr="/home/claude/assets/vum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610329"/>
            <a:ext cx="1874520" cy="690437"/>
          </a:xfrm>
          <a:prstGeom prst="rect">
            <a:avLst/>
          </a:prstGeom>
        </p:spPr>
      </p:pic>
      <p:sp>
        <p:nvSpPr>
          <p:cNvPr id="12" name="Text 2"/>
          <p:cNvSpPr txBox="1"/>
          <p:nvPr/>
        </p:nvSpPr>
        <p:spPr>
          <a:xfrm>
            <a:off x="640080" y="525780"/>
            <a:ext cx="82287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МЕЖДУНАРОДЕН ОБРАЗОВАТЕЛЕН ФОРУМ · ОБЩИНА ВАРНА</a:t>
            </a:r>
            <a:r>
              <a:rPr lang="en-US" sz="1600" b="1" kern="0" spc="100" dirty="0">
                <a:solidFill>
                  <a:srgbClr val="39C7C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600" b="1" dirty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· 2026</a:t>
            </a:r>
          </a:p>
        </p:txBody>
      </p:sp>
      <p:sp>
        <p:nvSpPr>
          <p:cNvPr id="13" name="Text 3"/>
          <p:cNvSpPr txBox="1"/>
          <p:nvPr/>
        </p:nvSpPr>
        <p:spPr>
          <a:xfrm>
            <a:off x="640080" y="932688"/>
            <a:ext cx="79712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 smtClean="0">
                <a:solidFill>
                  <a:srgbClr val="BFD6DE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„</a:t>
            </a:r>
            <a:r>
              <a:rPr lang="en-US" sz="1600" i="1" dirty="0">
                <a:solidFill>
                  <a:srgbClr val="BFD6DE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ОБРАЗОВАНИЕ НА БЪДЕЩЕТО“</a:t>
            </a:r>
            <a:endParaRPr lang="en-US" sz="1600" i="1" dirty="0"/>
          </a:p>
        </p:txBody>
      </p:sp>
      <p:sp>
        <p:nvSpPr>
          <p:cNvPr id="14" name="Text 4"/>
          <p:cNvSpPr txBox="1"/>
          <p:nvPr/>
        </p:nvSpPr>
        <p:spPr>
          <a:xfrm>
            <a:off x="640080" y="210312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Образованието на бъдещето е </a:t>
            </a:r>
            <a:r>
              <a:rPr lang="en-US" sz="4500" b="1" kern="0" spc="100" dirty="0">
                <a:solidFill>
                  <a:srgbClr val="39C7C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синьо</a:t>
            </a:r>
          </a:p>
        </p:txBody>
      </p:sp>
      <p:sp>
        <p:nvSpPr>
          <p:cNvPr id="15" name="Text 5"/>
          <p:cNvSpPr txBox="1"/>
          <p:nvPr/>
        </p:nvSpPr>
        <p:spPr>
          <a:xfrm>
            <a:off x="640080" y="3520440"/>
            <a:ext cx="103797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bg-BG" sz="3200" i="1" dirty="0" smtClean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Знания и умения </a:t>
            </a:r>
            <a:r>
              <a:rPr lang="bg-BG" sz="3200" i="1" dirty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 </a:t>
            </a:r>
            <a:r>
              <a:rPr lang="bg-BG" sz="3200" i="1" dirty="0" smtClean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устойчива синя </a:t>
            </a:r>
            <a:r>
              <a:rPr lang="bg-BG" sz="3600" i="1" dirty="0" smtClean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икономика</a:t>
            </a:r>
            <a:endParaRPr lang="bg-BG" sz="3600" i="1" dirty="0"/>
          </a:p>
        </p:txBody>
      </p:sp>
      <p:sp>
        <p:nvSpPr>
          <p:cNvPr id="16" name="Text 8"/>
          <p:cNvSpPr txBox="1"/>
          <p:nvPr/>
        </p:nvSpPr>
        <p:spPr>
          <a:xfrm>
            <a:off x="6675120" y="6042142"/>
            <a:ext cx="5516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 err="1" smtClean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Проекти</a:t>
            </a:r>
            <a:r>
              <a:rPr lang="en-US" b="1" dirty="0" smtClean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·  INTERSMARTS</a:t>
            </a:r>
            <a:r>
              <a:rPr lang="bg-BG" b="1" dirty="0" smtClean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b="1" dirty="0" smtClean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·</a:t>
            </a:r>
            <a:r>
              <a:rPr lang="bg-BG" b="1" dirty="0" smtClean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b="1" dirty="0" smtClean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Code </a:t>
            </a:r>
            <a:r>
              <a:rPr lang="en-US" b="1" dirty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BLUE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3931920"/>
            <a:ext cx="8686800" cy="86868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-2743200"/>
            <a:ext cx="6858000" cy="68580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4" name="Shape 2"/>
          <p:cNvSpPr/>
          <p:nvPr/>
        </p:nvSpPr>
        <p:spPr>
          <a:xfrm>
            <a:off x="-3657600" y="4937760"/>
            <a:ext cx="8229600" cy="82296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5" name="Shape 3"/>
          <p:cNvSpPr/>
          <p:nvPr/>
        </p:nvSpPr>
        <p:spPr>
          <a:xfrm>
            <a:off x="-2743200" y="5852160"/>
            <a:ext cx="7315200" cy="73152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45720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B9AA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КОНТЕКСТ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Защо „синя икономика“?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640080" y="1783080"/>
            <a:ext cx="1092708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6E4E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14400" y="1783080"/>
            <a:ext cx="10378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Синята икономика </a:t>
            </a:r>
            <a:r>
              <a:rPr lang="en-US" sz="16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обхваща всички икономически дейности, свързани с морските басейни и крайбрежните зони, включително вътрешните водни басейни и реки.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40080" y="3108960"/>
            <a:ext cx="5349240" cy="2514600"/>
          </a:xfrm>
          <a:prstGeom prst="roundRect">
            <a:avLst>
              <a:gd name="adj" fmla="val 3636"/>
            </a:avLst>
          </a:prstGeom>
          <a:solidFill>
            <a:srgbClr val="EAF4F6"/>
          </a:solidFill>
          <a:ln w="12700">
            <a:solidFill>
              <a:srgbClr val="D6E4E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14400" y="329184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Основни сектори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3794760"/>
            <a:ext cx="47548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ct val="10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Туризъм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Транспорт и корабоплаване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Рибарство и аквакултури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Пристанищни дейности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Корабостроене и ремонт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Морски неживи ресурси · морска възобновяема енергия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17920" y="3108960"/>
            <a:ext cx="5349240" cy="2514600"/>
          </a:xfrm>
          <a:prstGeom prst="roundRect">
            <a:avLst>
              <a:gd name="adj" fmla="val 3636"/>
            </a:avLst>
          </a:prstGeom>
          <a:solidFill>
            <a:srgbClr val="FCF3D6"/>
          </a:solidFill>
          <a:ln w="12700">
            <a:solidFill>
              <a:srgbClr val="EFDDA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492240" y="329184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Нововъзникващи сектори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537960" y="3794760"/>
            <a:ext cx="47548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Биоикономика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Обезсоляване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Сини кръгови решения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Иновации и др.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5806440"/>
            <a:ext cx="10927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Варна и Черно море са естественият център на този разговор — за икономика и за образование.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1338560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400" dirty="0"/>
          </a:p>
        </p:txBody>
      </p:sp>
      <p:pic>
        <p:nvPicPr>
          <p:cNvPr id="18" name="Image 0" descr="/home/claude/assets/vum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344283"/>
            <a:ext cx="1280160" cy="47151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3931920"/>
            <a:ext cx="8686800" cy="86868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-2743200"/>
            <a:ext cx="6858000" cy="68580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4" name="Shape 2"/>
          <p:cNvSpPr/>
          <p:nvPr/>
        </p:nvSpPr>
        <p:spPr>
          <a:xfrm>
            <a:off x="-3657600" y="4937760"/>
            <a:ext cx="8229600" cy="82296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5" name="Shape 3"/>
          <p:cNvSpPr/>
          <p:nvPr/>
        </p:nvSpPr>
        <p:spPr>
          <a:xfrm>
            <a:off x="-2743200" y="5852160"/>
            <a:ext cx="7315200" cy="73152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45720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B9AA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ЗНАЧЕНИЕ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Крайбрежният туризъм — </a:t>
            </a:r>
            <a:r>
              <a:rPr lang="en-US" sz="3400" b="1" dirty="0" err="1" smtClean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водещи</a:t>
            </a:r>
            <a:r>
              <a:rPr lang="en-US" sz="3400" b="1" dirty="0" smtClean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34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сектор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640080" y="1965960"/>
            <a:ext cx="10927080" cy="1783080"/>
          </a:xfrm>
          <a:prstGeom prst="roundRect">
            <a:avLst>
              <a:gd name="adj" fmla="val 6154"/>
            </a:avLst>
          </a:prstGeom>
          <a:solidFill>
            <a:srgbClr val="EAF4F6"/>
          </a:solidFill>
          <a:ln w="12700">
            <a:solidFill>
              <a:srgbClr val="D6E4E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05840" y="2148840"/>
            <a:ext cx="4023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Добавена стойност (БВП)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5212080" y="210312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29%</a:t>
            </a:r>
            <a:endParaRPr lang="en-US" sz="5200" dirty="0"/>
          </a:p>
        </p:txBody>
      </p:sp>
      <p:sp>
        <p:nvSpPr>
          <p:cNvPr id="11" name="Text 9"/>
          <p:cNvSpPr txBox="1"/>
          <p:nvPr/>
        </p:nvSpPr>
        <p:spPr>
          <a:xfrm>
            <a:off x="5212080" y="31089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 ЕС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863840" y="210312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64%</a:t>
            </a:r>
            <a:endParaRPr lang="en-US" sz="5200" dirty="0"/>
          </a:p>
        </p:txBody>
      </p:sp>
      <p:sp>
        <p:nvSpPr>
          <p:cNvPr id="13" name="Text 11"/>
          <p:cNvSpPr txBox="1"/>
          <p:nvPr/>
        </p:nvSpPr>
        <p:spPr>
          <a:xfrm>
            <a:off x="7863840" y="31089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 България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149840" y="2148840"/>
            <a:ext cx="1371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i="1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 сектора</a:t>
            </a:r>
            <a:endParaRPr lang="en-US" sz="1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00" i="1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синя икономика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931920"/>
            <a:ext cx="10927080" cy="1783080"/>
          </a:xfrm>
          <a:prstGeom prst="roundRect">
            <a:avLst>
              <a:gd name="adj" fmla="val 6154"/>
            </a:avLst>
          </a:prstGeom>
          <a:solidFill>
            <a:srgbClr val="FCF3D6"/>
          </a:solidFill>
          <a:ln w="12700">
            <a:solidFill>
              <a:srgbClr val="EFDDA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005840" y="4114800"/>
            <a:ext cx="40233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Заетост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212080" y="40690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54%</a:t>
            </a:r>
            <a:endParaRPr lang="en-US" sz="5200" dirty="0"/>
          </a:p>
        </p:txBody>
      </p:sp>
      <p:sp>
        <p:nvSpPr>
          <p:cNvPr id="18" name="Text 16"/>
          <p:cNvSpPr txBox="1"/>
          <p:nvPr/>
        </p:nvSpPr>
        <p:spPr>
          <a:xfrm>
            <a:off x="5212080" y="50749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 ЕС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7863840" y="4069080"/>
            <a:ext cx="2194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55%</a:t>
            </a:r>
            <a:endParaRPr lang="en-US" sz="5200" dirty="0"/>
          </a:p>
        </p:txBody>
      </p:sp>
      <p:sp>
        <p:nvSpPr>
          <p:cNvPr id="20" name="Text 18"/>
          <p:cNvSpPr txBox="1"/>
          <p:nvPr/>
        </p:nvSpPr>
        <p:spPr>
          <a:xfrm>
            <a:off x="7863840" y="50749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 България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10149840" y="4114800"/>
            <a:ext cx="1371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i="1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 сектора</a:t>
            </a:r>
            <a:endParaRPr lang="en-US" sz="14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00" i="1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синя икономика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5943600"/>
            <a:ext cx="10927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i="1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Източник: EU Blue Economy Report 2025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1338560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400" dirty="0"/>
          </a:p>
        </p:txBody>
      </p:sp>
      <p:pic>
        <p:nvPicPr>
          <p:cNvPr id="24" name="Image 0" descr="/home/claude/assets/vum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344283"/>
            <a:ext cx="1280160" cy="4715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3931920"/>
            <a:ext cx="8686800" cy="86868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-2743200"/>
            <a:ext cx="6858000" cy="68580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4" name="Shape 2"/>
          <p:cNvSpPr/>
          <p:nvPr/>
        </p:nvSpPr>
        <p:spPr>
          <a:xfrm>
            <a:off x="-3657600" y="4937760"/>
            <a:ext cx="8229600" cy="82296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5" name="Shape 3"/>
          <p:cNvSpPr/>
          <p:nvPr/>
        </p:nvSpPr>
        <p:spPr>
          <a:xfrm>
            <a:off x="-2743200" y="5852160"/>
            <a:ext cx="7315200" cy="73152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45720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B9AA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ПРЕДИЗВИКАТЕЛСТВОТО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Синият растеж има нужда от нови умения</a:t>
            </a:r>
            <a:endParaRPr lang="en-US" sz="3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78308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Общата морска програма за Черно море (2019)</a:t>
            </a:r>
            <a:r>
              <a:rPr lang="en-US" sz="17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призовава за конкурентна, иновативна и устойчива синя икономика. Но секторите са знаниеемки — а образованието трябва да отговаря на нуждите им.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640080" y="3063240"/>
            <a:ext cx="250317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34465" y="3355848"/>
            <a:ext cx="914400" cy="914400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434465" y="3355848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4361688"/>
            <a:ext cx="25031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Академия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749808" y="4800600"/>
            <a:ext cx="22837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университети и наука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463290" y="3063240"/>
            <a:ext cx="250317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257675" y="3355848"/>
            <a:ext cx="914400" cy="914400"/>
          </a:xfrm>
          <a:prstGeom prst="ellipse">
            <a:avLst/>
          </a:prstGeom>
          <a:solidFill>
            <a:srgbClr val="1B9AA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257675" y="3355848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3463290" y="4361688"/>
            <a:ext cx="25031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Бизнес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3573018" y="4800600"/>
            <a:ext cx="22837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туризъм и услуги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286500" y="3063240"/>
            <a:ext cx="250317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080885" y="3355848"/>
            <a:ext cx="914400" cy="914400"/>
          </a:xfrm>
          <a:prstGeom prst="ellipse">
            <a:avLst/>
          </a:prstGeom>
          <a:solidFill>
            <a:srgbClr val="B98A0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080885" y="3355848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6286500" y="4361688"/>
            <a:ext cx="25031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Управление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6396228" y="4800600"/>
            <a:ext cx="22837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политики и общини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9109710" y="3063240"/>
            <a:ext cx="250317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9904095" y="3355848"/>
            <a:ext cx="914400" cy="914400"/>
          </a:xfrm>
          <a:prstGeom prst="ellipse">
            <a:avLst/>
          </a:prstGeom>
          <a:solidFill>
            <a:srgbClr val="5AA469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904095" y="3355848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2400" dirty="0"/>
          </a:p>
        </p:txBody>
      </p:sp>
      <p:sp>
        <p:nvSpPr>
          <p:cNvPr id="27" name="Text 25"/>
          <p:cNvSpPr txBox="1"/>
          <p:nvPr/>
        </p:nvSpPr>
        <p:spPr>
          <a:xfrm>
            <a:off x="9109710" y="4361688"/>
            <a:ext cx="25031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Общество</a:t>
            </a:r>
            <a:endParaRPr lang="en-US" sz="1700" dirty="0"/>
          </a:p>
        </p:txBody>
      </p:sp>
      <p:sp>
        <p:nvSpPr>
          <p:cNvPr id="28" name="Text 26"/>
          <p:cNvSpPr txBox="1"/>
          <p:nvPr/>
        </p:nvSpPr>
        <p:spPr>
          <a:xfrm>
            <a:off x="9219438" y="4800600"/>
            <a:ext cx="228371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граждани и среда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571500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Комбиниране на знания и умения от различни области — „петорна иновационна спирала“.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11338560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400" dirty="0"/>
          </a:p>
        </p:txBody>
      </p:sp>
      <p:pic>
        <p:nvPicPr>
          <p:cNvPr id="31" name="Image 0" descr="/home/claude/assets/vum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344283"/>
            <a:ext cx="1280160" cy="4715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3931920"/>
            <a:ext cx="8686800" cy="86868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-2743200"/>
            <a:ext cx="6858000" cy="68580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4" name="Shape 2"/>
          <p:cNvSpPr/>
          <p:nvPr/>
        </p:nvSpPr>
        <p:spPr>
          <a:xfrm>
            <a:off x="-3657600" y="4937760"/>
            <a:ext cx="8229600" cy="82296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5" name="Shape 3"/>
          <p:cNvSpPr/>
          <p:nvPr/>
        </p:nvSpPr>
        <p:spPr>
          <a:xfrm>
            <a:off x="-2743200" y="5852160"/>
            <a:ext cx="7315200" cy="73152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" y="45720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1B9AA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ИНИЦИАТИВИТЕ НА ВУМ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Два водещи проекта, една посока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640080" y="1737360"/>
            <a:ext cx="5394960" cy="4892040"/>
          </a:xfrm>
          <a:prstGeom prst="roundRect">
            <a:avLst>
              <a:gd name="adj" fmla="val 1869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  <a:effectLst>
            <a:outerShdw blurRad="101600" dist="25400" dir="5400000" algn="bl" rotWithShape="0">
              <a:srgbClr val="BBBBBB">
                <a:alpha val="35000"/>
              </a:srgbClr>
            </a:outerShdw>
          </a:effectLst>
        </p:spPr>
      </p:sp>
      <p:pic>
        <p:nvPicPr>
          <p:cNvPr id="9" name="Image 0" descr="/home/claude/assets/intersmarts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011680"/>
            <a:ext cx="2940710" cy="658368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005840" y="278892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Interreg NEXT · Черноморски басейн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1005840" y="3218688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ПЕРИОД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1005840" y="3474720"/>
            <a:ext cx="4663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2024 – 2025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1005840" y="3968496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ФОКУС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1005840" y="4224528"/>
            <a:ext cx="4663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Мрежа + платформа за иновации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1005840" y="4718304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ОБХВАТ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05840" y="4974336"/>
            <a:ext cx="4663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България, Гърция, Молдова, Турция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1005840" y="546811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РОЛЯ НА ВУМ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005840" y="5724144"/>
            <a:ext cx="4663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Водещ партньор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1005840" y="621792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Сайт:  </a:t>
            </a:r>
            <a:r>
              <a:rPr lang="en-US" sz="14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intersmarts.eu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263640" y="1737360"/>
            <a:ext cx="5394960" cy="4892040"/>
          </a:xfrm>
          <a:prstGeom prst="roundRect">
            <a:avLst>
              <a:gd name="adj" fmla="val 1869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  <a:effectLst>
            <a:outerShdw blurRad="101600" dist="25400" dir="5400000" algn="bl" rotWithShape="0">
              <a:srgbClr val="BBBBBB">
                <a:alpha val="35000"/>
              </a:srgbClr>
            </a:outerShdw>
          </a:effectLst>
        </p:spPr>
      </p:sp>
      <p:pic>
        <p:nvPicPr>
          <p:cNvPr id="21" name="Image 1" descr="/home/claude/assets/codeblue_re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400" y="2017076"/>
            <a:ext cx="1828800" cy="647575"/>
          </a:xfrm>
          <a:prstGeom prst="rect">
            <a:avLst/>
          </a:prstGeom>
        </p:spPr>
      </p:pic>
      <p:pic>
        <p:nvPicPr>
          <p:cNvPr id="22" name="Image 2" descr="/home/claude/assets/erasmu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8240" y="2093435"/>
            <a:ext cx="2103120" cy="476569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629400" y="278892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Еразъм+ · Висше образование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6629400" y="3218688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ПЕРИОД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6629400" y="3474720"/>
            <a:ext cx="4663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2025 – 2027</a:t>
            </a:r>
            <a:endParaRPr lang="en-US" sz="1400" dirty="0"/>
          </a:p>
        </p:txBody>
      </p:sp>
      <p:sp>
        <p:nvSpPr>
          <p:cNvPr id="26" name="Text 21"/>
          <p:cNvSpPr txBox="1"/>
          <p:nvPr/>
        </p:nvSpPr>
        <p:spPr>
          <a:xfrm>
            <a:off x="6629400" y="3968496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ФОКУС</a:t>
            </a:r>
            <a:endParaRPr lang="en-US" sz="1400" dirty="0"/>
          </a:p>
        </p:txBody>
      </p:sp>
      <p:sp>
        <p:nvSpPr>
          <p:cNvPr id="27" name="Text 22"/>
          <p:cNvSpPr txBox="1"/>
          <p:nvPr/>
        </p:nvSpPr>
        <p:spPr>
          <a:xfrm>
            <a:off x="6629400" y="4224528"/>
            <a:ext cx="4663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Интердисциплинарна програма, микрокредити</a:t>
            </a:r>
            <a:endParaRPr lang="en-US" sz="1400" dirty="0"/>
          </a:p>
        </p:txBody>
      </p:sp>
      <p:sp>
        <p:nvSpPr>
          <p:cNvPr id="28" name="Text 23"/>
          <p:cNvSpPr txBox="1"/>
          <p:nvPr/>
        </p:nvSpPr>
        <p:spPr>
          <a:xfrm>
            <a:off x="6629400" y="4718304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ОБХВАТ</a:t>
            </a:r>
            <a:endParaRPr lang="en-US" sz="1400" dirty="0"/>
          </a:p>
        </p:txBody>
      </p:sp>
      <p:sp>
        <p:nvSpPr>
          <p:cNvPr id="29" name="Text 24"/>
          <p:cNvSpPr txBox="1"/>
          <p:nvPr/>
        </p:nvSpPr>
        <p:spPr>
          <a:xfrm>
            <a:off x="6629400" y="4974336"/>
            <a:ext cx="488493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България, Хърватия, Гърция, Испания, Португалия</a:t>
            </a:r>
            <a:endParaRPr lang="en-US" sz="1400" dirty="0"/>
          </a:p>
        </p:txBody>
      </p:sp>
      <p:sp>
        <p:nvSpPr>
          <p:cNvPr id="30" name="Text 25"/>
          <p:cNvSpPr txBox="1"/>
          <p:nvPr/>
        </p:nvSpPr>
        <p:spPr>
          <a:xfrm>
            <a:off x="6629400" y="5468112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РОЛЯ НА ВУМ</a:t>
            </a:r>
            <a:endParaRPr lang="en-US" sz="1400" dirty="0"/>
          </a:p>
        </p:txBody>
      </p:sp>
      <p:sp>
        <p:nvSpPr>
          <p:cNvPr id="31" name="Text 26"/>
          <p:cNvSpPr txBox="1"/>
          <p:nvPr/>
        </p:nvSpPr>
        <p:spPr>
          <a:xfrm>
            <a:off x="6629400" y="5724144"/>
            <a:ext cx="4663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Координатор</a:t>
            </a:r>
            <a:endParaRPr lang="en-US" sz="1400" dirty="0"/>
          </a:p>
        </p:txBody>
      </p:sp>
      <p:sp>
        <p:nvSpPr>
          <p:cNvPr id="32" name="Text 27"/>
          <p:cNvSpPr txBox="1"/>
          <p:nvPr/>
        </p:nvSpPr>
        <p:spPr>
          <a:xfrm>
            <a:off x="6629400" y="621792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Сайт:  </a:t>
            </a:r>
            <a:r>
              <a:rPr lang="en-US" sz="14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codeblue-project.com</a:t>
            </a:r>
            <a:endParaRPr lang="en-US" sz="1400" dirty="0"/>
          </a:p>
        </p:txBody>
      </p:sp>
      <p:sp>
        <p:nvSpPr>
          <p:cNvPr id="33" name="Text 28"/>
          <p:cNvSpPr txBox="1"/>
          <p:nvPr/>
        </p:nvSpPr>
        <p:spPr>
          <a:xfrm>
            <a:off x="11338560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</a:t>
            </a:r>
            <a:endParaRPr lang="en-US" sz="1400" dirty="0"/>
          </a:p>
        </p:txBody>
      </p:sp>
      <p:pic>
        <p:nvPicPr>
          <p:cNvPr id="34" name="Image 0" descr="/home/claude/assets/vum_b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1280" y="344283"/>
            <a:ext cx="1280160" cy="47151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3931920"/>
            <a:ext cx="8686800" cy="86868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-2743200"/>
            <a:ext cx="6858000" cy="68580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4" name="Shape 2"/>
          <p:cNvSpPr/>
          <p:nvPr/>
        </p:nvSpPr>
        <p:spPr>
          <a:xfrm>
            <a:off x="-3657600" y="4937760"/>
            <a:ext cx="8229600" cy="82296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5" name="Shape 3"/>
          <p:cNvSpPr/>
          <p:nvPr/>
        </p:nvSpPr>
        <p:spPr>
          <a:xfrm>
            <a:off x="-2743200" y="5852160"/>
            <a:ext cx="7315200" cy="73152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Мрежа за иновации в туризма</a:t>
            </a:r>
            <a:endParaRPr lang="en-US" sz="3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737360"/>
            <a:ext cx="5486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Трансгранична мрежа за интердисциплинарни решения за интелигентен и устойчив туризъм и услуги за син растеж в Черноморския басейн.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063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Партньори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456432"/>
            <a:ext cx="5303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Висше училище по мениджмънт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Международен елински университет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Молдовски държавен университет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Истанбулска развойна агенция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4892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Направления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5285232"/>
            <a:ext cx="5303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7800" indent="-1778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Инфраструктура и ресурси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Замърсяване и отпадъци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Сезонност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Технологичен трансфер и иновации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675120" y="1572768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Петорна иновационна спирала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8449056" y="2020824"/>
            <a:ext cx="1572768" cy="1572768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449056" y="2020824"/>
            <a:ext cx="15727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Академия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823097" y="3019123"/>
            <a:ext cx="1572768" cy="1572768"/>
          </a:xfrm>
          <a:prstGeom prst="ellipse">
            <a:avLst/>
          </a:prstGeom>
          <a:solidFill>
            <a:srgbClr val="1B9AA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823097" y="3019123"/>
            <a:ext cx="15727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Бизнес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298260" y="4634405"/>
            <a:ext cx="1572768" cy="1572768"/>
          </a:xfrm>
          <a:prstGeom prst="ellipse">
            <a:avLst/>
          </a:prstGeom>
          <a:solidFill>
            <a:srgbClr val="B98A0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9298260" y="4634405"/>
            <a:ext cx="15727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Управление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7599852" y="4634405"/>
            <a:ext cx="1572768" cy="1572768"/>
          </a:xfrm>
          <a:prstGeom prst="ellipse">
            <a:avLst/>
          </a:prstGeom>
          <a:solidFill>
            <a:srgbClr val="39C7C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599852" y="4634405"/>
            <a:ext cx="15727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Общество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7075015" y="3019123"/>
            <a:ext cx="1572768" cy="1572768"/>
          </a:xfrm>
          <a:prstGeom prst="ellipse">
            <a:avLst/>
          </a:prstGeom>
          <a:solidFill>
            <a:srgbClr val="5AA469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075015" y="3019123"/>
            <a:ext cx="15727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Околна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среда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1338560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6</a:t>
            </a:r>
            <a:endParaRPr lang="en-US" sz="1400" dirty="0"/>
          </a:p>
        </p:txBody>
      </p:sp>
      <p:pic>
        <p:nvPicPr>
          <p:cNvPr id="25" name="Image 0" descr="/home/claude/assets/intersmarts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5050" y="336375"/>
            <a:ext cx="2940710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3931920"/>
            <a:ext cx="8686800" cy="86868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-2743200"/>
            <a:ext cx="6858000" cy="68580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4" name="Shape 2"/>
          <p:cNvSpPr/>
          <p:nvPr/>
        </p:nvSpPr>
        <p:spPr>
          <a:xfrm>
            <a:off x="-3657600" y="4937760"/>
            <a:ext cx="8229600" cy="82296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5" name="Shape 3"/>
          <p:cNvSpPr/>
          <p:nvPr/>
        </p:nvSpPr>
        <p:spPr>
          <a:xfrm>
            <a:off x="-2743200" y="5852160"/>
            <a:ext cx="7315200" cy="73152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Платформа за управление на иновациите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640080" y="1737360"/>
            <a:ext cx="10972800" cy="914400"/>
          </a:xfrm>
          <a:prstGeom prst="roundRect">
            <a:avLst>
              <a:gd name="adj" fmla="val 10000"/>
            </a:avLst>
          </a:prstGeom>
          <a:solidFill>
            <a:srgbClr val="EAF4F6"/>
          </a:solidFill>
          <a:ln w="12700">
            <a:solidFill>
              <a:srgbClr val="D6E4E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14400" y="173736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Безплатен онлайн инструмент </a:t>
            </a:r>
            <a:r>
              <a:rPr lang="en-US" sz="16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 споделяне на идеи, добри практики и решения — на 5 езика (EN, BG, GR, RO, TR).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40080" y="2971800"/>
            <a:ext cx="658368" cy="658368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297180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2935224"/>
            <a:ext cx="5532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За кого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3264408"/>
            <a:ext cx="5532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Професионалисти, преподаватели, изследователи, студенти, институции и граждани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40080" y="3794760"/>
            <a:ext cx="658368" cy="658368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40080" y="379476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3758184"/>
            <a:ext cx="5532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Съдържание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508760" y="4087368"/>
            <a:ext cx="5532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Добри практики, ресурси и „предизвикателства“ за съвместно решаване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4617720"/>
            <a:ext cx="658368" cy="658368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40080" y="46177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508760" y="4581144"/>
            <a:ext cx="5532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Как работи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1508760" y="4910328"/>
            <a:ext cx="5532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Регистрация → публикуване → разглеждане → сътрудничество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40080" y="5440680"/>
            <a:ext cx="658368" cy="658368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0080" y="544068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508760" y="5404104"/>
            <a:ext cx="5532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Теми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1508760" y="5733288"/>
            <a:ext cx="5532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4-те ключови направления пред туризма в Черно море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7306056" y="2871216"/>
            <a:ext cx="4270248" cy="2290751"/>
          </a:xfrm>
          <a:prstGeom prst="roundRect">
            <a:avLst>
              <a:gd name="adj" fmla="val 2395"/>
            </a:avLst>
          </a:prstGeom>
          <a:solidFill>
            <a:srgbClr val="FFFFFF"/>
          </a:solidFill>
          <a:ln w="12700">
            <a:solidFill>
              <a:srgbClr val="D6E4E8"/>
            </a:solidFill>
            <a:prstDash val="solid"/>
          </a:ln>
          <a:effectLst>
            <a:outerShdw blurRad="88900" dist="25400" dir="5400000" algn="bl" rotWithShape="0">
              <a:srgbClr val="AAAAAA">
                <a:alpha val="35000"/>
              </a:srgbClr>
            </a:outerShdw>
          </a:effectLst>
        </p:spPr>
      </p:sp>
      <p:pic>
        <p:nvPicPr>
          <p:cNvPr id="27" name="Image 0" descr="/home/claude/assets/photo_sess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2926080"/>
            <a:ext cx="4160520" cy="2181023"/>
          </a:xfrm>
          <a:prstGeom prst="rect">
            <a:avLst/>
          </a:prstGeom>
        </p:spPr>
      </p:pic>
      <p:sp>
        <p:nvSpPr>
          <p:cNvPr id="28" name="Shape 25"/>
          <p:cNvSpPr/>
          <p:nvPr/>
        </p:nvSpPr>
        <p:spPr>
          <a:xfrm>
            <a:off x="7360920" y="5257800"/>
            <a:ext cx="14173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6E4E8"/>
            </a:solidFill>
            <a:prstDash val="solid"/>
          </a:ln>
        </p:spPr>
      </p:sp>
      <p:pic>
        <p:nvPicPr>
          <p:cNvPr id="29" name="Image 1" descr="/home/claude/assets/qr_platfor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0648" y="5367528"/>
            <a:ext cx="1197864" cy="1197864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8915400" y="5257800"/>
            <a:ext cx="2286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Сканирай за достъп
</a:t>
            </a:r>
            <a:r>
              <a:rPr lang="en-US" sz="14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innoplatform.</a:t>
            </a:r>
            <a:endParaRPr lang="en-US" sz="1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intersmarts.eu</a:t>
            </a:r>
            <a:endParaRPr lang="en-US" sz="1400" dirty="0"/>
          </a:p>
        </p:txBody>
      </p:sp>
      <p:sp>
        <p:nvSpPr>
          <p:cNvPr id="31" name="Text 27"/>
          <p:cNvSpPr txBox="1"/>
          <p:nvPr/>
        </p:nvSpPr>
        <p:spPr>
          <a:xfrm>
            <a:off x="11338560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7</a:t>
            </a:r>
            <a:endParaRPr lang="en-US" sz="1400" dirty="0"/>
          </a:p>
        </p:txBody>
      </p:sp>
      <p:pic>
        <p:nvPicPr>
          <p:cNvPr id="32" name="Image 0" descr="/home/claude/assets/intersmarts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5050" y="274320"/>
            <a:ext cx="2940710" cy="6583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3931920"/>
            <a:ext cx="8686800" cy="86868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-2743200"/>
            <a:ext cx="6858000" cy="68580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4" name="Shape 2"/>
          <p:cNvSpPr/>
          <p:nvPr/>
        </p:nvSpPr>
        <p:spPr>
          <a:xfrm>
            <a:off x="-3657600" y="4937760"/>
            <a:ext cx="8229600" cy="82296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5" name="Shape 3"/>
          <p:cNvSpPr/>
          <p:nvPr/>
        </p:nvSpPr>
        <p:spPr>
          <a:xfrm>
            <a:off x="-2743200" y="5852160"/>
            <a:ext cx="7315200" cy="73152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365760" y="3200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Добра практика — признание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39523" y="1427540"/>
            <a:ext cx="3355848" cy="2544318"/>
          </a:xfrm>
          <a:prstGeom prst="roundRect">
            <a:avLst>
              <a:gd name="adj" fmla="val 2156"/>
            </a:avLst>
          </a:prstGeom>
          <a:solidFill>
            <a:srgbClr val="FFFFFF"/>
          </a:solidFill>
          <a:ln w="12700">
            <a:solidFill>
              <a:srgbClr val="D6E4E8"/>
            </a:solidFill>
            <a:prstDash val="solid"/>
          </a:ln>
          <a:effectLst>
            <a:outerShdw blurRad="88900" dist="25400" dir="5400000" algn="bl" rotWithShape="0">
              <a:srgbClr val="AAAAAA">
                <a:alpha val="35000"/>
              </a:srgbClr>
            </a:outerShdw>
          </a:effectLst>
        </p:spPr>
      </p:sp>
      <p:pic>
        <p:nvPicPr>
          <p:cNvPr id="9" name="Image 0" descr="/home/claude/assets/photo_ceremon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387" y="1482404"/>
            <a:ext cx="3246120" cy="243459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94387" y="4017578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i="1" dirty="0" err="1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Церемония</a:t>
            </a:r>
            <a:r>
              <a:rPr lang="en-US" sz="1400" i="1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endParaRPr lang="en-US" sz="1400" i="1" dirty="0" smtClean="0">
              <a:solidFill>
                <a:srgbClr val="5E7182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400" i="1" dirty="0" smtClean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„</a:t>
            </a:r>
            <a:r>
              <a:rPr lang="en-US" sz="1400" i="1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BLACK SEA PROJECT AWARD 2025“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899869" y="2663504"/>
            <a:ext cx="1618488" cy="2708148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D6E4E8"/>
            </a:solidFill>
            <a:prstDash val="solid"/>
          </a:ln>
          <a:effectLst>
            <a:outerShdw blurRad="88900" dist="25400" dir="5400000" algn="bl" rotWithShape="0">
              <a:srgbClr val="AAAAAA">
                <a:alpha val="35000"/>
              </a:srgbClr>
            </a:outerShdw>
          </a:effectLst>
        </p:spPr>
      </p:sp>
      <p:pic>
        <p:nvPicPr>
          <p:cNvPr id="12" name="Image 1" descr="/home/claude/assets/photo_diplom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33" y="2718368"/>
            <a:ext cx="1508760" cy="25984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76472" y="5533958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i="1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Грамота за отличие,</a:t>
            </a:r>
            <a:endParaRPr lang="en-US" sz="1400" dirty="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400" i="1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Молдова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763072" y="3218688"/>
            <a:ext cx="571500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  <a:effectLst>
            <a:outerShdw blurRad="76200" dist="25400" dir="5400000" algn="bl" rotWithShape="0">
              <a:srgbClr val="BBBBBB">
                <a:alpha val="28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037392" y="3520440"/>
            <a:ext cx="768096" cy="768096"/>
          </a:xfrm>
          <a:prstGeom prst="ellipse">
            <a:avLst/>
          </a:prstGeom>
          <a:solidFill>
            <a:srgbClr val="F2B705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037392" y="3520440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★</a:t>
            </a:r>
            <a:endParaRPr lang="en-US" sz="2600" dirty="0"/>
          </a:p>
        </p:txBody>
      </p:sp>
      <p:sp>
        <p:nvSpPr>
          <p:cNvPr id="17" name="Text 13"/>
          <p:cNvSpPr txBox="1"/>
          <p:nvPr/>
        </p:nvSpPr>
        <p:spPr>
          <a:xfrm>
            <a:off x="6951792" y="33832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ЗЛАТЕН МЕДАЛ</a:t>
            </a:r>
            <a:endParaRPr lang="en-US" sz="1500" dirty="0"/>
          </a:p>
        </p:txBody>
      </p:sp>
      <p:sp>
        <p:nvSpPr>
          <p:cNvPr id="18" name="Text 14"/>
          <p:cNvSpPr txBox="1"/>
          <p:nvPr/>
        </p:nvSpPr>
        <p:spPr>
          <a:xfrm>
            <a:off x="6951792" y="374904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Междунар. изложение за иновации „EXCELLENT IDEA 2025“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10106472" y="338328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23.09.2025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5775631" y="1554480"/>
            <a:ext cx="571500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  <a:effectLst>
            <a:outerShdw blurRad="76200" dist="25400" dir="5400000" algn="bl" rotWithShape="0">
              <a:srgbClr val="BBBBBB">
                <a:alpha val="28000"/>
              </a:srgbClr>
            </a:outerShdw>
          </a:effectLst>
        </p:spPr>
      </p:sp>
      <p:sp>
        <p:nvSpPr>
          <p:cNvPr id="21" name="Shape 17"/>
          <p:cNvSpPr/>
          <p:nvPr/>
        </p:nvSpPr>
        <p:spPr>
          <a:xfrm>
            <a:off x="6049951" y="1856232"/>
            <a:ext cx="768096" cy="768096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6049951" y="1856232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★</a:t>
            </a:r>
            <a:endParaRPr lang="en-US" sz="2600" dirty="0"/>
          </a:p>
        </p:txBody>
      </p:sp>
      <p:sp>
        <p:nvSpPr>
          <p:cNvPr id="23" name="Text 19"/>
          <p:cNvSpPr txBox="1"/>
          <p:nvPr/>
        </p:nvSpPr>
        <p:spPr>
          <a:xfrm>
            <a:off x="6964351" y="1719072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НАГРАДА „ЧЕРНО МОРЕ 2025“</a:t>
            </a:r>
            <a:endParaRPr lang="en-US" sz="1500" dirty="0"/>
          </a:p>
        </p:txBody>
      </p:sp>
      <p:sp>
        <p:nvSpPr>
          <p:cNvPr id="24" name="Text 20"/>
          <p:cNvSpPr txBox="1"/>
          <p:nvPr/>
        </p:nvSpPr>
        <p:spPr>
          <a:xfrm>
            <a:off x="6964351" y="2084832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„Насърчаване на инвестициите в синята икономика“ · Победител на победителите</a:t>
            </a:r>
            <a:endParaRPr lang="en-US" sz="1400" dirty="0"/>
          </a:p>
        </p:txBody>
      </p:sp>
      <p:sp>
        <p:nvSpPr>
          <p:cNvPr id="25" name="Text 21"/>
          <p:cNvSpPr txBox="1"/>
          <p:nvPr/>
        </p:nvSpPr>
        <p:spPr>
          <a:xfrm>
            <a:off x="10119031" y="1719072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2768C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28.10.2025</a:t>
            </a:r>
            <a:endParaRPr lang="en-US" sz="1400" dirty="0"/>
          </a:p>
        </p:txBody>
      </p:sp>
      <p:sp>
        <p:nvSpPr>
          <p:cNvPr id="26" name="Shape 22"/>
          <p:cNvSpPr/>
          <p:nvPr/>
        </p:nvSpPr>
        <p:spPr>
          <a:xfrm>
            <a:off x="5806440" y="4837176"/>
            <a:ext cx="5715000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  <a:effectLst>
            <a:outerShdw blurRad="76200" dist="25400" dir="5400000" algn="bl" rotWithShape="0">
              <a:srgbClr val="BBBBBB">
                <a:alpha val="28000"/>
              </a:srgbClr>
            </a:outerShdw>
          </a:effectLst>
        </p:spPr>
      </p:sp>
      <p:sp>
        <p:nvSpPr>
          <p:cNvPr id="27" name="Shape 23"/>
          <p:cNvSpPr/>
          <p:nvPr/>
        </p:nvSpPr>
        <p:spPr>
          <a:xfrm>
            <a:off x="6080760" y="5138928"/>
            <a:ext cx="768096" cy="768096"/>
          </a:xfrm>
          <a:prstGeom prst="ellipse">
            <a:avLst/>
          </a:prstGeom>
          <a:solidFill>
            <a:srgbClr val="1B9AA6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6080760" y="5138928"/>
            <a:ext cx="768096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★</a:t>
            </a:r>
            <a:endParaRPr lang="en-US" sz="2600" dirty="0"/>
          </a:p>
        </p:txBody>
      </p:sp>
      <p:sp>
        <p:nvSpPr>
          <p:cNvPr id="29" name="Text 25"/>
          <p:cNvSpPr txBox="1"/>
          <p:nvPr/>
        </p:nvSpPr>
        <p:spPr>
          <a:xfrm>
            <a:off x="6995160" y="500176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ЕВРОПЕЙСКО ПРИЗНАНИЕ</a:t>
            </a:r>
            <a:endParaRPr lang="en-US" sz="1500" dirty="0"/>
          </a:p>
        </p:txBody>
      </p:sp>
      <p:sp>
        <p:nvSpPr>
          <p:cNvPr id="30" name="Text 26"/>
          <p:cNvSpPr txBox="1"/>
          <p:nvPr/>
        </p:nvSpPr>
        <p:spPr>
          <a:xfrm>
            <a:off x="6995160" y="5367528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Европейска платформа за клъстерно сътрудничество (DG GROW, ПРООН Молдова)</a:t>
            </a:r>
            <a:endParaRPr lang="en-US" sz="1400" dirty="0"/>
          </a:p>
        </p:txBody>
      </p:sp>
      <p:sp>
        <p:nvSpPr>
          <p:cNvPr id="31" name="Text 27"/>
          <p:cNvSpPr txBox="1"/>
          <p:nvPr/>
        </p:nvSpPr>
        <p:spPr>
          <a:xfrm>
            <a:off x="10149840" y="5001768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b="1" dirty="0">
                <a:solidFill>
                  <a:srgbClr val="1B9AA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11.10.2024</a:t>
            </a:r>
            <a:endParaRPr lang="en-US" sz="1400" dirty="0"/>
          </a:p>
        </p:txBody>
      </p:sp>
      <p:sp>
        <p:nvSpPr>
          <p:cNvPr id="32" name="Text 28"/>
          <p:cNvSpPr txBox="1"/>
          <p:nvPr/>
        </p:nvSpPr>
        <p:spPr>
          <a:xfrm>
            <a:off x="11338560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8</a:t>
            </a:r>
            <a:endParaRPr lang="en-US" sz="1400" dirty="0"/>
          </a:p>
        </p:txBody>
      </p:sp>
      <p:pic>
        <p:nvPicPr>
          <p:cNvPr id="33" name="Image 0" descr="/home/claude/assets/intersmarts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5050" y="274320"/>
            <a:ext cx="2940710" cy="65836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8553" y="4937760"/>
            <a:ext cx="1504647" cy="106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3931920"/>
            <a:ext cx="8686800" cy="86868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-2743200"/>
            <a:ext cx="6858000" cy="68580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4" name="Shape 2"/>
          <p:cNvSpPr/>
          <p:nvPr/>
        </p:nvSpPr>
        <p:spPr>
          <a:xfrm>
            <a:off x="-3657600" y="4937760"/>
            <a:ext cx="8229600" cy="82296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5" name="Shape 3"/>
          <p:cNvSpPr/>
          <p:nvPr/>
        </p:nvSpPr>
        <p:spPr>
          <a:xfrm>
            <a:off x="-2743200" y="5852160"/>
            <a:ext cx="7315200" cy="7315200"/>
          </a:xfrm>
          <a:prstGeom prst="ellipse">
            <a:avLst/>
          </a:prstGeom>
          <a:solidFill>
            <a:srgbClr val="F4F9FA"/>
          </a:solidFill>
          <a:ln/>
        </p:spPr>
      </p:sp>
      <p:pic>
        <p:nvPicPr>
          <p:cNvPr id="6" name="Image 0" descr="/home/claude/assets/codeblue_re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65760"/>
            <a:ext cx="1420283" cy="502920"/>
          </a:xfrm>
          <a:prstGeom prst="rect">
            <a:avLst/>
          </a:prstGeom>
        </p:spPr>
      </p:pic>
      <p:pic>
        <p:nvPicPr>
          <p:cNvPr id="7" name="Image 1" descr="/home/claude/assets/erasmu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942" y="420624"/>
            <a:ext cx="1936938" cy="438912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Иновативно образование за синята икономика</a:t>
            </a:r>
            <a:endParaRPr lang="en-US" sz="3400" dirty="0"/>
          </a:p>
        </p:txBody>
      </p:sp>
      <p:sp>
        <p:nvSpPr>
          <p:cNvPr id="9" name="Text 5"/>
          <p:cNvSpPr txBox="1"/>
          <p:nvPr/>
        </p:nvSpPr>
        <p:spPr>
          <a:xfrm>
            <a:off x="685800" y="2072492"/>
            <a:ext cx="5577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Erasmus+ партньорство</a:t>
            </a:r>
            <a:r>
              <a:rPr lang="en-US" sz="1600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във висшето образование (2025 – 2027), което трансформира туристическото образование за синята икономика чрез интердисциплинарност, качество и релевантност.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40080" y="4089498"/>
            <a:ext cx="13258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6E4E8"/>
            </a:solidFill>
            <a:prstDash val="solid"/>
          </a:ln>
        </p:spPr>
      </p:sp>
      <p:pic>
        <p:nvPicPr>
          <p:cNvPr id="15" name="Image 2" descr="/home/claude/assets/qr_codeblu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808" y="4199226"/>
            <a:ext cx="1106424" cy="110642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560320" y="4166823"/>
            <a:ext cx="40233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Сканирай за
codeblue-project.com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6400800" y="1783080"/>
            <a:ext cx="5166360" cy="4480560"/>
          </a:xfrm>
          <a:prstGeom prst="roundRect">
            <a:avLst>
              <a:gd name="adj" fmla="val 2449"/>
            </a:avLst>
          </a:prstGeom>
          <a:solidFill>
            <a:srgbClr val="FCF3D6"/>
          </a:solidFill>
          <a:ln w="12700">
            <a:solidFill>
              <a:srgbClr val="EFDDA6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400800" y="2011680"/>
            <a:ext cx="5166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B98A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 държави, 5 партньора</a:t>
            </a:r>
            <a:endParaRPr lang="en-US" sz="1600" dirty="0"/>
          </a:p>
        </p:txBody>
      </p:sp>
      <p:sp>
        <p:nvSpPr>
          <p:cNvPr id="19" name="Shape 14"/>
          <p:cNvSpPr/>
          <p:nvPr/>
        </p:nvSpPr>
        <p:spPr>
          <a:xfrm>
            <a:off x="6720840" y="2697480"/>
            <a:ext cx="548640" cy="548640"/>
          </a:xfrm>
          <a:prstGeom prst="ellipse">
            <a:avLst/>
          </a:prstGeom>
          <a:solidFill>
            <a:srgbClr val="B98A00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6720840" y="2697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7452360" y="2651760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Висше училище по мениджмънт  </a:t>
            </a: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· България</a:t>
            </a:r>
            <a:endParaRPr lang="en-US" sz="1500" dirty="0"/>
          </a:p>
        </p:txBody>
      </p:sp>
      <p:sp>
        <p:nvSpPr>
          <p:cNvPr id="22" name="Shape 17"/>
          <p:cNvSpPr/>
          <p:nvPr/>
        </p:nvSpPr>
        <p:spPr>
          <a:xfrm>
            <a:off x="6720840" y="3410712"/>
            <a:ext cx="548640" cy="548640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6720840" y="34107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600" dirty="0"/>
          </a:p>
        </p:txBody>
      </p:sp>
      <p:sp>
        <p:nvSpPr>
          <p:cNvPr id="24" name="Text 19"/>
          <p:cNvSpPr txBox="1"/>
          <p:nvPr/>
        </p:nvSpPr>
        <p:spPr>
          <a:xfrm>
            <a:off x="7452360" y="3364992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Университет PAR  </a:t>
            </a: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· Хърватия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6720840" y="4123944"/>
            <a:ext cx="548640" cy="548640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6720840" y="412394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600" dirty="0"/>
          </a:p>
        </p:txBody>
      </p:sp>
      <p:sp>
        <p:nvSpPr>
          <p:cNvPr id="27" name="Text 22"/>
          <p:cNvSpPr txBox="1"/>
          <p:nvPr/>
        </p:nvSpPr>
        <p:spPr>
          <a:xfrm>
            <a:off x="7452360" y="4078224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Университет на Егейско море  </a:t>
            </a: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· Гърция</a:t>
            </a:r>
            <a:endParaRPr lang="en-US" sz="1500" dirty="0"/>
          </a:p>
        </p:txBody>
      </p:sp>
      <p:sp>
        <p:nvSpPr>
          <p:cNvPr id="28" name="Shape 23"/>
          <p:cNvSpPr/>
          <p:nvPr/>
        </p:nvSpPr>
        <p:spPr>
          <a:xfrm>
            <a:off x="6720840" y="4837176"/>
            <a:ext cx="548640" cy="548640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6720840" y="48371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600" dirty="0"/>
          </a:p>
        </p:txBody>
      </p:sp>
      <p:sp>
        <p:nvSpPr>
          <p:cNvPr id="30" name="Text 25"/>
          <p:cNvSpPr txBox="1"/>
          <p:nvPr/>
        </p:nvSpPr>
        <p:spPr>
          <a:xfrm>
            <a:off x="7452360" y="4791456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CETT – Барселона  </a:t>
            </a: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· Испания</a:t>
            </a:r>
            <a:endParaRPr lang="en-US" sz="1500" dirty="0"/>
          </a:p>
        </p:txBody>
      </p:sp>
      <p:sp>
        <p:nvSpPr>
          <p:cNvPr id="31" name="Shape 26"/>
          <p:cNvSpPr/>
          <p:nvPr/>
        </p:nvSpPr>
        <p:spPr>
          <a:xfrm>
            <a:off x="6720840" y="5550408"/>
            <a:ext cx="548640" cy="548640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720840" y="555040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</a:t>
            </a:r>
            <a:endParaRPr lang="en-US" sz="1600" dirty="0"/>
          </a:p>
        </p:txBody>
      </p:sp>
      <p:sp>
        <p:nvSpPr>
          <p:cNvPr id="33" name="Text 28"/>
          <p:cNvSpPr txBox="1"/>
          <p:nvPr/>
        </p:nvSpPr>
        <p:spPr>
          <a:xfrm>
            <a:off x="7452360" y="5504688"/>
            <a:ext cx="3977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KIPT Colab  </a:t>
            </a: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· Португалия</a:t>
            </a:r>
            <a:endParaRPr lang="en-US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11338560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3931920"/>
            <a:ext cx="8686800" cy="86868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3" name="Shape 1"/>
          <p:cNvSpPr/>
          <p:nvPr/>
        </p:nvSpPr>
        <p:spPr>
          <a:xfrm>
            <a:off x="10241280" y="-2743200"/>
            <a:ext cx="6858000" cy="68580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4" name="Shape 2"/>
          <p:cNvSpPr/>
          <p:nvPr/>
        </p:nvSpPr>
        <p:spPr>
          <a:xfrm>
            <a:off x="-3657600" y="4937760"/>
            <a:ext cx="8229600" cy="8229600"/>
          </a:xfrm>
          <a:prstGeom prst="ellipse">
            <a:avLst/>
          </a:prstGeom>
          <a:solidFill>
            <a:srgbClr val="E7F1F3"/>
          </a:solidFill>
          <a:ln/>
        </p:spPr>
      </p:sp>
      <p:sp>
        <p:nvSpPr>
          <p:cNvPr id="5" name="Shape 3"/>
          <p:cNvSpPr/>
          <p:nvPr/>
        </p:nvSpPr>
        <p:spPr>
          <a:xfrm>
            <a:off x="-2743200" y="5852160"/>
            <a:ext cx="7315200" cy="7315200"/>
          </a:xfrm>
          <a:prstGeom prst="ellipse">
            <a:avLst/>
          </a:prstGeom>
          <a:solidFill>
            <a:srgbClr val="F4F9FA"/>
          </a:solidFill>
          <a:ln/>
        </p:spPr>
      </p:sp>
      <p:sp>
        <p:nvSpPr>
          <p:cNvPr id="8" name="Text 4"/>
          <p:cNvSpPr txBox="1"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Какво създаваме</a:t>
            </a:r>
            <a:endParaRPr lang="en-US" sz="3400" dirty="0"/>
          </a:p>
        </p:txBody>
      </p:sp>
      <p:sp>
        <p:nvSpPr>
          <p:cNvPr id="9" name="Shape 5"/>
          <p:cNvSpPr/>
          <p:nvPr/>
        </p:nvSpPr>
        <p:spPr>
          <a:xfrm>
            <a:off x="640080" y="1828800"/>
            <a:ext cx="539496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932688" y="2148840"/>
            <a:ext cx="914400" cy="914400"/>
          </a:xfrm>
          <a:prstGeom prst="ellipse">
            <a:avLst/>
          </a:prstGeom>
          <a:solidFill>
            <a:srgbClr val="B98A00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932688" y="2148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O1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2011680" y="2121408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Модулна учебна програма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2011680" y="2670048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Интердисциплинарна програма за синя икономика в туризма — гъвкава комбинация от модули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6263640" y="1828800"/>
            <a:ext cx="539496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556248" y="2148840"/>
            <a:ext cx="914400" cy="914400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6556248" y="2148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O2</a:t>
            </a:r>
            <a:endParaRPr lang="en-US" sz="1700" dirty="0"/>
          </a:p>
        </p:txBody>
      </p:sp>
      <p:sp>
        <p:nvSpPr>
          <p:cNvPr id="17" name="Text 13"/>
          <p:cNvSpPr txBox="1"/>
          <p:nvPr/>
        </p:nvSpPr>
        <p:spPr>
          <a:xfrm>
            <a:off x="7635240" y="2121408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Дигитални ресурси (OER)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7635240" y="2670048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Отворени обучителни модули на 6 езика, готови за хибридно и онлайн обучение</a:t>
            </a:r>
            <a:endParaRPr lang="en-US" sz="1400" dirty="0"/>
          </a:p>
        </p:txBody>
      </p:sp>
      <p:sp>
        <p:nvSpPr>
          <p:cNvPr id="19" name="Shape 15"/>
          <p:cNvSpPr/>
          <p:nvPr/>
        </p:nvSpPr>
        <p:spPr>
          <a:xfrm>
            <a:off x="640080" y="4114800"/>
            <a:ext cx="539496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932688" y="4434840"/>
            <a:ext cx="914400" cy="914400"/>
          </a:xfrm>
          <a:prstGeom prst="ellipse">
            <a:avLst/>
          </a:prstGeom>
          <a:solidFill>
            <a:srgbClr val="B98A00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932688" y="4434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O3</a:t>
            </a:r>
            <a:endParaRPr lang="en-US" sz="1700" dirty="0"/>
          </a:p>
        </p:txBody>
      </p:sp>
      <p:sp>
        <p:nvSpPr>
          <p:cNvPr id="22" name="Text 18"/>
          <p:cNvSpPr txBox="1"/>
          <p:nvPr/>
        </p:nvSpPr>
        <p:spPr>
          <a:xfrm>
            <a:off x="2011680" y="4407408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Микрокредити</a:t>
            </a:r>
            <a:endParaRPr lang="en-US" sz="1700" dirty="0"/>
          </a:p>
        </p:txBody>
      </p:sp>
      <p:sp>
        <p:nvSpPr>
          <p:cNvPr id="23" name="Text 19"/>
          <p:cNvSpPr txBox="1"/>
          <p:nvPr/>
        </p:nvSpPr>
        <p:spPr>
          <a:xfrm>
            <a:off x="2011680" y="4956048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Признаване на кратки, целенасочени обучения — учене през целия живот</a:t>
            </a:r>
            <a:endParaRPr lang="en-US" sz="1400" dirty="0"/>
          </a:p>
        </p:txBody>
      </p:sp>
      <p:sp>
        <p:nvSpPr>
          <p:cNvPr id="24" name="Shape 20"/>
          <p:cNvSpPr/>
          <p:nvPr/>
        </p:nvSpPr>
        <p:spPr>
          <a:xfrm>
            <a:off x="6263640" y="4114800"/>
            <a:ext cx="5394960" cy="20574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5875">
            <a:solidFill>
              <a:srgbClr val="D6E4E8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556248" y="4434840"/>
            <a:ext cx="914400" cy="914400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26" name="Text 22"/>
          <p:cNvSpPr txBox="1"/>
          <p:nvPr/>
        </p:nvSpPr>
        <p:spPr>
          <a:xfrm>
            <a:off x="6556248" y="44348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O4</a:t>
            </a:r>
            <a:endParaRPr lang="en-US" sz="1700" dirty="0"/>
          </a:p>
        </p:txBody>
      </p:sp>
      <p:sp>
        <p:nvSpPr>
          <p:cNvPr id="27" name="Text 23"/>
          <p:cNvSpPr txBox="1"/>
          <p:nvPr/>
        </p:nvSpPr>
        <p:spPr>
          <a:xfrm>
            <a:off x="7635240" y="4407408"/>
            <a:ext cx="3794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16324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Онлайн хранилище</a:t>
            </a:r>
            <a:endParaRPr lang="en-US" sz="1700" dirty="0"/>
          </a:p>
        </p:txBody>
      </p:sp>
      <p:sp>
        <p:nvSpPr>
          <p:cNvPr id="28" name="Text 24"/>
          <p:cNvSpPr txBox="1"/>
          <p:nvPr/>
        </p:nvSpPr>
        <p:spPr>
          <a:xfrm>
            <a:off x="7635240" y="4956048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Инвентар от ресурси за преподаване на синя икономика за туризъм и услуги</a:t>
            </a:r>
            <a:endParaRPr lang="en-US" sz="1400" dirty="0"/>
          </a:p>
        </p:txBody>
      </p:sp>
      <p:sp>
        <p:nvSpPr>
          <p:cNvPr id="29" name="Text 25"/>
          <p:cNvSpPr txBox="1"/>
          <p:nvPr/>
        </p:nvSpPr>
        <p:spPr>
          <a:xfrm>
            <a:off x="11338560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10</a:t>
            </a:r>
            <a:endParaRPr lang="en-US" sz="1400" dirty="0"/>
          </a:p>
        </p:txBody>
      </p:sp>
      <p:pic>
        <p:nvPicPr>
          <p:cNvPr id="30" name="Image 0" descr="/home/claude/assets/codeblue_re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65760"/>
            <a:ext cx="1420283" cy="502920"/>
          </a:xfrm>
          <a:prstGeom prst="rect">
            <a:avLst/>
          </a:prstGeom>
        </p:spPr>
      </p:pic>
      <p:pic>
        <p:nvPicPr>
          <p:cNvPr id="31" name="Image 1" descr="/home/claude/assets/erasmu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942" y="420624"/>
            <a:ext cx="1936938" cy="4389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5394960"/>
            <a:ext cx="17647920" cy="5943600"/>
          </a:xfrm>
          <a:prstGeom prst="ellipse">
            <a:avLst/>
          </a:prstGeom>
          <a:solidFill>
            <a:srgbClr val="0E3A57"/>
          </a:solidFill>
          <a:ln/>
        </p:spPr>
      </p:sp>
      <p:sp>
        <p:nvSpPr>
          <p:cNvPr id="3" name="Shape 1"/>
          <p:cNvSpPr/>
          <p:nvPr/>
        </p:nvSpPr>
        <p:spPr>
          <a:xfrm>
            <a:off x="-2743200" y="6035040"/>
            <a:ext cx="17647920" cy="5943600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50292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39C7C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ОБРАЗОВАНИЕ НА БЪДЕЩЕТО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9144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Образователният модел на ВУМ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640080" y="2240280"/>
            <a:ext cx="1965960" cy="1920240"/>
          </a:xfrm>
          <a:prstGeom prst="roundRect">
            <a:avLst>
              <a:gd name="adj" fmla="val 4762"/>
            </a:avLst>
          </a:prstGeom>
          <a:solidFill>
            <a:srgbClr val="0E3A57"/>
          </a:solidFill>
          <a:ln w="15875">
            <a:solidFill>
              <a:srgbClr val="12768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75588" y="2496312"/>
            <a:ext cx="694944" cy="694944"/>
          </a:xfrm>
          <a:prstGeom prst="ellipse">
            <a:avLst/>
          </a:prstGeom>
          <a:solidFill>
            <a:srgbClr val="F2B70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275588" y="2496312"/>
            <a:ext cx="6949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2A4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502920" y="32918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Интердисципли-</a:t>
            </a:r>
            <a:endParaRPr lang="en-US" sz="14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нарност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880360" y="2240280"/>
            <a:ext cx="1965960" cy="1920240"/>
          </a:xfrm>
          <a:prstGeom prst="roundRect">
            <a:avLst>
              <a:gd name="adj" fmla="val 4762"/>
            </a:avLst>
          </a:prstGeom>
          <a:solidFill>
            <a:srgbClr val="0E3A57"/>
          </a:solidFill>
          <a:ln w="15875">
            <a:solidFill>
              <a:srgbClr val="12768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15868" y="2496312"/>
            <a:ext cx="694944" cy="694944"/>
          </a:xfrm>
          <a:prstGeom prst="ellipse">
            <a:avLst/>
          </a:prstGeom>
          <a:solidFill>
            <a:srgbClr val="1B9AA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515868" y="2496312"/>
            <a:ext cx="6949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2743200" y="32918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Учене, центрирано</a:t>
            </a:r>
            <a:endParaRPr lang="en-US" sz="14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върху обучаемия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120640" y="2240280"/>
            <a:ext cx="1965960" cy="1920240"/>
          </a:xfrm>
          <a:prstGeom prst="roundRect">
            <a:avLst>
              <a:gd name="adj" fmla="val 4762"/>
            </a:avLst>
          </a:prstGeom>
          <a:solidFill>
            <a:srgbClr val="0E3A57"/>
          </a:solidFill>
          <a:ln w="15875">
            <a:solidFill>
              <a:srgbClr val="12768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756148" y="2496312"/>
            <a:ext cx="694944" cy="694944"/>
          </a:xfrm>
          <a:prstGeom prst="ellipse">
            <a:avLst/>
          </a:prstGeom>
          <a:solidFill>
            <a:srgbClr val="F2B70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756148" y="2496312"/>
            <a:ext cx="6949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2A4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4983480" y="32918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Микро-</a:t>
            </a:r>
            <a:endParaRPr lang="en-US" sz="14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кредити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7360920" y="2240280"/>
            <a:ext cx="1965960" cy="1920240"/>
          </a:xfrm>
          <a:prstGeom prst="roundRect">
            <a:avLst>
              <a:gd name="adj" fmla="val 4762"/>
            </a:avLst>
          </a:prstGeom>
          <a:solidFill>
            <a:srgbClr val="0E3A57"/>
          </a:solidFill>
          <a:ln w="15875">
            <a:solidFill>
              <a:srgbClr val="12768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996428" y="2496312"/>
            <a:ext cx="694944" cy="694944"/>
          </a:xfrm>
          <a:prstGeom prst="ellipse">
            <a:avLst/>
          </a:prstGeom>
          <a:solidFill>
            <a:srgbClr val="1B9AA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996428" y="2496312"/>
            <a:ext cx="6949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7223760" y="32918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Дигитални</a:t>
            </a:r>
            <a:endParaRPr lang="en-US" sz="14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инструменти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9601200" y="2240280"/>
            <a:ext cx="1965960" cy="1920240"/>
          </a:xfrm>
          <a:prstGeom prst="roundRect">
            <a:avLst>
              <a:gd name="adj" fmla="val 4762"/>
            </a:avLst>
          </a:prstGeom>
          <a:solidFill>
            <a:srgbClr val="0E3A57"/>
          </a:solidFill>
          <a:ln w="15875">
            <a:solidFill>
              <a:srgbClr val="12768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236708" y="2496312"/>
            <a:ext cx="694944" cy="694944"/>
          </a:xfrm>
          <a:prstGeom prst="ellipse">
            <a:avLst/>
          </a:prstGeom>
          <a:solidFill>
            <a:srgbClr val="F2B705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236708" y="2496312"/>
            <a:ext cx="69494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A2A4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5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9464040" y="32918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Зелено-цифров</a:t>
            </a:r>
            <a:endParaRPr lang="en-US" sz="14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преход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640080" y="4480560"/>
            <a:ext cx="10927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Образование, което не се случва само в залата, а в жива мрежа: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5029200"/>
            <a:ext cx="10927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Университет  ↔  Бизнес  ↔  Политики</a:t>
            </a:r>
            <a:endParaRPr lang="en-US" sz="2600" dirty="0"/>
          </a:p>
        </p:txBody>
      </p:sp>
      <p:sp>
        <p:nvSpPr>
          <p:cNvPr id="28" name="Text 26"/>
          <p:cNvSpPr txBox="1"/>
          <p:nvPr/>
        </p:nvSpPr>
        <p:spPr>
          <a:xfrm>
            <a:off x="11338560" y="63093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11</a:t>
            </a:r>
            <a:endParaRPr lang="en-US" sz="1400" dirty="0"/>
          </a:p>
        </p:txBody>
      </p:sp>
      <p:pic>
        <p:nvPicPr>
          <p:cNvPr id="29" name="Image 0" descr="/home/claude/assets/vum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2990" y="344283"/>
            <a:ext cx="1578450" cy="5813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743200" y="5394960"/>
            <a:ext cx="17647920" cy="5943600"/>
          </a:xfrm>
          <a:prstGeom prst="ellipse">
            <a:avLst/>
          </a:prstGeom>
          <a:solidFill>
            <a:srgbClr val="0E3A57"/>
          </a:solidFill>
          <a:ln/>
        </p:spPr>
      </p:sp>
      <p:sp>
        <p:nvSpPr>
          <p:cNvPr id="3" name="Shape 1"/>
          <p:cNvSpPr/>
          <p:nvPr/>
        </p:nvSpPr>
        <p:spPr>
          <a:xfrm>
            <a:off x="-2743200" y="6035040"/>
            <a:ext cx="17647920" cy="5943600"/>
          </a:xfrm>
          <a:prstGeom prst="ellipse">
            <a:avLst/>
          </a:prstGeom>
          <a:solidFill>
            <a:srgbClr val="12768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7373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Благодаря за вниманието!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92608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800" b="1" dirty="0" err="1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Цветалина</a:t>
            </a: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800" b="1" dirty="0" err="1" smtClean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Генова</a:t>
            </a:r>
            <a:r>
              <a:rPr lang="en-US" sz="18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r>
              <a:rPr lang="en-US" sz="1500" dirty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Отдел „Проекти и приложни изследвания“, </a:t>
            </a:r>
            <a:endParaRPr lang="en-US" sz="1500" dirty="0" smtClean="0">
              <a:solidFill>
                <a:srgbClr val="CFE3E9"/>
              </a:solidFill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500" dirty="0" err="1" smtClean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Висше</a:t>
            </a:r>
            <a:r>
              <a:rPr lang="en-US" sz="1500" dirty="0" smtClean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r>
              <a:rPr lang="en-US" sz="1500" dirty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училище по мениджмънт
</a:t>
            </a:r>
            <a:r>
              <a:rPr lang="en-US" sz="1500" dirty="0" err="1" smtClean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Bарна</a:t>
            </a:r>
            <a:r>
              <a:rPr lang="en-US" sz="1500" dirty="0" smtClean="0">
                <a:solidFill>
                  <a:srgbClr val="CFE3E9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3484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projects_dept@vumk.eu</a:t>
            </a:r>
            <a:r>
              <a:rPr lang="en-US" sz="1600" b="1" dirty="0">
                <a:solidFill>
                  <a:srgbClr val="5E718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    ·     </a:t>
            </a:r>
            <a:r>
              <a:rPr lang="en-US" sz="1600" b="1" dirty="0">
                <a:solidFill>
                  <a:srgbClr val="F2B70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projects_research@vum.bg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40080" y="5577840"/>
            <a:ext cx="28346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/>
        </p:spPr>
      </p:sp>
      <p:pic>
        <p:nvPicPr>
          <p:cNvPr id="8" name="Image 0" descr="/home/claude/assets/vum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3325" y="5747004"/>
            <a:ext cx="1688150" cy="621792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3657600" y="5577840"/>
            <a:ext cx="41148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/>
        </p:spPr>
      </p:sp>
      <p:pic>
        <p:nvPicPr>
          <p:cNvPr id="10" name="Image 1" descr="/home/claude/assets/intersmarts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526" y="5747003"/>
            <a:ext cx="3132100" cy="701217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7955280" y="5577840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/>
        </p:spPr>
      </p:sp>
      <p:pic>
        <p:nvPicPr>
          <p:cNvPr id="12" name="Image 2" descr="/home/claude/assets/codeblue_rea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880" y="5742432"/>
            <a:ext cx="1291167" cy="457200"/>
          </a:xfrm>
          <a:prstGeom prst="rect">
            <a:avLst/>
          </a:prstGeom>
        </p:spPr>
      </p:pic>
      <p:pic>
        <p:nvPicPr>
          <p:cNvPr id="13" name="Image 3" descr="/home/claude/assets/erasmu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12680" y="5815629"/>
            <a:ext cx="1371600" cy="31080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715</Words>
  <Application>Microsoft Office PowerPoint</Application>
  <PresentationFormat>Widescreen</PresentationFormat>
  <Paragraphs>201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student</cp:lastModifiedBy>
  <cp:revision>6</cp:revision>
  <dcterms:created xsi:type="dcterms:W3CDTF">2026-09-03T14:26:03Z</dcterms:created>
  <dcterms:modified xsi:type="dcterms:W3CDTF">2026-09-08T13:05:32Z</dcterms:modified>
</cp:coreProperties>
</file>