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4"/>
    <a:srgbClr val="EAF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52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F3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69680" y="-1463040"/>
            <a:ext cx="4754880" cy="4754880"/>
          </a:xfrm>
          <a:prstGeom prst="ellipse">
            <a:avLst/>
          </a:prstGeom>
          <a:solidFill>
            <a:srgbClr val="24484B"/>
          </a:solidFill>
          <a:ln/>
        </p:spPr>
      </p:sp>
      <p:sp>
        <p:nvSpPr>
          <p:cNvPr id="3" name="Shape 1"/>
          <p:cNvSpPr/>
          <p:nvPr/>
        </p:nvSpPr>
        <p:spPr>
          <a:xfrm>
            <a:off x="10332720" y="4023360"/>
            <a:ext cx="3291840" cy="3291840"/>
          </a:xfrm>
          <a:prstGeom prst="ellipse">
            <a:avLst/>
          </a:prstGeom>
          <a:solidFill>
            <a:srgbClr val="274F4E"/>
          </a:solidFill>
          <a:ln/>
        </p:spPr>
      </p:sp>
      <p:sp>
        <p:nvSpPr>
          <p:cNvPr id="4" name="Shape 2"/>
          <p:cNvSpPr/>
          <p:nvPr/>
        </p:nvSpPr>
        <p:spPr>
          <a:xfrm>
            <a:off x="-1280160" y="4846320"/>
            <a:ext cx="3291840" cy="3291840"/>
          </a:xfrm>
          <a:prstGeom prst="ellipse">
            <a:avLst/>
          </a:prstGeom>
          <a:solidFill>
            <a:srgbClr val="24484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0515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kern="0" spc="30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ОБРАЗОВАТЕЛЕН ФОРУМ ВАРНА  ·  2026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77240" y="1508760"/>
            <a:ext cx="96012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Час за човека</a:t>
            </a:r>
            <a:endParaRPr lang="en-US" sz="6000" dirty="0"/>
          </a:p>
        </p:txBody>
      </p:sp>
      <p:sp>
        <p:nvSpPr>
          <p:cNvPr id="7" name="Text 5"/>
          <p:cNvSpPr/>
          <p:nvPr/>
        </p:nvSpPr>
        <p:spPr>
          <a:xfrm>
            <a:off x="822960" y="2788920"/>
            <a:ext cx="8961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i="1" dirty="0">
                <a:solidFill>
                  <a:srgbClr val="C7D6D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Уменията, които изкуственият интелект не може да замени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822960" y="3794760"/>
            <a:ext cx="2011680" cy="0"/>
          </a:xfrm>
          <a:prstGeom prst="line">
            <a:avLst/>
          </a:prstGeom>
          <a:noFill/>
          <a:ln w="31750">
            <a:solidFill>
              <a:srgbClr val="D97B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22960" y="402336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Социално-емоционалното учене като част от образованието на бъдещето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22960" y="5806440"/>
            <a:ext cx="82296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b="1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Камелия Николова</a:t>
            </a:r>
            <a:endParaRPr lang="en-US" sz="13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Училищен психолог  ·  Трета ПМГ „Акад. Методий Попов“, </a:t>
            </a:r>
            <a:r>
              <a:rPr lang="bg-BG" sz="13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гр. </a:t>
            </a:r>
            <a:r>
              <a:rPr lang="en-US" sz="1300" dirty="0" err="1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Варна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РАВНОВЕСИЕТО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82296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като партньор — не заместител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2148840"/>
            <a:ext cx="3429000" cy="3246120"/>
          </a:xfrm>
          <a:prstGeom prst="roundRect">
            <a:avLst>
              <a:gd name="adj" fmla="val 3380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965960" y="2560320"/>
            <a:ext cx="868680" cy="86868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6" name="Image 0" descr="/home/claude/deck/assets/robot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817" y="2786177"/>
            <a:ext cx="416966" cy="41696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68680" y="3657600"/>
            <a:ext cx="30632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7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дава информация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960120" y="4297680"/>
            <a:ext cx="2880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30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Бързо, точно, неизчерпаемо.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70832" y="1965960"/>
            <a:ext cx="3429000" cy="3611880"/>
          </a:xfrm>
          <a:prstGeom prst="roundRect">
            <a:avLst>
              <a:gd name="adj" fmla="val 3200"/>
            </a:avLst>
          </a:prstGeom>
          <a:solidFill>
            <a:srgbClr val="1F3A3D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5650992" y="2377440"/>
            <a:ext cx="868680" cy="86868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11" name="Image 1" descr="/home/claude/deck/assets/handshak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849" y="2603297"/>
            <a:ext cx="416966" cy="41696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4553712" y="3474720"/>
            <a:ext cx="30632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Учителят дава връзка</a:t>
            </a:r>
            <a:endParaRPr lang="en-US" sz="1700" dirty="0"/>
          </a:p>
        </p:txBody>
      </p:sp>
      <p:sp>
        <p:nvSpPr>
          <p:cNvPr id="13" name="Text 9"/>
          <p:cNvSpPr/>
          <p:nvPr/>
        </p:nvSpPr>
        <p:spPr>
          <a:xfrm>
            <a:off x="4645152" y="4114800"/>
            <a:ext cx="2880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3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Подкрепа, смисъл и човешко присъствие.</a:t>
            </a:r>
            <a:endParaRPr lang="en-US" sz="1300" dirty="0"/>
          </a:p>
        </p:txBody>
      </p:sp>
      <p:sp>
        <p:nvSpPr>
          <p:cNvPr id="14" name="Shape 10"/>
          <p:cNvSpPr/>
          <p:nvPr/>
        </p:nvSpPr>
        <p:spPr>
          <a:xfrm>
            <a:off x="8055864" y="2148840"/>
            <a:ext cx="3429000" cy="3246120"/>
          </a:xfrm>
          <a:prstGeom prst="roundRect">
            <a:avLst>
              <a:gd name="adj" fmla="val 3380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9336024" y="2560320"/>
            <a:ext cx="868680" cy="868680"/>
          </a:xfrm>
          <a:prstGeom prst="ellipse">
            <a:avLst/>
          </a:prstGeom>
          <a:solidFill>
            <a:srgbClr val="B85E33"/>
          </a:solidFill>
          <a:ln/>
        </p:spPr>
      </p:sp>
      <p:pic>
        <p:nvPicPr>
          <p:cNvPr id="16" name="Image 2" descr="/home/claude/deck/assets/heart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1881" y="2786177"/>
            <a:ext cx="416966" cy="416966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238744" y="3657600"/>
            <a:ext cx="30632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7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Психологът дава посока</a:t>
            </a:r>
            <a:endParaRPr lang="en-US" sz="1700" dirty="0"/>
          </a:p>
        </p:txBody>
      </p:sp>
      <p:sp>
        <p:nvSpPr>
          <p:cNvPr id="18" name="Text 13"/>
          <p:cNvSpPr/>
          <p:nvPr/>
        </p:nvSpPr>
        <p:spPr>
          <a:xfrm>
            <a:off x="8330184" y="4297680"/>
            <a:ext cx="2880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30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Разбиране на себе си и на другите.</a:t>
            </a:r>
            <a:endParaRPr lang="en-US" sz="1300" dirty="0"/>
          </a:p>
        </p:txBody>
      </p:sp>
      <p:sp>
        <p:nvSpPr>
          <p:cNvPr id="19" name="Text 14"/>
          <p:cNvSpPr/>
          <p:nvPr/>
        </p:nvSpPr>
        <p:spPr>
          <a:xfrm>
            <a:off x="685800" y="6355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 15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ED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ПОГЛЕД НАПРЕД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82296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2040: Училището на бъдещето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685800" y="150876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i="1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Място, където учениците…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85800" y="2286000"/>
            <a:ext cx="10789920" cy="1234440"/>
          </a:xfrm>
          <a:prstGeom prst="roundRect">
            <a:avLst>
              <a:gd name="adj" fmla="val 7407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1005840" y="2560320"/>
            <a:ext cx="685800" cy="68580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7" name="Image 0" descr="/home/claude/deck/assets/robot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148" y="2738628"/>
            <a:ext cx="329184" cy="32918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965960" y="2468880"/>
            <a:ext cx="9052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Учат технологии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965960" y="2944368"/>
            <a:ext cx="9052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Дигитална грамотност и AI компетентности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685800" y="3749040"/>
            <a:ext cx="10789920" cy="1234440"/>
          </a:xfrm>
          <a:prstGeom prst="roundRect">
            <a:avLst>
              <a:gd name="adj" fmla="val 7407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1005840" y="4023360"/>
            <a:ext cx="685800" cy="68580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12" name="Image 1" descr="/home/claude/deck/assets/brain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148" y="4201668"/>
            <a:ext cx="329184" cy="329184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965960" y="3931920"/>
            <a:ext cx="9052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Разбират себе си</a:t>
            </a:r>
            <a:endParaRPr lang="en-US" sz="1800" dirty="0"/>
          </a:p>
        </p:txBody>
      </p:sp>
      <p:sp>
        <p:nvSpPr>
          <p:cNvPr id="14" name="Text 10"/>
          <p:cNvSpPr/>
          <p:nvPr/>
        </p:nvSpPr>
        <p:spPr>
          <a:xfrm>
            <a:off x="1965960" y="4407408"/>
            <a:ext cx="9052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Емоционална интелигентност и самопознание</a:t>
            </a:r>
            <a:endParaRPr lang="en-US" sz="1350" dirty="0"/>
          </a:p>
        </p:txBody>
      </p:sp>
      <p:sp>
        <p:nvSpPr>
          <p:cNvPr id="15" name="Shape 11"/>
          <p:cNvSpPr/>
          <p:nvPr/>
        </p:nvSpPr>
        <p:spPr>
          <a:xfrm>
            <a:off x="685800" y="5212080"/>
            <a:ext cx="10789920" cy="1234440"/>
          </a:xfrm>
          <a:prstGeom prst="roundRect">
            <a:avLst>
              <a:gd name="adj" fmla="val 7407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6" name="Shape 12"/>
          <p:cNvSpPr/>
          <p:nvPr/>
        </p:nvSpPr>
        <p:spPr>
          <a:xfrm>
            <a:off x="1005840" y="5486400"/>
            <a:ext cx="685800" cy="68580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17" name="Image 2" descr="/home/claude/deck/assets/handshake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148" y="5664708"/>
            <a:ext cx="329184" cy="329184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965960" y="5394960"/>
            <a:ext cx="9052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Създават отношения</a:t>
            </a:r>
            <a:endParaRPr lang="en-US" sz="1800" dirty="0"/>
          </a:p>
        </p:txBody>
      </p:sp>
      <p:sp>
        <p:nvSpPr>
          <p:cNvPr id="19" name="Text 14"/>
          <p:cNvSpPr/>
          <p:nvPr/>
        </p:nvSpPr>
        <p:spPr>
          <a:xfrm>
            <a:off x="1965960" y="5870448"/>
            <a:ext cx="9052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Съпричастност, доверие, общност</a:t>
            </a:r>
            <a:endParaRPr lang="en-US" sz="1350" dirty="0"/>
          </a:p>
        </p:txBody>
      </p:sp>
      <p:sp>
        <p:nvSpPr>
          <p:cNvPr id="20" name="Text 15"/>
          <p:cNvSpPr/>
          <p:nvPr/>
        </p:nvSpPr>
        <p:spPr>
          <a:xfrm>
            <a:off x="685800" y="6455312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Text 16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F3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645920" y="-2194560"/>
            <a:ext cx="5486400" cy="5486400"/>
          </a:xfrm>
          <a:prstGeom prst="ellipse">
            <a:avLst/>
          </a:prstGeom>
          <a:solidFill>
            <a:srgbClr val="24484B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9875520" y="3840480"/>
            <a:ext cx="4572000" cy="4572000"/>
          </a:xfrm>
          <a:prstGeom prst="ellipse">
            <a:avLst/>
          </a:prstGeom>
          <a:solidFill>
            <a:srgbClr val="24484B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4" name="Text 2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ОБОБЩЕНИЕ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685800" y="822960"/>
            <a:ext cx="105156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От „Какво знаеш?“ към „Какъв човек ставаш?“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685800" y="2331720"/>
            <a:ext cx="3429000" cy="1737360"/>
          </a:xfrm>
          <a:prstGeom prst="roundRect">
            <a:avLst>
              <a:gd name="adj" fmla="val 6316"/>
            </a:avLst>
          </a:prstGeom>
          <a:solidFill>
            <a:srgbClr val="24484B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914400" y="2468880"/>
            <a:ext cx="2971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D97B4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199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914400" y="329184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ученици споделиха мнението си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370832" y="2331720"/>
            <a:ext cx="3429000" cy="1737360"/>
          </a:xfrm>
          <a:prstGeom prst="roundRect">
            <a:avLst>
              <a:gd name="adj" fmla="val 6316"/>
            </a:avLst>
          </a:prstGeom>
          <a:solidFill>
            <a:srgbClr val="24484B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10" name="Text 8"/>
          <p:cNvSpPr/>
          <p:nvPr/>
        </p:nvSpPr>
        <p:spPr>
          <a:xfrm>
            <a:off x="4599432" y="2468880"/>
            <a:ext cx="2971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D97B4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74%</a:t>
            </a:r>
            <a:endParaRPr lang="en-US" sz="4200" dirty="0"/>
          </a:p>
        </p:txBody>
      </p:sp>
      <p:sp>
        <p:nvSpPr>
          <p:cNvPr id="11" name="Text 9"/>
          <p:cNvSpPr/>
          <p:nvPr/>
        </p:nvSpPr>
        <p:spPr>
          <a:xfrm>
            <a:off x="4599432" y="329184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искат час за човешки умения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8055864" y="2331720"/>
            <a:ext cx="3429000" cy="1737360"/>
          </a:xfrm>
          <a:prstGeom prst="roundRect">
            <a:avLst>
              <a:gd name="adj" fmla="val 6316"/>
            </a:avLst>
          </a:prstGeom>
          <a:solidFill>
            <a:srgbClr val="24484B"/>
          </a:solidFill>
          <a:ln/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8284464" y="2468880"/>
            <a:ext cx="2971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D97B4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4200" dirty="0"/>
          </a:p>
        </p:txBody>
      </p:sp>
      <p:sp>
        <p:nvSpPr>
          <p:cNvPr id="14" name="Text 12"/>
          <p:cNvSpPr/>
          <p:nvPr/>
        </p:nvSpPr>
        <p:spPr>
          <a:xfrm>
            <a:off x="8284464" y="3291840"/>
            <a:ext cx="2971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модула — себе си, другите, предизвикателства, бъдеще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685800" y="4434840"/>
            <a:ext cx="10789920" cy="0"/>
          </a:xfrm>
          <a:prstGeom prst="line">
            <a:avLst/>
          </a:prstGeom>
          <a:noFill/>
          <a:ln w="12700">
            <a:solidFill>
              <a:srgbClr val="2C4F5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Text 14"/>
          <p:cNvSpPr/>
          <p:nvPr/>
        </p:nvSpPr>
        <p:spPr>
          <a:xfrm>
            <a:off x="685800" y="470916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Образованието на бъдещето започва с нас — днес.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685800" y="6126480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Камелия Николова  ·  Училищен психолог  ·  Трета ПМГ „Акад. Методий Попов“, Варна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6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1 · АЗ И СЕБЕ СИ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Практически дейности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Разпознавам себе си, реакциите си и ресурсите, които ми помагат.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Rounded Rectangle 6">
            <a:hlinkClick r:id="rId3" action="ppaction://hlinksldjump"/>
          </p:cNvPr>
          <p:cNvSpPr/>
          <p:nvPr/>
        </p:nvSpPr>
        <p:spPr>
          <a:xfrm>
            <a:off x="658368" y="2057400"/>
            <a:ext cx="3401568" cy="35204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85953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5953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72768" y="218541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 dirty="0" err="1">
                <a:solidFill>
                  <a:srgbClr val="143752"/>
                </a:solidFill>
                <a:latin typeface="Aptos"/>
              </a:rPr>
              <a:t>Емоционален</a:t>
            </a:r>
            <a:r>
              <a:rPr sz="1600" b="1" dirty="0">
                <a:solidFill>
                  <a:srgbClr val="143752"/>
                </a:solidFill>
                <a:latin typeface="Aptos"/>
              </a:rPr>
              <a:t> </a:t>
            </a:r>
            <a:r>
              <a:rPr sz="1600" b="1" dirty="0" err="1">
                <a:solidFill>
                  <a:srgbClr val="143752"/>
                </a:solidFill>
                <a:latin typeface="Aptos"/>
              </a:rPr>
              <a:t>термометър</a:t>
            </a:r>
            <a:endParaRPr sz="1600" b="1" dirty="0">
              <a:solidFill>
                <a:srgbClr val="143752"/>
              </a:solidFill>
              <a:latin typeface="Apto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1560" y="3511296"/>
            <a:ext cx="2889504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 dirty="0" err="1">
                <a:solidFill>
                  <a:srgbClr val="24303A"/>
                </a:solidFill>
              </a:rPr>
              <a:t>Къде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съм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по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скалата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от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спокойно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състояние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до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силно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напрежение</a:t>
            </a:r>
            <a:r>
              <a:rPr sz="1200" b="0" dirty="0">
                <a:solidFill>
                  <a:srgbClr val="24303A"/>
                </a:solidFill>
              </a:rPr>
              <a:t>?</a:t>
            </a:r>
          </a:p>
        </p:txBody>
      </p:sp>
      <p:sp>
        <p:nvSpPr>
          <p:cNvPr id="12" name="Rounded Rectangle 11">
            <a:hlinkClick r:id="rId3" action="ppaction://hlinksldjump"/>
          </p:cNvPr>
          <p:cNvSpPr/>
          <p:nvPr/>
        </p:nvSpPr>
        <p:spPr>
          <a:xfrm>
            <a:off x="91440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 dirty="0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3" name="Rounded Rectangle 12">
            <a:hlinkClick r:id="rId4" action="ppaction://hlinksldjump"/>
          </p:cNvPr>
          <p:cNvSpPr/>
          <p:nvPr/>
        </p:nvSpPr>
        <p:spPr>
          <a:xfrm>
            <a:off x="4361688" y="2057400"/>
            <a:ext cx="3401568" cy="35204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56285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6285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492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Моят вътрешен диалог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7720" y="3513635"/>
            <a:ext cx="2889504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 dirty="0" err="1">
                <a:solidFill>
                  <a:srgbClr val="24303A"/>
                </a:solidFill>
              </a:rPr>
              <a:t>Как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говоря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на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себе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си</a:t>
            </a:r>
            <a:r>
              <a:rPr sz="1200" b="0" dirty="0">
                <a:solidFill>
                  <a:srgbClr val="24303A"/>
                </a:solidFill>
              </a:rPr>
              <a:t>, </a:t>
            </a:r>
            <a:r>
              <a:rPr sz="1200" b="0" dirty="0" err="1">
                <a:solidFill>
                  <a:srgbClr val="24303A"/>
                </a:solidFill>
              </a:rPr>
              <a:t>когато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нещо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не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се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получи</a:t>
            </a:r>
            <a:r>
              <a:rPr sz="1200" b="0" dirty="0">
                <a:solidFill>
                  <a:srgbClr val="24303A"/>
                </a:solidFill>
              </a:rPr>
              <a:t>?</a:t>
            </a:r>
          </a:p>
        </p:txBody>
      </p:sp>
      <p:sp>
        <p:nvSpPr>
          <p:cNvPr id="18" name="Rounded Rectangle 17">
            <a:hlinkClick r:id="rId4" action="ppaction://hlinksldjump"/>
          </p:cNvPr>
          <p:cNvSpPr/>
          <p:nvPr/>
        </p:nvSpPr>
        <p:spPr>
          <a:xfrm>
            <a:off x="461772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9" name="Rounded Rectangle 18">
            <a:hlinkClick r:id="rId5" action="ppaction://hlinksldjump"/>
          </p:cNvPr>
          <p:cNvSpPr/>
          <p:nvPr/>
        </p:nvSpPr>
        <p:spPr>
          <a:xfrm>
            <a:off x="8065008" y="2057400"/>
            <a:ext cx="3401568" cy="35204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826617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26617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7824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Моята лична „аптечка“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21040" y="3511295"/>
            <a:ext cx="2889504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 dirty="0" err="1">
                <a:solidFill>
                  <a:srgbClr val="24303A"/>
                </a:solidFill>
              </a:rPr>
              <a:t>Кои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хора</a:t>
            </a:r>
            <a:r>
              <a:rPr sz="1200" b="0" dirty="0">
                <a:solidFill>
                  <a:srgbClr val="24303A"/>
                </a:solidFill>
              </a:rPr>
              <a:t>, </a:t>
            </a:r>
            <a:r>
              <a:rPr sz="1200" b="0" dirty="0" err="1">
                <a:solidFill>
                  <a:srgbClr val="24303A"/>
                </a:solidFill>
              </a:rPr>
              <a:t>действия</a:t>
            </a:r>
            <a:r>
              <a:rPr sz="1200" b="0" dirty="0">
                <a:solidFill>
                  <a:srgbClr val="24303A"/>
                </a:solidFill>
              </a:rPr>
              <a:t> и </a:t>
            </a:r>
            <a:r>
              <a:rPr sz="1200" b="0" dirty="0" err="1">
                <a:solidFill>
                  <a:srgbClr val="24303A"/>
                </a:solidFill>
              </a:rPr>
              <a:t>стратегии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ми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помагат</a:t>
            </a:r>
            <a:r>
              <a:rPr sz="1200" b="0" dirty="0">
                <a:solidFill>
                  <a:srgbClr val="24303A"/>
                </a:solidFill>
              </a:rPr>
              <a:t> в </a:t>
            </a:r>
            <a:r>
              <a:rPr sz="1200" b="0" dirty="0" err="1">
                <a:solidFill>
                  <a:srgbClr val="24303A"/>
                </a:solidFill>
              </a:rPr>
              <a:t>труден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момент</a:t>
            </a:r>
            <a:r>
              <a:rPr sz="1200" b="0" dirty="0">
                <a:solidFill>
                  <a:srgbClr val="24303A"/>
                </a:solidFill>
              </a:rPr>
              <a:t>?</a:t>
            </a:r>
          </a:p>
        </p:txBody>
      </p:sp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832104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EAF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2 · АЗ И ДРУГИТЕ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Практически дейности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Уча се да чувам, да разбирам различната гледна точка и да общувам с уважение.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Rounded Rectangle 6">
            <a:hlinkClick r:id="rId3" action="ppaction://hlinksldjump"/>
          </p:cNvPr>
          <p:cNvSpPr/>
          <p:nvPr/>
        </p:nvSpPr>
        <p:spPr>
          <a:xfrm>
            <a:off x="65836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85953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5953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Смени гледната точка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Една ситуация – две преживявания. Как изглежда през очите на другия?</a:t>
            </a:r>
          </a:p>
        </p:txBody>
      </p:sp>
      <p:sp>
        <p:nvSpPr>
          <p:cNvPr id="12" name="Rounded Rectangle 11">
            <a:hlinkClick r:id="rId3" action="ppaction://hlinksldjump"/>
          </p:cNvPr>
          <p:cNvSpPr/>
          <p:nvPr/>
        </p:nvSpPr>
        <p:spPr>
          <a:xfrm>
            <a:off x="91440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3" name="Rounded Rectangle 12">
            <a:hlinkClick r:id="rId4" action="ppaction://hlinksldjump"/>
          </p:cNvPr>
          <p:cNvSpPr/>
          <p:nvPr/>
        </p:nvSpPr>
        <p:spPr>
          <a:xfrm>
            <a:off x="436168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56285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6285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492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Да чуеш, не само да слушаш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772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Кратко упражнение по активно слушане без съвети и прекъсване.</a:t>
            </a:r>
          </a:p>
        </p:txBody>
      </p:sp>
      <p:sp>
        <p:nvSpPr>
          <p:cNvPr id="18" name="Rounded Rectangle 17">
            <a:hlinkClick r:id="rId4" action="ppaction://hlinksldjump"/>
          </p:cNvPr>
          <p:cNvSpPr/>
          <p:nvPr/>
        </p:nvSpPr>
        <p:spPr>
          <a:xfrm>
            <a:off x="461772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9" name="Rounded Rectangle 18">
            <a:hlinkClick r:id="rId5" action="ppaction://hlinksldjump"/>
          </p:cNvPr>
          <p:cNvSpPr/>
          <p:nvPr/>
        </p:nvSpPr>
        <p:spPr>
          <a:xfrm>
            <a:off x="806500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826617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26617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7824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Когато не сме съгласни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2104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Как изразявам различно мнение, без да атакувам човека?</a:t>
            </a:r>
          </a:p>
        </p:txBody>
      </p:sp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832104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3 · АЗ И ПРЕДИЗВИКАТЕЛСТВАТА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Практически дейности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Мисля, проверявам, избирам и поемам отговорност за решенията си.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Rounded Rectangle 6">
            <a:hlinkClick r:id="rId3" action="ppaction://hlinksldjump"/>
          </p:cNvPr>
          <p:cNvSpPr/>
          <p:nvPr/>
        </p:nvSpPr>
        <p:spPr>
          <a:xfrm>
            <a:off x="65836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85953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5953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Какво бих направил?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Реалистичен казус без един очевидно правилен отговор.</a:t>
            </a:r>
          </a:p>
        </p:txBody>
      </p:sp>
      <p:sp>
        <p:nvSpPr>
          <p:cNvPr id="12" name="Rounded Rectangle 11">
            <a:hlinkClick r:id="rId3" action="ppaction://hlinksldjump"/>
          </p:cNvPr>
          <p:cNvSpPr/>
          <p:nvPr/>
        </p:nvSpPr>
        <p:spPr>
          <a:xfrm>
            <a:off x="91440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3" name="Rounded Rectangle 12">
            <a:hlinkClick r:id="rId4" action="ppaction://hlinksldjump"/>
          </p:cNvPr>
          <p:cNvSpPr/>
          <p:nvPr/>
        </p:nvSpPr>
        <p:spPr>
          <a:xfrm>
            <a:off x="436168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56285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6285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492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Факт или предположение?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772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Какво действително знам и какво добавям като собствена интерпретация?</a:t>
            </a:r>
          </a:p>
        </p:txBody>
      </p:sp>
      <p:sp>
        <p:nvSpPr>
          <p:cNvPr id="18" name="Rounded Rectangle 17">
            <a:hlinkClick r:id="rId4" action="ppaction://hlinksldjump"/>
          </p:cNvPr>
          <p:cNvSpPr/>
          <p:nvPr/>
        </p:nvSpPr>
        <p:spPr>
          <a:xfrm>
            <a:off x="461772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9" name="Rounded Rectangle 18">
            <a:hlinkClick r:id="rId5" action="ppaction://hlinksldjump"/>
          </p:cNvPr>
          <p:cNvSpPr/>
          <p:nvPr/>
        </p:nvSpPr>
        <p:spPr>
          <a:xfrm>
            <a:off x="806500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826617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26617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7824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Грешката като ресурс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2104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Какво мога да науча от нещо, което не се е получило?</a:t>
            </a:r>
          </a:p>
        </p:txBody>
      </p:sp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832104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" y="5806440"/>
            <a:ext cx="73152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5C6C77"/>
                </a:solidFill>
                <a:latin typeface="Aptos"/>
              </a:rPr>
              <a:t>Кликни върху дейност, за да видиш как се провежда.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4 · АЗ И МОЕТО БЪДЕЩЕ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Практически дейности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Откривам ценностите, целите и посоката, които искам да следвам.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Rounded Rectangle 6">
            <a:hlinkClick r:id="rId3" action="ppaction://hlinksldjump"/>
          </p:cNvPr>
          <p:cNvSpPr/>
          <p:nvPr/>
        </p:nvSpPr>
        <p:spPr>
          <a:xfrm>
            <a:off x="65836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85953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5953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Писмо от 2040 година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Какъв човек съм станал и кое мое качество ми е помогнало?</a:t>
            </a:r>
          </a:p>
        </p:txBody>
      </p:sp>
      <p:sp>
        <p:nvSpPr>
          <p:cNvPr id="12" name="Rounded Rectangle 11">
            <a:hlinkClick r:id="rId3" action="ppaction://hlinksldjump"/>
          </p:cNvPr>
          <p:cNvSpPr/>
          <p:nvPr/>
        </p:nvSpPr>
        <p:spPr>
          <a:xfrm>
            <a:off x="91440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3" name="Rounded Rectangle 12">
            <a:hlinkClick r:id="rId4" action="ppaction://hlinksldjump"/>
          </p:cNvPr>
          <p:cNvSpPr/>
          <p:nvPr/>
        </p:nvSpPr>
        <p:spPr>
          <a:xfrm>
            <a:off x="436168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56285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6285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492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Моят компас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772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Какво е важно за мен, какво умея и какво искам да развия?</a:t>
            </a:r>
          </a:p>
        </p:txBody>
      </p:sp>
      <p:sp>
        <p:nvSpPr>
          <p:cNvPr id="18" name="Rounded Rectangle 17">
            <a:hlinkClick r:id="rId4" action="ppaction://hlinksldjump"/>
          </p:cNvPr>
          <p:cNvSpPr/>
          <p:nvPr/>
        </p:nvSpPr>
        <p:spPr>
          <a:xfrm>
            <a:off x="461772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19" name="Rounded Rectangle 18">
            <a:hlinkClick r:id="rId5" action="ppaction://hlinksldjump"/>
          </p:cNvPr>
          <p:cNvSpPr/>
          <p:nvPr/>
        </p:nvSpPr>
        <p:spPr>
          <a:xfrm>
            <a:off x="8065008" y="2057400"/>
            <a:ext cx="3401568" cy="3520440"/>
          </a:xfrm>
          <a:prstGeom prst="roundRect">
            <a:avLst/>
          </a:prstGeom>
          <a:solidFill>
            <a:srgbClr val="FFFFFF"/>
          </a:solidFill>
          <a:ln>
            <a:solidFill>
              <a:srgbClr val="CDDD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8266176" y="2258568"/>
            <a:ext cx="384048" cy="384048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266176" y="2272284"/>
            <a:ext cx="38404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00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78240" y="2231136"/>
            <a:ext cx="2487168" cy="3840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600" b="1">
                <a:solidFill>
                  <a:srgbClr val="143752"/>
                </a:solidFill>
                <a:latin typeface="Aptos"/>
              </a:rPr>
              <a:t>Какъв човек искам да стана?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21040" y="2770632"/>
            <a:ext cx="2889504" cy="244144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24303A"/>
                </a:solidFill>
                <a:latin typeface="Aptos"/>
              </a:rPr>
              <a:t>Не професия, а три качества, които искам да нося след 10 години.</a:t>
            </a:r>
          </a:p>
        </p:txBody>
      </p:sp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8321040" y="5074920"/>
            <a:ext cx="1143000" cy="310896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ОТВОРИ →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" y="5806440"/>
            <a:ext cx="73152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0">
                <a:solidFill>
                  <a:srgbClr val="5C6C77"/>
                </a:solidFill>
                <a:latin typeface="Aptos"/>
              </a:rPr>
              <a:t>Кликни върху дейност, за да видиш как се провежда.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1 · АЗ И СЕБЕ СИ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Емоционален термометър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Кратка проверка на емоционалното състояние и сигналите на тялото.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Покажи скала от 0 до 10: 0 = спокойно, 10 = много силно напрежение.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Всеки избира число за себе си, без да е длъжен да го споделя.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Учениците назовават телесни сигнали и една стратегия, която им помага.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Как разбирам, че напрежението ми се покачва?
• Какво правя обикновено?
• Какво мога да направя по различен начин?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Самонаблюдение · емоционална грамотност · саморегулация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1 · АЗ И СЕБЕ СИ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Моят вътрешен диалог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Как една и съща ситуация може да бъде преживяна различно според мисълта ни.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Дай ситуация: „Получаваш по-ниска оценка, отколкото си очаквал.“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Учениците записват първата автоматична мисъл, която би им дошла.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Преформулират я в реалистична и подкрепяща мисъл, без фалшив позитивизъм.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Какво си казвам, когато сгреша?
• Помага ли ми тази мисъл да продължа?
• Как бих говорил на приятел в същата ситуация?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Саморефлексия · увереност · по-гъвкаво мислене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1 · АЗ И СЕБЕ СИ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Моята лична „аптечка“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Личен набор от ресурси за моменти на напрежение.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Всеки разделя листа на: човек, място, действие, мисъл, движение/почивка.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Записва конкретни неща, които реално му помагат.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Избира три стратегии, които може да използва още тази седмица.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Към кого мога да се обърна?
• Кое ме успокоява, без да ми вреди?
• Коя стратегия е най-достъпна в училище?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Ресурсно мислене · справяне със стрес · търсене на подкрепа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КОНТЕКСТ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777240"/>
            <a:ext cx="9144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Светът се променя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1691640"/>
            <a:ext cx="5074920" cy="1965960"/>
          </a:xfrm>
          <a:prstGeom prst="roundRect">
            <a:avLst>
              <a:gd name="adj" fmla="val 465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60120" y="1984248"/>
            <a:ext cx="548640" cy="54864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6" name="Image 0" descr="/home/claude/deck/assets/robot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766" y="2126894"/>
            <a:ext cx="263347" cy="26334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45920" y="1984248"/>
            <a:ext cx="4069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вече може: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960120" y="2606040"/>
            <a:ext cx="4526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Да обработва информация мигновено, да намира решения на сложни задачи и да генерира съдържание.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6217920" y="1691640"/>
            <a:ext cx="5074920" cy="1965960"/>
          </a:xfrm>
          <a:prstGeom prst="roundRect">
            <a:avLst>
              <a:gd name="adj" fmla="val 4651"/>
            </a:avLst>
          </a:prstGeom>
          <a:solidFill>
            <a:srgbClr val="1F3A3D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6492240" y="1984248"/>
            <a:ext cx="548640" cy="5486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11" name="Image 1" descr="/home/claude/deck/assets/bulb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886" y="2126894"/>
            <a:ext cx="263347" cy="263347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178040" y="1984248"/>
            <a:ext cx="4069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Бъдещето ще пита: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6492240" y="2606040"/>
            <a:ext cx="4526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Как мислиш? Как общуваш? Как се справяш?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685800" y="388620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i="1" dirty="0">
                <a:solidFill>
                  <a:srgbClr val="5C6B66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Учениците имат достъп до огромно количество знания. </a:t>
            </a:r>
            <a:r>
              <a:rPr lang="en-US" sz="1700" b="1" i="1" dirty="0">
                <a:solidFill>
                  <a:srgbClr val="B85E3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Но имат нужда и от…</a:t>
            </a:r>
            <a:endParaRPr lang="en-US" sz="1700" dirty="0"/>
          </a:p>
        </p:txBody>
      </p:sp>
      <p:sp>
        <p:nvSpPr>
          <p:cNvPr id="15" name="Shape 11"/>
          <p:cNvSpPr/>
          <p:nvPr/>
        </p:nvSpPr>
        <p:spPr>
          <a:xfrm>
            <a:off x="685800" y="4526280"/>
            <a:ext cx="2514600" cy="1508760"/>
          </a:xfrm>
          <a:prstGeom prst="roundRect">
            <a:avLst>
              <a:gd name="adj" fmla="val 606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6" name="Shape 12"/>
          <p:cNvSpPr/>
          <p:nvPr/>
        </p:nvSpPr>
        <p:spPr>
          <a:xfrm>
            <a:off x="1668780" y="4727448"/>
            <a:ext cx="548640" cy="5486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17" name="Image 2" descr="/home/claude/deck/assets/shield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1426" y="4870094"/>
            <a:ext cx="263347" cy="263347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777240" y="5394960"/>
            <a:ext cx="2331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Емоционална устойчивост</a:t>
            </a:r>
            <a:endParaRPr lang="en-US" sz="1300" dirty="0"/>
          </a:p>
        </p:txBody>
      </p:sp>
      <p:sp>
        <p:nvSpPr>
          <p:cNvPr id="19" name="Shape 14"/>
          <p:cNvSpPr/>
          <p:nvPr/>
        </p:nvSpPr>
        <p:spPr>
          <a:xfrm>
            <a:off x="3474720" y="4526280"/>
            <a:ext cx="2514600" cy="1508760"/>
          </a:xfrm>
          <a:prstGeom prst="roundRect">
            <a:avLst>
              <a:gd name="adj" fmla="val 606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20" name="Shape 15"/>
          <p:cNvSpPr/>
          <p:nvPr/>
        </p:nvSpPr>
        <p:spPr>
          <a:xfrm>
            <a:off x="4457700" y="4727448"/>
            <a:ext cx="548640" cy="5486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21" name="Image 3" descr="/home/claude/deck/assets/heart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0346" y="4870094"/>
            <a:ext cx="263347" cy="263347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3566160" y="5394960"/>
            <a:ext cx="2331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Емпатия</a:t>
            </a:r>
            <a:endParaRPr lang="en-US" sz="1300" dirty="0"/>
          </a:p>
        </p:txBody>
      </p:sp>
      <p:sp>
        <p:nvSpPr>
          <p:cNvPr id="23" name="Shape 17"/>
          <p:cNvSpPr/>
          <p:nvPr/>
        </p:nvSpPr>
        <p:spPr>
          <a:xfrm>
            <a:off x="6263640" y="4526280"/>
            <a:ext cx="2514600" cy="1508760"/>
          </a:xfrm>
          <a:prstGeom prst="roundRect">
            <a:avLst>
              <a:gd name="adj" fmla="val 606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24" name="Shape 18"/>
          <p:cNvSpPr/>
          <p:nvPr/>
        </p:nvSpPr>
        <p:spPr>
          <a:xfrm>
            <a:off x="7246620" y="4727448"/>
            <a:ext cx="548640" cy="5486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25" name="Image 4" descr="/home/claude/deck/assets/brain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9266" y="4870094"/>
            <a:ext cx="263347" cy="263347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6355080" y="5394960"/>
            <a:ext cx="2331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Критично мислене</a:t>
            </a:r>
            <a:endParaRPr lang="en-US" sz="1300" dirty="0"/>
          </a:p>
        </p:txBody>
      </p:sp>
      <p:sp>
        <p:nvSpPr>
          <p:cNvPr id="27" name="Shape 20"/>
          <p:cNvSpPr/>
          <p:nvPr/>
        </p:nvSpPr>
        <p:spPr>
          <a:xfrm>
            <a:off x="9052560" y="4526280"/>
            <a:ext cx="2514600" cy="1508760"/>
          </a:xfrm>
          <a:prstGeom prst="roundRect">
            <a:avLst>
              <a:gd name="adj" fmla="val 606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28" name="Shape 21"/>
          <p:cNvSpPr/>
          <p:nvPr/>
        </p:nvSpPr>
        <p:spPr>
          <a:xfrm>
            <a:off x="10035540" y="4727448"/>
            <a:ext cx="548640" cy="5486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29" name="Image 5" descr="/home/claude/deck/assets/comments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78186" y="4870094"/>
            <a:ext cx="263347" cy="263347"/>
          </a:xfrm>
          <a:prstGeom prst="rect">
            <a:avLst/>
          </a:prstGeom>
        </p:spPr>
      </p:pic>
      <p:sp>
        <p:nvSpPr>
          <p:cNvPr id="30" name="Text 22"/>
          <p:cNvSpPr/>
          <p:nvPr/>
        </p:nvSpPr>
        <p:spPr>
          <a:xfrm>
            <a:off x="9144000" y="5394960"/>
            <a:ext cx="2331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Умения за общуване</a:t>
            </a:r>
            <a:endParaRPr lang="en-US" sz="1300" dirty="0"/>
          </a:p>
        </p:txBody>
      </p:sp>
      <p:sp>
        <p:nvSpPr>
          <p:cNvPr id="31" name="Text 23"/>
          <p:cNvSpPr/>
          <p:nvPr/>
        </p:nvSpPr>
        <p:spPr>
          <a:xfrm>
            <a:off x="685800" y="6355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</a:t>
            </a:r>
            <a:r>
              <a:rPr lang="en-US" sz="900" kern="0" spc="5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</a:t>
            </a:r>
            <a:endParaRPr lang="en-US" sz="900" dirty="0"/>
          </a:p>
        </p:txBody>
      </p:sp>
      <p:sp>
        <p:nvSpPr>
          <p:cNvPr id="32" name="Text 24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EAF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2 · АЗ И ДРУГИТЕ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 dirty="0" err="1">
                <a:solidFill>
                  <a:srgbClr val="143752"/>
                </a:solidFill>
                <a:latin typeface="Aptos"/>
              </a:rPr>
              <a:t>Смени</a:t>
            </a:r>
            <a:r>
              <a:rPr sz="2500" b="1" dirty="0">
                <a:solidFill>
                  <a:srgbClr val="143752"/>
                </a:solidFill>
                <a:latin typeface="Aptos"/>
              </a:rPr>
              <a:t> </a:t>
            </a:r>
            <a:r>
              <a:rPr sz="2500" b="1" dirty="0" err="1">
                <a:solidFill>
                  <a:srgbClr val="143752"/>
                </a:solidFill>
                <a:latin typeface="Aptos"/>
              </a:rPr>
              <a:t>гледната</a:t>
            </a:r>
            <a:r>
              <a:rPr sz="2500" b="1" dirty="0">
                <a:solidFill>
                  <a:srgbClr val="143752"/>
                </a:solidFill>
                <a:latin typeface="Aptos"/>
              </a:rPr>
              <a:t> </a:t>
            </a:r>
            <a:r>
              <a:rPr sz="2500" b="1" dirty="0" err="1">
                <a:solidFill>
                  <a:srgbClr val="143752"/>
                </a:solidFill>
                <a:latin typeface="Aptos"/>
              </a:rPr>
              <a:t>точка</a:t>
            </a:r>
            <a:endParaRPr sz="2500" b="1" dirty="0">
              <a:solidFill>
                <a:srgbClr val="143752"/>
              </a:solidFill>
              <a:latin typeface="Apto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 dirty="0" err="1">
                <a:solidFill>
                  <a:srgbClr val="5C6C77"/>
                </a:solidFill>
              </a:rPr>
              <a:t>Един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конфликт</a:t>
            </a:r>
            <a:r>
              <a:rPr sz="1200" b="0" dirty="0">
                <a:solidFill>
                  <a:srgbClr val="5C6C77"/>
                </a:solidFill>
              </a:rPr>
              <a:t>, </a:t>
            </a:r>
            <a:r>
              <a:rPr sz="1200" b="0" dirty="0" err="1">
                <a:solidFill>
                  <a:srgbClr val="5C6C77"/>
                </a:solidFill>
              </a:rPr>
              <a:t>разгледан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през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очите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на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двама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различни</a:t>
            </a:r>
            <a:r>
              <a:rPr sz="1200" b="0" dirty="0">
                <a:solidFill>
                  <a:srgbClr val="5C6C77"/>
                </a:solidFill>
              </a:rPr>
              <a:t> </a:t>
            </a:r>
            <a:r>
              <a:rPr sz="1200" b="0" dirty="0" err="1">
                <a:solidFill>
                  <a:srgbClr val="5C6C77"/>
                </a:solidFill>
              </a:rPr>
              <a:t>участници</a:t>
            </a:r>
            <a:r>
              <a:rPr sz="1200" b="0" dirty="0">
                <a:solidFill>
                  <a:srgbClr val="5C6C77"/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 dirty="0" err="1">
                <a:solidFill>
                  <a:srgbClr val="24303A"/>
                </a:solidFill>
              </a:rPr>
              <a:t>Представи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кратък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конфликт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между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двама</a:t>
            </a:r>
            <a:r>
              <a:rPr sz="1200" b="0" dirty="0">
                <a:solidFill>
                  <a:srgbClr val="24303A"/>
                </a:solidFill>
              </a:rPr>
              <a:t> </a:t>
            </a:r>
            <a:r>
              <a:rPr sz="1200" b="0" dirty="0" err="1">
                <a:solidFill>
                  <a:srgbClr val="24303A"/>
                </a:solidFill>
              </a:rPr>
              <a:t>ученици</a:t>
            </a:r>
            <a:r>
              <a:rPr sz="1200" b="0" dirty="0">
                <a:solidFill>
                  <a:srgbClr val="24303A"/>
                </a:solidFill>
              </a:rPr>
              <a:t>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Раздели групата: едните разглеждат ситуацията през единия участник, другите – през другия.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Съберете двете перспективи и потърсете какво всеки е видял, почувствал и предположил.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• Какво вижда всеки от двамата?
• От какво може да има нужда?
• Как се променя решението, когато видим и другата перспектива?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</a:rPr>
              <a:t>Емпатия · толерантност · перспективно мислене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6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2 · АЗ И ДРУГИТЕ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Да чуеш, не само да слушаш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Упражнение по активно слушане, в което съветите са забранени.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По двойки единият говори 60 секунди по безопасна тема.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Другият не прекъсва и не дава съвет.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Накрая казва: „Това, което чух от теб, е… Правилно ли те разбрах?“ После сменят ролите.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Какво беше по-трудно – да говориш или да слушаш?
• Как разбираш, че някой наистина те е чул?
• Кога съветът пречи вместо да помага?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Активно слушане · внимание · доверие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2 · АЗ И ДРУГИТЕ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Когато не сме съгласни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Различното мнение не е атака към човека.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Дай две противоположни позиции по близка до учениците тема.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Всеки избира позиция и първо формулира аргумент без лична нападка.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Използвайте рамка: „Разбирам твоята гледна точка… Аз мисля различно, защото…“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Можем ли да уважаваме човек, с когото не сме съгласни?
• Кои думи ескалират конфликт?
• Как изглежда конструктивното несъгласие?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Комуникация · уважение · управление на конфликт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EAF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3 · АЗ И ПРЕДИЗВИКАТЕЛСТВАТА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Какво бих направил?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</a:rPr>
              <a:t>Казус с избор, последствия и лична отговорност.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Представи казус: „Приятел ти изпраща отговорите на предстоящ тест. Много хора ще ги използват.“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Малки групи търсят поне три възможни решения.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За всяко решение записват краткосрочни и дългосрочни последствия.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• Кое решение е най-лесно? А кое е най-отговорно?
• Кой може да бъде засегнат от избора?
• Има ли четвърти вариант, който не сме видели?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</a:rPr>
              <a:t>Решаване на проблеми · избор · отговорност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6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248998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3 · АЗ И ПРЕДИЗВИКАТЕЛСТВАТА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Факт или предположение?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</a:rPr>
              <a:t>Минидемонстрация за разликата между факт и историята, която създаваме около него.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Кажи: „Пишеш на приятел. Виждаш, че е прочел съобщението, но не отговаря.“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Събери първите мисли: „Сърди ми се“, „Игнорира ме“, „Нещо съм направил“…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Отделете факта от предположенията и потърсете поне три други възможни обяснения.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830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• Кое от казаното знаем със сигурност?
• Какво добавихме ние?
• Как предположението може да промени емоцията и поведението ни?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</a:rPr>
              <a:t>Критично мислене · проверка на интерпретации · саморегулация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248998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3 · АЗ И ПРЕДИЗВИКАТЕЛСТВАТА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Грешката като ресурс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Преместваме фокуса от „провал“ към „какво научих“.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Дай начало: „Нещо, което не ми се получи, но ме научи на…“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Учениците могат да използват личен или измислен пример.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Финалният въпрос е: „Какво бих направил различно следващия път?“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• Какво прави една грешка полезна?
• Кога грешката се повтаря, вместо да ни учи?
• Как се променя отношението ни, ако я видим като информация?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</a:rPr>
              <a:t>Устойчивост · учене от опита · отговорност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4 · АЗ И МОЕТО БЪДЕЩЕ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Писмо от 2040 година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</a:rPr>
              <a:t>Поглед към бъдещето през качества и ценности, а не само през професия.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Учениците си представят, че е 2040 г.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Пишат кратко писмо към себе си днес: какъв човек са станали, какво са запазили, какво са развили.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1200" b="1">
                <a:solidFill>
                  <a:srgbClr val="143752"/>
                </a:solidFill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46166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Избират едно качество, което може да започнат да развиват още сега.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6463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24303A"/>
                </a:solidFill>
              </a:rPr>
              <a:t>• Какво искам да остане непроменено в мен?
• Кое качество ще ми е нужно независимо от професията?
• Каква малка стъпка мога да направя сега?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200"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2870A0"/>
                </a:solidFill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276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</a:rPr>
              <a:t>Целеполагане · ценности · образ на бъдещето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26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4 · АЗ И МОЕТО БЪДЕЩЕ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Моят компас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Четири посоки, които помагат при избор.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Листът има 4 полета: „Важно за мен“, „Хората до мен“, „Какво умея“, „Какво искам да развия“.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Всеки попълва компаса с кратки думи/фрази.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Избира предстоящо решение и проверява как всяка посока му помага да го види.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Коя посока най-често пренебрегвам?
• Къде има противоречие между това, което искам, и това, което е важно за мен?
• Какво ми показва компасът за следващата стъпка?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Самопознание · ценности · осъзнат избор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27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60" y="347472"/>
            <a:ext cx="1069848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МОДУЛ 4 · АЗ И МОЕТО БЪДЕЩЕ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360" y="694944"/>
            <a:ext cx="1078992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500" b="1">
                <a:solidFill>
                  <a:srgbClr val="143752"/>
                </a:solidFill>
                <a:latin typeface="Aptos"/>
              </a:rPr>
              <a:t>Какъв човек искам да стана?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1216152"/>
            <a:ext cx="10789920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0">
                <a:solidFill>
                  <a:srgbClr val="5C6C77"/>
                </a:solidFill>
                <a:latin typeface="Aptos"/>
              </a:rPr>
              <a:t>Фокусът е върху човека зад бъдещата професия.</a:t>
            </a:r>
          </a:p>
        </p:txBody>
      </p:sp>
      <p:sp>
        <p:nvSpPr>
          <p:cNvPr id="5" name="Rectangle 4"/>
          <p:cNvSpPr/>
          <p:nvPr/>
        </p:nvSpPr>
        <p:spPr>
          <a:xfrm>
            <a:off x="594360" y="1664208"/>
            <a:ext cx="10972800" cy="22860"/>
          </a:xfrm>
          <a:prstGeom prst="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10287000" y="384048"/>
            <a:ext cx="1234440" cy="347472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900" b="1">
                <a:solidFill>
                  <a:srgbClr val="143752"/>
                </a:solidFill>
                <a:latin typeface="Aptos"/>
              </a:rPr>
              <a:t>← НАЗАД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901952"/>
            <a:ext cx="50292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КАК СЕ ПРОВЕЖДА</a:t>
            </a:r>
          </a:p>
        </p:txBody>
      </p:sp>
      <p:sp>
        <p:nvSpPr>
          <p:cNvPr id="8" name="Oval 7"/>
          <p:cNvSpPr/>
          <p:nvPr/>
        </p:nvSpPr>
        <p:spPr>
          <a:xfrm>
            <a:off x="713232" y="22402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13232" y="22677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2219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Кажи: „Не пишете професия.“</a:t>
            </a:r>
          </a:p>
        </p:txBody>
      </p:sp>
      <p:sp>
        <p:nvSpPr>
          <p:cNvPr id="11" name="Oval 10"/>
          <p:cNvSpPr/>
          <p:nvPr/>
        </p:nvSpPr>
        <p:spPr>
          <a:xfrm>
            <a:off x="713232" y="29260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13232" y="29535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9077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Всеки записва три качества, с които би искал хората да го описват след 10 години.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3611880"/>
            <a:ext cx="310896" cy="310896"/>
          </a:xfrm>
          <a:prstGeom prst="ellipse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3232" y="3639312"/>
            <a:ext cx="310896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/>
            <a:r>
              <a:rPr sz="850" b="1">
                <a:solidFill>
                  <a:srgbClr val="143752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3593592"/>
            <a:ext cx="4572000" cy="5669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За едно качество записва конкретно поведение, с което може да го упражнява още днес.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80760" y="1874519"/>
            <a:ext cx="5257800" cy="2331720"/>
          </a:xfrm>
          <a:prstGeom prst="roundRect">
            <a:avLst/>
          </a:prstGeom>
          <a:solidFill>
            <a:srgbClr val="F6F9FB"/>
          </a:solidFill>
          <a:ln>
            <a:solidFill>
              <a:srgbClr val="D7E2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55080" y="2084831"/>
            <a:ext cx="470916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00" b="1">
                <a:solidFill>
                  <a:srgbClr val="2870A0"/>
                </a:solidFill>
                <a:latin typeface="Aptos"/>
              </a:rPr>
              <a:t>ВЪПРОСИ ЗА ДИСКУСИЯ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2450592"/>
            <a:ext cx="4572000" cy="1508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24303A"/>
                </a:solidFill>
                <a:latin typeface="Aptos"/>
              </a:rPr>
              <a:t>• Защо избрах точно тези качества?
• Как се вижда едно качество в поведението?
• Кое от тях вече имам и кое искам да развивам?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80760" y="4434840"/>
            <a:ext cx="5257800" cy="1325880"/>
          </a:xfrm>
          <a:prstGeom prst="roundRect">
            <a:avLst/>
          </a:prstGeom>
          <a:solidFill>
            <a:srgbClr val="E5F1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55080" y="4645152"/>
            <a:ext cx="109728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50" b="1">
                <a:solidFill>
                  <a:srgbClr val="2870A0"/>
                </a:solidFill>
                <a:latin typeface="Aptos"/>
              </a:rPr>
              <a:t>РАЗВИВА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55080" y="4983480"/>
            <a:ext cx="4572000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200" b="1">
                <a:solidFill>
                  <a:srgbClr val="143752"/>
                </a:solidFill>
                <a:latin typeface="Aptos"/>
              </a:rPr>
              <a:t>Идентичност · лична посока · ценности · отговорност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4360" y="6473952"/>
            <a:ext cx="978408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750" b="1">
                <a:solidFill>
                  <a:srgbClr val="5C6C77"/>
                </a:solidFill>
                <a:latin typeface="Aptos"/>
              </a:rPr>
              <a:t>ЧАС ЗА ЧОВЕКА  ·  ТРЕТА ПМГ „АКАД. МЕТОДИЙ ПОПОВ“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18520" y="6419088"/>
            <a:ext cx="548640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800" b="1">
                <a:solidFill>
                  <a:srgbClr val="5C6C77"/>
                </a:solidFill>
                <a:latin typeface="Aptos"/>
              </a:rPr>
              <a:t>28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F3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ПРЕДИ РЕШЕНИЕТО — ВЪПРОСЪТ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731520"/>
            <a:ext cx="9144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Гласът на учениците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85800" y="1353312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Анкета сред ученици от 8. до 12. клас на Трета ПМГ, преди да оформим програмата.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85800" y="1965960"/>
            <a:ext cx="31089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0" b="1" dirty="0">
                <a:solidFill>
                  <a:srgbClr val="D97B4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199</a:t>
            </a:r>
            <a:endParaRPr lang="en-US" sz="6200" dirty="0"/>
          </a:p>
        </p:txBody>
      </p:sp>
      <p:sp>
        <p:nvSpPr>
          <p:cNvPr id="6" name="Text 4"/>
          <p:cNvSpPr/>
          <p:nvPr/>
        </p:nvSpPr>
        <p:spPr>
          <a:xfrm>
            <a:off x="731520" y="3017520"/>
            <a:ext cx="31089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попълнени анкети от ученици в 8.–12. клас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685800" y="3977640"/>
            <a:ext cx="31089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0" b="1" dirty="0">
                <a:solidFill>
                  <a:srgbClr val="84A98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74%</a:t>
            </a:r>
            <a:endParaRPr lang="en-US" sz="6200" dirty="0"/>
          </a:p>
        </p:txBody>
      </p:sp>
      <p:sp>
        <p:nvSpPr>
          <p:cNvPr id="8" name="Text 6"/>
          <p:cNvSpPr/>
          <p:nvPr/>
        </p:nvSpPr>
        <p:spPr>
          <a:xfrm>
            <a:off x="731520" y="5029200"/>
            <a:ext cx="3291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искат училището да има час за социални и емоционални умения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297680" y="1828800"/>
            <a:ext cx="0" cy="4206240"/>
          </a:xfrm>
          <a:prstGeom prst="line">
            <a:avLst/>
          </a:prstGeom>
          <a:noFill/>
          <a:ln w="19050">
            <a:solidFill>
              <a:srgbClr val="2C4F5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709160" y="1783080"/>
            <a:ext cx="6766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kern="0" spc="50" dirty="0" err="1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</a:t>
            </a:r>
            <a:r>
              <a:rPr lang="bg-BG" sz="1300" b="1" kern="0" spc="5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</a:t>
            </a:r>
            <a:r>
              <a:rPr lang="en-US" sz="1300" b="1" kern="0" spc="5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bg-BG" sz="1300" b="1" kern="0" spc="5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умения ще бъдат най-важни според теб през 2040 г.</a:t>
            </a:r>
            <a:r>
              <a:rPr lang="en-US" sz="1300" b="1" kern="0" spc="5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685800" y="6355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000" dirty="0"/>
          </a:p>
        </p:txBody>
      </p:sp>
      <p:sp>
        <p:nvSpPr>
          <p:cNvPr id="14" name="Shape 3">
            <a:extLst>
              <a:ext uri="{FF2B5EF4-FFF2-40B4-BE49-F238E27FC236}">
                <a16:creationId xmlns:a16="http://schemas.microsoft.com/office/drawing/2014/main" id="{CD025FB5-C98E-409D-A083-504E39F7FE3D}"/>
              </a:ext>
            </a:extLst>
          </p:cNvPr>
          <p:cNvSpPr/>
          <p:nvPr/>
        </p:nvSpPr>
        <p:spPr>
          <a:xfrm>
            <a:off x="4624754" y="2267712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5319E45C-ED56-4E3C-8B94-25B830DC6BBB}"/>
              </a:ext>
            </a:extLst>
          </p:cNvPr>
          <p:cNvSpPr/>
          <p:nvPr/>
        </p:nvSpPr>
        <p:spPr>
          <a:xfrm>
            <a:off x="4624754" y="2267712"/>
            <a:ext cx="6766560" cy="566928"/>
          </a:xfrm>
          <a:prstGeom prst="rect">
            <a:avLst/>
          </a:prstGeom>
          <a:solidFill>
            <a:srgbClr val="D97B4F"/>
          </a:solidFill>
          <a:ln/>
        </p:spPr>
      </p:sp>
      <p:sp>
        <p:nvSpPr>
          <p:cNvPr id="16" name="Text 5">
            <a:extLst>
              <a:ext uri="{FF2B5EF4-FFF2-40B4-BE49-F238E27FC236}">
                <a16:creationId xmlns:a16="http://schemas.microsoft.com/office/drawing/2014/main" id="{4A26E46F-32A3-483D-A675-01CFB9CDDCBA}"/>
              </a:ext>
            </a:extLst>
          </p:cNvPr>
          <p:cNvSpPr/>
          <p:nvPr/>
        </p:nvSpPr>
        <p:spPr>
          <a:xfrm>
            <a:off x="4807634" y="2267712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Общуване с хора</a:t>
            </a:r>
            <a:endParaRPr lang="en-US" sz="1300" dirty="0"/>
          </a:p>
        </p:txBody>
      </p:sp>
      <p:sp>
        <p:nvSpPr>
          <p:cNvPr id="17" name="Shape 7">
            <a:extLst>
              <a:ext uri="{FF2B5EF4-FFF2-40B4-BE49-F238E27FC236}">
                <a16:creationId xmlns:a16="http://schemas.microsoft.com/office/drawing/2014/main" id="{72DB5ADD-DB6B-4458-8376-BBC63AEE8C63}"/>
              </a:ext>
            </a:extLst>
          </p:cNvPr>
          <p:cNvSpPr/>
          <p:nvPr/>
        </p:nvSpPr>
        <p:spPr>
          <a:xfrm>
            <a:off x="4624754" y="2999232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18" name="Shape 8">
            <a:extLst>
              <a:ext uri="{FF2B5EF4-FFF2-40B4-BE49-F238E27FC236}">
                <a16:creationId xmlns:a16="http://schemas.microsoft.com/office/drawing/2014/main" id="{494A203A-51A5-4E84-BE82-A3D34000CD41}"/>
              </a:ext>
            </a:extLst>
          </p:cNvPr>
          <p:cNvSpPr/>
          <p:nvPr/>
        </p:nvSpPr>
        <p:spPr>
          <a:xfrm>
            <a:off x="4624754" y="2999232"/>
            <a:ext cx="6766560" cy="566928"/>
          </a:xfrm>
          <a:prstGeom prst="rect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19" name="Text 9">
            <a:extLst>
              <a:ext uri="{FF2B5EF4-FFF2-40B4-BE49-F238E27FC236}">
                <a16:creationId xmlns:a16="http://schemas.microsoft.com/office/drawing/2014/main" id="{88C91CDC-A351-4548-9088-08EF09050C27}"/>
              </a:ext>
            </a:extLst>
          </p:cNvPr>
          <p:cNvSpPr/>
          <p:nvPr/>
        </p:nvSpPr>
        <p:spPr>
          <a:xfrm>
            <a:off x="4807634" y="2999232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Адаптиране към промени</a:t>
            </a:r>
            <a:endParaRPr lang="en-US" sz="1300" dirty="0"/>
          </a:p>
        </p:txBody>
      </p:sp>
      <p:sp>
        <p:nvSpPr>
          <p:cNvPr id="20" name="Shape 11">
            <a:extLst>
              <a:ext uri="{FF2B5EF4-FFF2-40B4-BE49-F238E27FC236}">
                <a16:creationId xmlns:a16="http://schemas.microsoft.com/office/drawing/2014/main" id="{B0CCE58E-621A-4603-BD5B-DF1F537F834F}"/>
              </a:ext>
            </a:extLst>
          </p:cNvPr>
          <p:cNvSpPr/>
          <p:nvPr/>
        </p:nvSpPr>
        <p:spPr>
          <a:xfrm>
            <a:off x="4624754" y="3730752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1" name="Shape 12">
            <a:extLst>
              <a:ext uri="{FF2B5EF4-FFF2-40B4-BE49-F238E27FC236}">
                <a16:creationId xmlns:a16="http://schemas.microsoft.com/office/drawing/2014/main" id="{108F3A80-157F-458A-ABD9-7EB0780C9CFC}"/>
              </a:ext>
            </a:extLst>
          </p:cNvPr>
          <p:cNvSpPr/>
          <p:nvPr/>
        </p:nvSpPr>
        <p:spPr>
          <a:xfrm>
            <a:off x="4624754" y="3730752"/>
            <a:ext cx="6348046" cy="56692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22" name="Text 13">
            <a:extLst>
              <a:ext uri="{FF2B5EF4-FFF2-40B4-BE49-F238E27FC236}">
                <a16:creationId xmlns:a16="http://schemas.microsoft.com/office/drawing/2014/main" id="{D1E5CBB6-FDD5-47BD-8FFD-4DCD7B57E0A3}"/>
              </a:ext>
            </a:extLst>
          </p:cNvPr>
          <p:cNvSpPr/>
          <p:nvPr/>
        </p:nvSpPr>
        <p:spPr>
          <a:xfrm>
            <a:off x="4807634" y="3730752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Работа с технологии и </a:t>
            </a: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</a:t>
            </a:r>
            <a:endParaRPr lang="en-US" sz="1300" dirty="0"/>
          </a:p>
        </p:txBody>
      </p:sp>
      <p:sp>
        <p:nvSpPr>
          <p:cNvPr id="23" name="Shape 15">
            <a:extLst>
              <a:ext uri="{FF2B5EF4-FFF2-40B4-BE49-F238E27FC236}">
                <a16:creationId xmlns:a16="http://schemas.microsoft.com/office/drawing/2014/main" id="{94D7606B-D4B5-4548-B9BC-6B77E1EB5D1D}"/>
              </a:ext>
            </a:extLst>
          </p:cNvPr>
          <p:cNvSpPr/>
          <p:nvPr/>
        </p:nvSpPr>
        <p:spPr>
          <a:xfrm>
            <a:off x="4624754" y="4462272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4" name="Shape 16">
            <a:extLst>
              <a:ext uri="{FF2B5EF4-FFF2-40B4-BE49-F238E27FC236}">
                <a16:creationId xmlns:a16="http://schemas.microsoft.com/office/drawing/2014/main" id="{FEF1CE81-EE85-494D-B373-88B450297CB6}"/>
              </a:ext>
            </a:extLst>
          </p:cNvPr>
          <p:cNvSpPr/>
          <p:nvPr/>
        </p:nvSpPr>
        <p:spPr>
          <a:xfrm>
            <a:off x="4624753" y="4462272"/>
            <a:ext cx="5574323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5" name="Text 17">
            <a:extLst>
              <a:ext uri="{FF2B5EF4-FFF2-40B4-BE49-F238E27FC236}">
                <a16:creationId xmlns:a16="http://schemas.microsoft.com/office/drawing/2014/main" id="{54342D59-9E0D-4C1B-B72A-E6EF8B83B7B5}"/>
              </a:ext>
            </a:extLst>
          </p:cNvPr>
          <p:cNvSpPr/>
          <p:nvPr/>
        </p:nvSpPr>
        <p:spPr>
          <a:xfrm>
            <a:off x="4807634" y="4462272"/>
            <a:ext cx="2419643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Критично мислене</a:t>
            </a:r>
            <a:endParaRPr lang="en-US" sz="1300" dirty="0"/>
          </a:p>
        </p:txBody>
      </p:sp>
      <p:sp>
        <p:nvSpPr>
          <p:cNvPr id="26" name="Shape 19">
            <a:extLst>
              <a:ext uri="{FF2B5EF4-FFF2-40B4-BE49-F238E27FC236}">
                <a16:creationId xmlns:a16="http://schemas.microsoft.com/office/drawing/2014/main" id="{4283F204-98D5-4C93-A69A-9AFA96891A1E}"/>
              </a:ext>
            </a:extLst>
          </p:cNvPr>
          <p:cNvSpPr/>
          <p:nvPr/>
        </p:nvSpPr>
        <p:spPr>
          <a:xfrm>
            <a:off x="4624754" y="5193792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7" name="Shape 20">
            <a:extLst>
              <a:ext uri="{FF2B5EF4-FFF2-40B4-BE49-F238E27FC236}">
                <a16:creationId xmlns:a16="http://schemas.microsoft.com/office/drawing/2014/main" id="{AAA16FE2-F917-4115-A6AE-40E9DF9B029B}"/>
              </a:ext>
            </a:extLst>
          </p:cNvPr>
          <p:cNvSpPr/>
          <p:nvPr/>
        </p:nvSpPr>
        <p:spPr>
          <a:xfrm>
            <a:off x="4624754" y="5193792"/>
            <a:ext cx="4747846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8" name="Text 21">
            <a:extLst>
              <a:ext uri="{FF2B5EF4-FFF2-40B4-BE49-F238E27FC236}">
                <a16:creationId xmlns:a16="http://schemas.microsoft.com/office/drawing/2014/main" id="{47F0CA0A-5DA3-41FE-802D-483DB93E5FA3}"/>
              </a:ext>
            </a:extLst>
          </p:cNvPr>
          <p:cNvSpPr/>
          <p:nvPr/>
        </p:nvSpPr>
        <p:spPr>
          <a:xfrm>
            <a:off x="4807634" y="5193792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Справяне със стрес</a:t>
            </a:r>
            <a:endParaRPr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16859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СПРЕТЕ И ПОМИСЛЕТЕ → РЕШЕНИЕТО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777240"/>
            <a:ext cx="106070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700" i="1" dirty="0">
                <a:solidFill>
                  <a:srgbClr val="B85E3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„ Представете си света през 2040 г. AI може да даде почти всеки отговор. Кое човешко качество искате учениците да запазят? “</a:t>
            </a:r>
            <a:endParaRPr lang="en-US" sz="1700" dirty="0"/>
          </a:p>
        </p:txBody>
      </p:sp>
      <p:sp>
        <p:nvSpPr>
          <p:cNvPr id="4" name="Text 2"/>
          <p:cNvSpPr/>
          <p:nvPr/>
        </p:nvSpPr>
        <p:spPr>
          <a:xfrm>
            <a:off x="685800" y="1732788"/>
            <a:ext cx="9144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Час за човека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685800" y="2353235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C6B66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Не още един предмет. </a:t>
            </a:r>
            <a:r>
              <a:rPr lang="en-US" sz="1600" b="1" i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 пространство за преживяване, разговор и развитие.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85800" y="2938183"/>
            <a:ext cx="10789920" cy="1005840"/>
          </a:xfrm>
          <a:prstGeom prst="roundRect">
            <a:avLst>
              <a:gd name="adj" fmla="val 909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960120" y="3154681"/>
            <a:ext cx="594360" cy="531266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8" name="Image 0" descr="/home/claude/deck/assets/seedling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54" y="3325324"/>
            <a:ext cx="285293" cy="285293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905000" y="3119584"/>
            <a:ext cx="9326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Преживяване на реални ситуации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1874520" y="3527031"/>
            <a:ext cx="9326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Учениците минават през казуси, а не просто ги слушат.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685800" y="4207453"/>
            <a:ext cx="10789920" cy="1005840"/>
          </a:xfrm>
          <a:prstGeom prst="roundRect">
            <a:avLst>
              <a:gd name="adj" fmla="val 909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960120" y="4440825"/>
            <a:ext cx="594360" cy="59436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13" name="Image 1" descr="/home/claude/deck/assets/comments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896" y="4622077"/>
            <a:ext cx="285293" cy="285293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1874520" y="4327131"/>
            <a:ext cx="9326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Открит разговор без оценки</a:t>
            </a:r>
            <a:endParaRPr lang="en-US" sz="1550" dirty="0"/>
          </a:p>
        </p:txBody>
      </p:sp>
      <p:sp>
        <p:nvSpPr>
          <p:cNvPr id="15" name="Text 11"/>
          <p:cNvSpPr/>
          <p:nvPr/>
        </p:nvSpPr>
        <p:spPr>
          <a:xfrm>
            <a:off x="1874520" y="4738005"/>
            <a:ext cx="9326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Пространство, в което мнението няма грешен отговор.</a:t>
            </a:r>
            <a:endParaRPr lang="en-US" sz="1250" dirty="0"/>
          </a:p>
        </p:txBody>
      </p:sp>
      <p:sp>
        <p:nvSpPr>
          <p:cNvPr id="16" name="Shape 12"/>
          <p:cNvSpPr/>
          <p:nvPr/>
        </p:nvSpPr>
        <p:spPr>
          <a:xfrm>
            <a:off x="685800" y="5465423"/>
            <a:ext cx="10789920" cy="1005840"/>
          </a:xfrm>
          <a:prstGeom prst="roundRect">
            <a:avLst>
              <a:gd name="adj" fmla="val 9091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949362" y="5674767"/>
            <a:ext cx="594360" cy="594360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18" name="Image 2" descr="/home/claude/deck/assets/chart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895" y="5819687"/>
            <a:ext cx="285293" cy="285293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1874520" y="5597811"/>
            <a:ext cx="9326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Развитие на човешкия потенциал</a:t>
            </a:r>
            <a:endParaRPr lang="en-US" sz="1550" dirty="0"/>
          </a:p>
        </p:txBody>
      </p:sp>
      <p:sp>
        <p:nvSpPr>
          <p:cNvPr id="20" name="Text 15"/>
          <p:cNvSpPr/>
          <p:nvPr/>
        </p:nvSpPr>
        <p:spPr>
          <a:xfrm>
            <a:off x="1874520" y="6012180"/>
            <a:ext cx="9326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Всяка среща тренира конкретно умение за цял живот.</a:t>
            </a:r>
            <a:endParaRPr lang="en-US" sz="1250" dirty="0"/>
          </a:p>
        </p:txBody>
      </p:sp>
      <p:sp>
        <p:nvSpPr>
          <p:cNvPr id="21" name="Text 16"/>
          <p:cNvSpPr/>
          <p:nvPr/>
        </p:nvSpPr>
        <p:spPr>
          <a:xfrm>
            <a:off x="685800" y="65379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 17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D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ИДЕЯТА В ОСНОВАТА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822960"/>
            <a:ext cx="9601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Всеки носи в себе си потенциал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85800" y="1971236"/>
            <a:ext cx="10789920" cy="2331720"/>
          </a:xfrm>
          <a:prstGeom prst="roundRect">
            <a:avLst>
              <a:gd name="adj" fmla="val 5490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036015" y="2159391"/>
            <a:ext cx="9845345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200" i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„ Всеки човек носи в себе си способности и потенциал за развитие. Задачата на образованието е да помогне този потенциал да се разкрие и разгърне. “</a:t>
            </a:r>
            <a:r>
              <a:rPr lang="bg-BG" sz="2200" i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Носрат Пезешкиан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36015" y="3916973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Подход </a:t>
            </a:r>
            <a:r>
              <a:rPr lang="en-US" sz="1200" b="1" kern="0" spc="100" dirty="0" err="1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</a:t>
            </a:r>
            <a:r>
              <a:rPr lang="en-US" sz="1200" b="1" kern="0" spc="1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b="1" kern="0" spc="100" dirty="0" err="1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позитивната</a:t>
            </a:r>
            <a:r>
              <a:rPr lang="bg-BG" sz="1200" b="1" kern="0" spc="1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и </a:t>
            </a:r>
            <a:r>
              <a:rPr lang="bg-BG" sz="1200" b="1" kern="0" spc="100" dirty="0" err="1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транскултурална</a:t>
            </a:r>
            <a:r>
              <a:rPr lang="en-US" sz="1200" b="1" kern="0" spc="1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bg-BG" sz="1200" b="1" kern="0" spc="1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психотерапия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1036015" y="4709160"/>
            <a:ext cx="1024128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ru-RU" sz="1600" dirty="0"/>
              <a:t>„</a:t>
            </a:r>
            <a:r>
              <a:rPr lang="ru-RU" dirty="0"/>
              <a:t>Часът за човека“ е структуриран в 4 модула, които следват естествения път на личностното развитие – да разбирам себе си, да изграждам отношенията, да се справям с предизвикателствата и да откривам своята посока.</a:t>
            </a: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685800" y="6355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 7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СТРУКТУРАТА НА ЧАСА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777240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Модул 1 и 2 — Аз и себе си / Аз и другите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685800" y="1691640"/>
            <a:ext cx="5257800" cy="4434840"/>
          </a:xfrm>
          <a:prstGeom prst="roundRect">
            <a:avLst>
              <a:gd name="adj" fmla="val 2474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051560" y="196596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5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МОДУЛ 1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1051560" y="2350008"/>
            <a:ext cx="777240" cy="7772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7" name="Image 0" descr="/home/claude/deck/assets/brain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642" y="2552090"/>
            <a:ext cx="373075" cy="373075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3246120"/>
            <a:ext cx="4526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Аз и себе си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051560" y="3776472"/>
            <a:ext cx="45262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i="1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Емоционална интелигентност — основата на всички други умения.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1051560" y="4434840"/>
            <a:ext cx="452628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Какво чувствам?</a:t>
            </a:r>
            <a:endParaRPr lang="en-US" sz="1250" dirty="0"/>
          </a:p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Как реагирам?</a:t>
            </a:r>
            <a:endParaRPr lang="en-US" sz="1250" dirty="0"/>
          </a:p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Как управлявам себе си?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1051560" y="5559552"/>
            <a:ext cx="4526280" cy="0"/>
          </a:xfrm>
          <a:prstGeom prst="rect">
            <a:avLst/>
          </a:prstGeom>
          <a:noFill/>
          <a:ln w="12700">
            <a:solidFill>
              <a:srgbClr val="D7E2DC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051560" y="5650992"/>
            <a:ext cx="4526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41%  </a:t>
            </a:r>
            <a:r>
              <a:rPr lang="en-US" sz="110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искат училището да развива тяхната увереност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217920" y="1691640"/>
            <a:ext cx="5257800" cy="4434840"/>
          </a:xfrm>
          <a:prstGeom prst="roundRect">
            <a:avLst>
              <a:gd name="adj" fmla="val 2474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4" name="Text 11"/>
          <p:cNvSpPr/>
          <p:nvPr/>
        </p:nvSpPr>
        <p:spPr>
          <a:xfrm>
            <a:off x="6583680" y="196596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5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МОДУЛ 2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6583680" y="2350008"/>
            <a:ext cx="777240" cy="7772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16" name="Image 1" descr="/home/claude/deck/assets/handshak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762" y="2552090"/>
            <a:ext cx="373075" cy="37307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6583680" y="3246120"/>
            <a:ext cx="4526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Аз и другите</a:t>
            </a:r>
            <a:endParaRPr lang="en-US" sz="2100" dirty="0"/>
          </a:p>
        </p:txBody>
      </p:sp>
      <p:sp>
        <p:nvSpPr>
          <p:cNvPr id="18" name="Text 14"/>
          <p:cNvSpPr/>
          <p:nvPr/>
        </p:nvSpPr>
        <p:spPr>
          <a:xfrm>
            <a:off x="6583680" y="3776472"/>
            <a:ext cx="45262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i="1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Доверие, търпение, емпатия. Да бъдем хора сред хора.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83680" y="4434840"/>
            <a:ext cx="452628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Доверие и сигурна връзка</a:t>
            </a:r>
            <a:endParaRPr lang="en-US" sz="1250" dirty="0"/>
          </a:p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Търпение в трудни моменти</a:t>
            </a:r>
            <a:endParaRPr lang="en-US" sz="1250" dirty="0"/>
          </a:p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Емпатия — другата гледна точка</a:t>
            </a:r>
            <a:endParaRPr lang="en-US" sz="1250" dirty="0"/>
          </a:p>
        </p:txBody>
      </p:sp>
      <p:sp>
        <p:nvSpPr>
          <p:cNvPr id="20" name="Shape 16"/>
          <p:cNvSpPr/>
          <p:nvPr/>
        </p:nvSpPr>
        <p:spPr>
          <a:xfrm>
            <a:off x="6583680" y="5559552"/>
            <a:ext cx="4526280" cy="0"/>
          </a:xfrm>
          <a:prstGeom prst="rect">
            <a:avLst/>
          </a:prstGeom>
          <a:noFill/>
          <a:ln w="12700">
            <a:solidFill>
              <a:srgbClr val="D7E2DC"/>
            </a:solidFill>
            <a:prstDash val="solid"/>
          </a:ln>
        </p:spPr>
      </p:sp>
      <p:sp>
        <p:nvSpPr>
          <p:cNvPr id="21" name="Text 17"/>
          <p:cNvSpPr/>
          <p:nvPr/>
        </p:nvSpPr>
        <p:spPr>
          <a:xfrm>
            <a:off x="6583680" y="5650992"/>
            <a:ext cx="4526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42%  </a:t>
            </a:r>
            <a:r>
              <a:rPr lang="en-US" sz="110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искат училището да развива общуването</a:t>
            </a:r>
            <a:endParaRPr lang="en-US" sz="1500" dirty="0"/>
          </a:p>
        </p:txBody>
      </p:sp>
      <p:sp>
        <p:nvSpPr>
          <p:cNvPr id="22" name="Text 18"/>
          <p:cNvSpPr/>
          <p:nvPr/>
        </p:nvSpPr>
        <p:spPr>
          <a:xfrm>
            <a:off x="685800" y="6355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 19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000" dirty="0"/>
          </a:p>
        </p:txBody>
      </p:sp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3977639" y="4709160"/>
            <a:ext cx="1261872" cy="329184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750" b="1" dirty="0">
                <a:solidFill>
                  <a:srgbClr val="143752"/>
                </a:solidFill>
                <a:latin typeface="Aptos"/>
              </a:rPr>
              <a:t>ДЕЙНОСТИ →</a:t>
            </a:r>
          </a:p>
        </p:txBody>
      </p:sp>
      <p:sp>
        <p:nvSpPr>
          <p:cNvPr id="25" name="Rounded Rectangle 24">
            <a:hlinkClick r:id="rId6" action="ppaction://hlinksldjump"/>
          </p:cNvPr>
          <p:cNvSpPr/>
          <p:nvPr/>
        </p:nvSpPr>
        <p:spPr>
          <a:xfrm>
            <a:off x="9765792" y="4709160"/>
            <a:ext cx="1261872" cy="329184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750" b="1" dirty="0">
                <a:solidFill>
                  <a:srgbClr val="143752"/>
                </a:solidFill>
                <a:latin typeface="Aptos"/>
              </a:rPr>
              <a:t>ДЕЙНОСТИ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СТРУКТУРАТА НА ЧАСА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777240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Модул 3 и 4 — Предизвикателства / </a:t>
            </a:r>
            <a:r>
              <a:rPr lang="bg-BG" sz="26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Бъдеще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685800" y="1691640"/>
            <a:ext cx="5257800" cy="4434840"/>
          </a:xfrm>
          <a:prstGeom prst="roundRect">
            <a:avLst>
              <a:gd name="adj" fmla="val 2474"/>
            </a:avLst>
          </a:prstGeom>
          <a:solidFill>
            <a:srgbClr val="EDF3E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051560" y="196596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5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МОДУЛ 3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1051560" y="2350008"/>
            <a:ext cx="777240" cy="7772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7" name="Image 0" descr="/home/claude/deck/assets/puzz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642" y="2552090"/>
            <a:ext cx="373075" cy="373075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3246120"/>
            <a:ext cx="4526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Аз и предизвикателствата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051560" y="3776472"/>
            <a:ext cx="45262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i="1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Критично мислене, решаване на проблеми, избор и отговорност.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1051560" y="4434840"/>
            <a:ext cx="452628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Критично мислене</a:t>
            </a:r>
            <a:endParaRPr lang="en-US" sz="1250" dirty="0"/>
          </a:p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Решаване на проблеми</a:t>
            </a:r>
            <a:endParaRPr lang="en-US" sz="1250" dirty="0"/>
          </a:p>
          <a:p>
            <a:pPr marL="342900" indent="-342900">
              <a:spcAft>
                <a:spcPts val="600"/>
              </a:spcAft>
              <a:buSzPct val="100000"/>
              <a:buChar char="●"/>
            </a:pPr>
            <a:r>
              <a:rPr lang="en-US" sz="1250" dirty="0">
                <a:solidFill>
                  <a:srgbClr val="233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Избор и отговорност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1051560" y="5559552"/>
            <a:ext cx="4526280" cy="0"/>
          </a:xfrm>
          <a:prstGeom prst="rect">
            <a:avLst/>
          </a:prstGeom>
          <a:noFill/>
          <a:ln w="12700">
            <a:solidFill>
              <a:srgbClr val="D7E2DC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051560" y="5650992"/>
            <a:ext cx="4526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500" b="1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68 </a:t>
            </a:r>
            <a:r>
              <a:rPr lang="en-US" sz="1500" b="1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  </a:t>
            </a:r>
            <a:r>
              <a:rPr lang="en-US" sz="110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искат училището да развива критично мислене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217920" y="1714500"/>
            <a:ext cx="5257800" cy="4434840"/>
          </a:xfrm>
          <a:prstGeom prst="roundRect">
            <a:avLst>
              <a:gd name="adj" fmla="val 2474"/>
            </a:avLst>
          </a:prstGeom>
          <a:solidFill>
            <a:srgbClr val="1F3A3D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4" name="Text 11"/>
          <p:cNvSpPr/>
          <p:nvPr/>
        </p:nvSpPr>
        <p:spPr>
          <a:xfrm>
            <a:off x="6583680" y="196596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5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МОДУЛ 4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6583680" y="2350008"/>
            <a:ext cx="777240" cy="7772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16" name="Image 1" descr="/home/claude/deck/assets/balanc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762" y="2552090"/>
            <a:ext cx="373075" cy="37307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6583680" y="3246120"/>
            <a:ext cx="4526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Аз и </a:t>
            </a:r>
            <a:r>
              <a:rPr lang="bg-BG" sz="21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моето бъдеще</a:t>
            </a:r>
            <a:endParaRPr lang="en-US" sz="2100" dirty="0"/>
          </a:p>
        </p:txBody>
      </p:sp>
      <p:sp>
        <p:nvSpPr>
          <p:cNvPr id="18" name="Text 14"/>
          <p:cNvSpPr/>
          <p:nvPr/>
        </p:nvSpPr>
        <p:spPr>
          <a:xfrm>
            <a:off x="6583680" y="3749040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150" i="1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Да открие посоката си в света на много възможности.</a:t>
            </a:r>
            <a:endParaRPr lang="en-US" sz="1150" dirty="0"/>
          </a:p>
        </p:txBody>
      </p:sp>
      <p:sp>
        <p:nvSpPr>
          <p:cNvPr id="19" name="Shape 15"/>
          <p:cNvSpPr/>
          <p:nvPr/>
        </p:nvSpPr>
        <p:spPr>
          <a:xfrm>
            <a:off x="6583680" y="4114800"/>
            <a:ext cx="4526276" cy="347472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0" name="Shape 16"/>
          <p:cNvSpPr/>
          <p:nvPr/>
        </p:nvSpPr>
        <p:spPr>
          <a:xfrm>
            <a:off x="6583679" y="4114800"/>
            <a:ext cx="2098717" cy="347472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1" name="Text 17"/>
          <p:cNvSpPr/>
          <p:nvPr/>
        </p:nvSpPr>
        <p:spPr>
          <a:xfrm>
            <a:off x="6720840" y="4114800"/>
            <a:ext cx="88978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Ценности</a:t>
            </a:r>
            <a:endParaRPr lang="en-US" sz="1150" dirty="0"/>
          </a:p>
        </p:txBody>
      </p:sp>
      <p:sp>
        <p:nvSpPr>
          <p:cNvPr id="23" name="Shape 19"/>
          <p:cNvSpPr/>
          <p:nvPr/>
        </p:nvSpPr>
        <p:spPr>
          <a:xfrm>
            <a:off x="6583680" y="4572000"/>
            <a:ext cx="4526278" cy="347472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4" name="Shape 20"/>
          <p:cNvSpPr/>
          <p:nvPr/>
        </p:nvSpPr>
        <p:spPr>
          <a:xfrm>
            <a:off x="6583680" y="4572000"/>
            <a:ext cx="2098716" cy="347472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5" name="Text 21"/>
          <p:cNvSpPr/>
          <p:nvPr/>
        </p:nvSpPr>
        <p:spPr>
          <a:xfrm>
            <a:off x="6720840" y="4572000"/>
            <a:ext cx="88978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Цели</a:t>
            </a:r>
            <a:endParaRPr lang="en-US" sz="1150" dirty="0"/>
          </a:p>
        </p:txBody>
      </p:sp>
      <p:sp>
        <p:nvSpPr>
          <p:cNvPr id="27" name="Shape 23"/>
          <p:cNvSpPr/>
          <p:nvPr/>
        </p:nvSpPr>
        <p:spPr>
          <a:xfrm>
            <a:off x="6583679" y="5029200"/>
            <a:ext cx="4526277" cy="347472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8" name="Shape 24"/>
          <p:cNvSpPr/>
          <p:nvPr/>
        </p:nvSpPr>
        <p:spPr>
          <a:xfrm>
            <a:off x="6583680" y="5029200"/>
            <a:ext cx="2098716" cy="347472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9" name="Text 25"/>
          <p:cNvSpPr/>
          <p:nvPr/>
        </p:nvSpPr>
        <p:spPr>
          <a:xfrm>
            <a:off x="6720840" y="5029200"/>
            <a:ext cx="1508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Смисъл</a:t>
            </a:r>
            <a:r>
              <a:rPr lang="bg-BG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и посока</a:t>
            </a:r>
            <a:endParaRPr lang="en-US" sz="1150" dirty="0"/>
          </a:p>
        </p:txBody>
      </p:sp>
      <p:sp>
        <p:nvSpPr>
          <p:cNvPr id="35" name="Text 31"/>
          <p:cNvSpPr/>
          <p:nvPr/>
        </p:nvSpPr>
        <p:spPr>
          <a:xfrm>
            <a:off x="685800" y="63550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Text 32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000" dirty="0"/>
          </a:p>
        </p:txBody>
      </p:sp>
      <p:sp>
        <p:nvSpPr>
          <p:cNvPr id="37" name="Text 17">
            <a:extLst>
              <a:ext uri="{FF2B5EF4-FFF2-40B4-BE49-F238E27FC236}">
                <a16:creationId xmlns:a16="http://schemas.microsoft.com/office/drawing/2014/main" id="{D2F605D4-832A-493A-9A2E-3E113DEE7CD3}"/>
              </a:ext>
            </a:extLst>
          </p:cNvPr>
          <p:cNvSpPr/>
          <p:nvPr/>
        </p:nvSpPr>
        <p:spPr>
          <a:xfrm>
            <a:off x="9048160" y="4096512"/>
            <a:ext cx="1496451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Какво е важно за мен?</a:t>
            </a:r>
            <a:endParaRPr lang="en-US" sz="1150" dirty="0"/>
          </a:p>
        </p:txBody>
      </p:sp>
      <p:sp>
        <p:nvSpPr>
          <p:cNvPr id="40" name="Text 21">
            <a:extLst>
              <a:ext uri="{FF2B5EF4-FFF2-40B4-BE49-F238E27FC236}">
                <a16:creationId xmlns:a16="http://schemas.microsoft.com/office/drawing/2014/main" id="{86BE6DE4-473E-4C65-B89D-0B4882C51738}"/>
              </a:ext>
            </a:extLst>
          </p:cNvPr>
          <p:cNvSpPr/>
          <p:nvPr/>
        </p:nvSpPr>
        <p:spPr>
          <a:xfrm>
            <a:off x="9048160" y="4542223"/>
            <a:ext cx="185430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Към какво се стремя?</a:t>
            </a:r>
            <a:endParaRPr lang="en-US" sz="1150" dirty="0"/>
          </a:p>
        </p:txBody>
      </p:sp>
      <p:sp>
        <p:nvSpPr>
          <p:cNvPr id="41" name="Text 21">
            <a:extLst>
              <a:ext uri="{FF2B5EF4-FFF2-40B4-BE49-F238E27FC236}">
                <a16:creationId xmlns:a16="http://schemas.microsoft.com/office/drawing/2014/main" id="{BFF2C18D-33A8-4518-9DDC-BF3AC904339F}"/>
              </a:ext>
            </a:extLst>
          </p:cNvPr>
          <p:cNvSpPr/>
          <p:nvPr/>
        </p:nvSpPr>
        <p:spPr>
          <a:xfrm>
            <a:off x="9048160" y="5036234"/>
            <a:ext cx="185927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bg-BG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Какъв човек искам да стана?</a:t>
            </a:r>
            <a:endParaRPr lang="en-US" sz="1150" dirty="0"/>
          </a:p>
        </p:txBody>
      </p:sp>
      <p:sp>
        <p:nvSpPr>
          <p:cNvPr id="42" name="Rounded Rectangle 41">
            <a:hlinkClick r:id="rId5" action="ppaction://hlinksldjump"/>
          </p:cNvPr>
          <p:cNvSpPr/>
          <p:nvPr/>
        </p:nvSpPr>
        <p:spPr>
          <a:xfrm>
            <a:off x="4043848" y="4745736"/>
            <a:ext cx="1261872" cy="329184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750" b="1" dirty="0">
                <a:solidFill>
                  <a:srgbClr val="143752"/>
                </a:solidFill>
                <a:latin typeface="Aptos"/>
              </a:rPr>
              <a:t>ДЕЙНОСТИ →</a:t>
            </a:r>
          </a:p>
        </p:txBody>
      </p:sp>
      <p:sp>
        <p:nvSpPr>
          <p:cNvPr id="43" name="Rounded Rectangle 42">
            <a:hlinkClick r:id="rId6" action="ppaction://hlinksldjump"/>
          </p:cNvPr>
          <p:cNvSpPr/>
          <p:nvPr/>
        </p:nvSpPr>
        <p:spPr>
          <a:xfrm>
            <a:off x="8215881" y="5635166"/>
            <a:ext cx="1261872" cy="329184"/>
          </a:xfrm>
          <a:prstGeom prst="roundRect">
            <a:avLst/>
          </a:prstGeom>
          <a:solidFill>
            <a:srgbClr val="E5F1F8"/>
          </a:solidFill>
          <a:ln>
            <a:solidFill>
              <a:srgbClr val="448E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750" b="1" dirty="0">
                <a:solidFill>
                  <a:srgbClr val="143752"/>
                </a:solidFill>
                <a:latin typeface="Aptos"/>
              </a:rPr>
              <a:t>ДЕЙНОСТИ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D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43753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B85E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 ИДЕЯ КЪМ ПРАКТИКА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1595916" y="841926"/>
            <a:ext cx="50749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Бинарен урок в Трета ПМГ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26948" y="1683818"/>
            <a:ext cx="6733458" cy="4671262"/>
          </a:xfrm>
          <a:prstGeom prst="roundRect">
            <a:avLst>
              <a:gd name="adj" fmla="val 3111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597914" y="1731441"/>
            <a:ext cx="56692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Психология + Изобразително изкуство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1051560" y="5257800"/>
            <a:ext cx="5486400" cy="0"/>
          </a:xfrm>
          <a:prstGeom prst="line">
            <a:avLst/>
          </a:prstGeom>
          <a:noFill/>
          <a:ln w="12700">
            <a:solidFill>
              <a:srgbClr val="E4E9E6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64143" y="5680768"/>
            <a:ext cx="56692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150" i="1" dirty="0">
                <a:solidFill>
                  <a:srgbClr val="5E85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Резултат: себепознание, разбиране и приемане на различната гледна точка — разговори, до които думите сами не биха </a:t>
            </a:r>
            <a:r>
              <a:rPr lang="en-US" sz="1150" i="1" dirty="0" err="1">
                <a:solidFill>
                  <a:srgbClr val="5E85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стигнали</a:t>
            </a:r>
            <a:r>
              <a:rPr lang="en-US" sz="1150" i="1" dirty="0">
                <a:solidFill>
                  <a:srgbClr val="5E85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r>
              <a:rPr lang="bg-BG" sz="1150" i="1" dirty="0">
                <a:solidFill>
                  <a:srgbClr val="5E85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7406640" y="1691640"/>
            <a:ext cx="4069080" cy="1298448"/>
          </a:xfrm>
          <a:prstGeom prst="roundRect">
            <a:avLst>
              <a:gd name="adj" fmla="val 7042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7607808" y="2057400"/>
            <a:ext cx="566928" cy="566928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14" name="Image 1" descr="/home/claude/deck/assets/palette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5209" y="2204801"/>
            <a:ext cx="272125" cy="272125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8366760" y="1837944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Рисуване</a:t>
            </a:r>
            <a:endParaRPr lang="en-US" sz="1550" dirty="0"/>
          </a:p>
        </p:txBody>
      </p:sp>
      <p:sp>
        <p:nvSpPr>
          <p:cNvPr id="16" name="Text 12"/>
          <p:cNvSpPr/>
          <p:nvPr/>
        </p:nvSpPr>
        <p:spPr>
          <a:xfrm>
            <a:off x="8366760" y="2221992"/>
            <a:ext cx="2926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Всеки ученик рисува дърво, отразяващо текущото му състояние</a:t>
            </a:r>
            <a:endParaRPr lang="en-US" sz="1150" dirty="0"/>
          </a:p>
        </p:txBody>
      </p:sp>
      <p:sp>
        <p:nvSpPr>
          <p:cNvPr id="17" name="Shape 13"/>
          <p:cNvSpPr/>
          <p:nvPr/>
        </p:nvSpPr>
        <p:spPr>
          <a:xfrm>
            <a:off x="7406640" y="3127248"/>
            <a:ext cx="4069080" cy="1298448"/>
          </a:xfrm>
          <a:prstGeom prst="roundRect">
            <a:avLst>
              <a:gd name="adj" fmla="val 7042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7607808" y="3493008"/>
            <a:ext cx="566928" cy="566928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19" name="Image 2" descr="/home/claude/deck/assets/comments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5209" y="3640409"/>
            <a:ext cx="272125" cy="272125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8366760" y="3273552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Споделяне</a:t>
            </a:r>
            <a:endParaRPr lang="en-US" sz="1550" dirty="0"/>
          </a:p>
        </p:txBody>
      </p:sp>
      <p:sp>
        <p:nvSpPr>
          <p:cNvPr id="21" name="Text 16"/>
          <p:cNvSpPr/>
          <p:nvPr/>
        </p:nvSpPr>
        <p:spPr>
          <a:xfrm>
            <a:off x="8366760" y="3657600"/>
            <a:ext cx="2926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Разказва историята зад избраните форми, цветове и детайли</a:t>
            </a:r>
            <a:endParaRPr lang="en-US" sz="1150" dirty="0"/>
          </a:p>
        </p:txBody>
      </p:sp>
      <p:sp>
        <p:nvSpPr>
          <p:cNvPr id="22" name="Shape 17"/>
          <p:cNvSpPr/>
          <p:nvPr/>
        </p:nvSpPr>
        <p:spPr>
          <a:xfrm>
            <a:off x="7406640" y="4562856"/>
            <a:ext cx="4069080" cy="1298448"/>
          </a:xfrm>
          <a:prstGeom prst="roundRect">
            <a:avLst>
              <a:gd name="adj" fmla="val 7042"/>
            </a:avLst>
          </a:prstGeom>
          <a:solidFill>
            <a:srgbClr val="FFFFFF"/>
          </a:solidFill>
          <a:ln/>
          <a:effectLst>
            <a:outerShdw blurRad="127000" dist="38100" dir="5400000" algn="bl" rotWithShape="0">
              <a:srgbClr val="1F3A3D">
                <a:alpha val="10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7607808" y="4928616"/>
            <a:ext cx="566928" cy="566928"/>
          </a:xfrm>
          <a:prstGeom prst="ellipse">
            <a:avLst/>
          </a:prstGeom>
          <a:solidFill>
            <a:srgbClr val="84A98C"/>
          </a:solidFill>
          <a:ln/>
        </p:spPr>
      </p:sp>
      <p:pic>
        <p:nvPicPr>
          <p:cNvPr id="24" name="Image 3" descr="/home/claude/deck/assets/users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5209" y="5076017"/>
            <a:ext cx="272125" cy="272125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8366760" y="4709160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23383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Разпознаване</a:t>
            </a:r>
            <a:endParaRPr lang="en-US" sz="1550" dirty="0"/>
          </a:p>
        </p:txBody>
      </p:sp>
      <p:sp>
        <p:nvSpPr>
          <p:cNvPr id="26" name="Text 20"/>
          <p:cNvSpPr/>
          <p:nvPr/>
        </p:nvSpPr>
        <p:spPr>
          <a:xfrm>
            <a:off x="8366760" y="5093208"/>
            <a:ext cx="2926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5C6B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Групата учи да разчита емоция в чужда творба</a:t>
            </a:r>
            <a:endParaRPr lang="en-US" sz="1150" dirty="0"/>
          </a:p>
        </p:txBody>
      </p:sp>
      <p:sp>
        <p:nvSpPr>
          <p:cNvPr id="27" name="Text 21"/>
          <p:cNvSpPr/>
          <p:nvPr/>
        </p:nvSpPr>
        <p:spPr>
          <a:xfrm>
            <a:off x="685800" y="6435762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</a:t>
            </a:r>
            <a:r>
              <a:rPr lang="en-US" sz="900" kern="0" spc="5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</a:t>
            </a:r>
            <a:endParaRPr lang="en-US" sz="900" dirty="0"/>
          </a:p>
        </p:txBody>
      </p:sp>
      <p:sp>
        <p:nvSpPr>
          <p:cNvPr id="28" name="Text 22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9B8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000" dirty="0"/>
          </a:p>
        </p:txBody>
      </p:sp>
      <p:pic>
        <p:nvPicPr>
          <p:cNvPr id="30" name="Бинарен урок">
            <a:hlinkClick r:id="" action="ppaction://media"/>
            <a:extLst>
              <a:ext uri="{FF2B5EF4-FFF2-40B4-BE49-F238E27FC236}">
                <a16:creationId xmlns:a16="http://schemas.microsoft.com/office/drawing/2014/main" id="{901671EC-4E79-4155-BFE4-849DA77BA7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2136" y="2221992"/>
            <a:ext cx="6162480" cy="3511296"/>
          </a:xfrm>
          <a:prstGeom prst="rect">
            <a:avLst/>
          </a:prstGeom>
        </p:spPr>
      </p:pic>
      <p:sp>
        <p:nvSpPr>
          <p:cNvPr id="29" name="Shape 4">
            <a:extLst>
              <a:ext uri="{FF2B5EF4-FFF2-40B4-BE49-F238E27FC236}">
                <a16:creationId xmlns:a16="http://schemas.microsoft.com/office/drawing/2014/main" id="{2C1D00C6-4542-4FB4-81DC-9E373F042D10}"/>
              </a:ext>
            </a:extLst>
          </p:cNvPr>
          <p:cNvSpPr/>
          <p:nvPr/>
        </p:nvSpPr>
        <p:spPr>
          <a:xfrm>
            <a:off x="690641" y="808952"/>
            <a:ext cx="777240" cy="777240"/>
          </a:xfrm>
          <a:prstGeom prst="ellipse">
            <a:avLst/>
          </a:prstGeom>
          <a:solidFill>
            <a:srgbClr val="D97B4F"/>
          </a:solidFill>
          <a:ln/>
        </p:spPr>
      </p:sp>
      <p:pic>
        <p:nvPicPr>
          <p:cNvPr id="31" name="Image 1" descr="/home/claude/deck/assets/palette_white.png">
            <a:extLst>
              <a:ext uri="{FF2B5EF4-FFF2-40B4-BE49-F238E27FC236}">
                <a16:creationId xmlns:a16="http://schemas.microsoft.com/office/drawing/2014/main" id="{8515F2E0-A85E-4F97-AACF-85EE819ADE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324" y="994386"/>
            <a:ext cx="380880" cy="38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3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F3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4572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 АНКЕТАТА — ОТВОРЕН ВЪПРОС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85800" y="777240"/>
            <a:ext cx="10241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Кое човешко качество AI не може да замени?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685800" y="1481328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Отговори на 199 ученици, обобщени по теми (кратък свободен отговор)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85800" y="2240280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6" name="Shape 4"/>
          <p:cNvSpPr/>
          <p:nvPr/>
        </p:nvSpPr>
        <p:spPr>
          <a:xfrm>
            <a:off x="685800" y="2240280"/>
            <a:ext cx="6949440" cy="566928"/>
          </a:xfrm>
          <a:prstGeom prst="rect">
            <a:avLst/>
          </a:prstGeom>
          <a:solidFill>
            <a:srgbClr val="D97B4F"/>
          </a:solidFill>
          <a:ln/>
        </p:spPr>
      </p:sp>
      <p:sp>
        <p:nvSpPr>
          <p:cNvPr id="7" name="Text 5"/>
          <p:cNvSpPr/>
          <p:nvPr/>
        </p:nvSpPr>
        <p:spPr>
          <a:xfrm>
            <a:off x="868680" y="2240280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Емпатия / съпричастност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685800" y="2971800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10" name="Shape 8"/>
          <p:cNvSpPr/>
          <p:nvPr/>
        </p:nvSpPr>
        <p:spPr>
          <a:xfrm>
            <a:off x="685800" y="2971800"/>
            <a:ext cx="4971171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2971800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Емоционална интелигентност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85800" y="3703320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14" name="Shape 12"/>
          <p:cNvSpPr/>
          <p:nvPr/>
        </p:nvSpPr>
        <p:spPr>
          <a:xfrm>
            <a:off x="685800" y="3703320"/>
            <a:ext cx="3938954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15" name="Text 13"/>
          <p:cNvSpPr/>
          <p:nvPr/>
        </p:nvSpPr>
        <p:spPr>
          <a:xfrm>
            <a:off x="868680" y="3703320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Любов / привързаност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685800" y="4434840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18" name="Shape 16"/>
          <p:cNvSpPr/>
          <p:nvPr/>
        </p:nvSpPr>
        <p:spPr>
          <a:xfrm>
            <a:off x="685800" y="4434840"/>
            <a:ext cx="2602523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19" name="Text 17"/>
          <p:cNvSpPr/>
          <p:nvPr/>
        </p:nvSpPr>
        <p:spPr>
          <a:xfrm>
            <a:off x="868680" y="4434840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Творчество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685800" y="5166360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2" name="Shape 20"/>
          <p:cNvSpPr/>
          <p:nvPr/>
        </p:nvSpPr>
        <p:spPr>
          <a:xfrm>
            <a:off x="685800" y="5166360"/>
            <a:ext cx="3613638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3" name="Text 21"/>
          <p:cNvSpPr/>
          <p:nvPr/>
        </p:nvSpPr>
        <p:spPr>
          <a:xfrm>
            <a:off x="868680" y="5166360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Доброта и грижа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685800" y="5897880"/>
            <a:ext cx="6949440" cy="566928"/>
          </a:xfrm>
          <a:prstGeom prst="rect">
            <a:avLst/>
          </a:prstGeom>
          <a:solidFill>
            <a:srgbClr val="2C4F52"/>
          </a:solidFill>
          <a:ln/>
        </p:spPr>
      </p:sp>
      <p:sp>
        <p:nvSpPr>
          <p:cNvPr id="26" name="Shape 24"/>
          <p:cNvSpPr/>
          <p:nvPr/>
        </p:nvSpPr>
        <p:spPr>
          <a:xfrm>
            <a:off x="685800" y="5897880"/>
            <a:ext cx="6049108" cy="566928"/>
          </a:xfrm>
          <a:prstGeom prst="rect">
            <a:avLst/>
          </a:prstGeom>
          <a:solidFill>
            <a:srgbClr val="84A98C"/>
          </a:solidFill>
          <a:ln/>
        </p:spPr>
      </p:sp>
      <p:sp>
        <p:nvSpPr>
          <p:cNvPr id="27" name="Text 25"/>
          <p:cNvSpPr/>
          <p:nvPr/>
        </p:nvSpPr>
        <p:spPr>
          <a:xfrm>
            <a:off x="868680" y="5897880"/>
            <a:ext cx="60350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Човечност</a:t>
            </a:r>
            <a:endParaRPr lang="en-US" sz="1300" dirty="0"/>
          </a:p>
        </p:txBody>
      </p:sp>
      <p:sp>
        <p:nvSpPr>
          <p:cNvPr id="29" name="Shape 27"/>
          <p:cNvSpPr/>
          <p:nvPr/>
        </p:nvSpPr>
        <p:spPr>
          <a:xfrm>
            <a:off x="8241909" y="2269119"/>
            <a:ext cx="3429000" cy="3794760"/>
          </a:xfrm>
          <a:prstGeom prst="roundRect">
            <a:avLst>
              <a:gd name="adj" fmla="val 3200"/>
            </a:avLst>
          </a:prstGeom>
          <a:solidFill>
            <a:srgbClr val="24484B"/>
          </a:solidFill>
          <a:ln/>
          <a:effectLst>
            <a:outerShdw blurRad="127000" dist="38100" dir="5400000" algn="bl" rotWithShape="0">
              <a:srgbClr val="1F3A3D">
                <a:alpha val="25000"/>
              </a:srgbClr>
            </a:outerShdw>
          </a:effectLst>
        </p:spPr>
      </p:sp>
      <p:pic>
        <p:nvPicPr>
          <p:cNvPr id="30" name="Image 0" descr="/home/claude/deck/assets/commentDots_war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480" y="2560320"/>
            <a:ext cx="502920" cy="502920"/>
          </a:xfrm>
          <a:prstGeom prst="rect">
            <a:avLst/>
          </a:prstGeom>
        </p:spPr>
      </p:pic>
      <p:sp>
        <p:nvSpPr>
          <p:cNvPr id="31" name="Text 28"/>
          <p:cNvSpPr/>
          <p:nvPr/>
        </p:nvSpPr>
        <p:spPr>
          <a:xfrm>
            <a:off x="8412480" y="3200400"/>
            <a:ext cx="2788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D97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 техни думи:</a:t>
            </a:r>
            <a:endParaRPr lang="en-US" sz="1100" dirty="0"/>
          </a:p>
        </p:txBody>
      </p:sp>
      <p:sp>
        <p:nvSpPr>
          <p:cNvPr id="32" name="Text 29"/>
          <p:cNvSpPr/>
          <p:nvPr/>
        </p:nvSpPr>
        <p:spPr>
          <a:xfrm>
            <a:off x="8412480" y="3611880"/>
            <a:ext cx="278892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spcAft>
                <a:spcPts val="1800"/>
              </a:spcAft>
              <a:buNone/>
            </a:pPr>
            <a:r>
              <a:rPr lang="en-US" sz="1350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„Способността да обичаш и да бъдеш обичан.“</a:t>
            </a:r>
            <a:endParaRPr lang="en-US" sz="1350" dirty="0"/>
          </a:p>
          <a:p>
            <a:pPr marL="0" indent="0">
              <a:lnSpc>
                <a:spcPct val="125000"/>
              </a:lnSpc>
              <a:spcAft>
                <a:spcPts val="1800"/>
              </a:spcAft>
              <a:buNone/>
            </a:pPr>
            <a:r>
              <a:rPr lang="en-US" sz="1350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„Да се постави в ситуацията на друг човек.“</a:t>
            </a:r>
            <a:endParaRPr lang="en-US" sz="135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1350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„Чувството някой да е до теб и да не се чувстваш сам.“</a:t>
            </a:r>
            <a:endParaRPr lang="en-US" sz="1350" dirty="0"/>
          </a:p>
        </p:txBody>
      </p:sp>
      <p:sp>
        <p:nvSpPr>
          <p:cNvPr id="33" name="Text 30"/>
          <p:cNvSpPr/>
          <p:nvPr/>
        </p:nvSpPr>
        <p:spPr>
          <a:xfrm>
            <a:off x="685800" y="6459429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kern="0" spc="5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 ЗА ЧОВЕКА  ·  ТРЕТА ПМГ „АКАД. МЕТОДИЙ ПОПОВ“</a:t>
            </a:r>
            <a:endParaRPr lang="en-US" sz="900" dirty="0"/>
          </a:p>
        </p:txBody>
      </p:sp>
      <p:sp>
        <p:nvSpPr>
          <p:cNvPr id="34" name="Text 31"/>
          <p:cNvSpPr/>
          <p:nvPr/>
        </p:nvSpPr>
        <p:spPr>
          <a:xfrm>
            <a:off x="11277295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C7D6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2799</Words>
  <Application>Microsoft Office PowerPoint</Application>
  <PresentationFormat>Widescreen</PresentationFormat>
  <Paragraphs>435</Paragraphs>
  <Slides>28</Slides>
  <Notes>12</Notes>
  <HiddenSlides>16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Aptos</vt:lpstr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 за човека: уменията, които AI не може да замени</dc:title>
  <dc:subject>PptxGenJS Presentation</dc:subject>
  <dc:creator>Камелия Николова</dc:creator>
  <cp:lastModifiedBy>Admin</cp:lastModifiedBy>
  <cp:revision>24</cp:revision>
  <dcterms:created xsi:type="dcterms:W3CDTF">2026-07-04T09:16:00Z</dcterms:created>
  <dcterms:modified xsi:type="dcterms:W3CDTF">2026-09-10T09:11:36Z</dcterms:modified>
</cp:coreProperties>
</file>