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3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jpg"/><Relationship Id="rId3" Type="http://schemas.openxmlformats.org/officeDocument/2006/relationships/image" Target="../media/image41.png"/><Relationship Id="rId7" Type="http://schemas.openxmlformats.org/officeDocument/2006/relationships/image" Target="../media/image37.png"/><Relationship Id="rId12" Type="http://schemas.openxmlformats.org/officeDocument/2006/relationships/image" Target="../media/image4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jp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jp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7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0" y="5191125"/>
            <a:ext cx="7810500" cy="1143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570" y="3283730"/>
            <a:ext cx="9037005" cy="489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5362" y="4023419"/>
            <a:ext cx="10201275" cy="9165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847"/>
              </a:lnSpc>
              <a:defRPr/>
            </a:pPr>
            <a:r>
              <a:rPr sz="2400" b="1" i="0" u="none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ОБРАЗОВАНИЕТО НА БЪДЕЩЕТО И ПОДГОТОВКАТА НА КАДРИ ЗА ТУРИСТИЧЕСКАТА ИНДУСТРИЯ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19375" y="5448300"/>
            <a:ext cx="6953250" cy="253916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ctr"/>
            <a:r>
              <a:rPr sz="1650" b="1" i="0" u="none" dirty="0">
                <a:solidFill>
                  <a:srgbClr val="0F172A"/>
                </a:solidFill>
                <a:latin typeface="Verdana"/>
              </a:rPr>
              <a:t>Василена </a:t>
            </a:r>
            <a:r>
              <a:rPr lang="bg-BG" sz="1650" b="1" dirty="0">
                <a:solidFill>
                  <a:srgbClr val="0F172A"/>
                </a:solidFill>
                <a:latin typeface="Verdana"/>
              </a:rPr>
              <a:t>Щерева</a:t>
            </a:r>
            <a:r>
              <a:rPr sz="1650" b="1" i="0" u="none" dirty="0">
                <a:solidFill>
                  <a:srgbClr val="0F172A"/>
                </a:solidFill>
                <a:latin typeface="Verdana"/>
              </a:rPr>
              <a:t> Кръстанова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9375" y="5743575"/>
            <a:ext cx="695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bg-BG" sz="1275" b="0" i="0" u="none" noProof="0">
                <a:solidFill>
                  <a:srgbClr val="0D9488"/>
                </a:solidFill>
                <a:latin typeface="Verdana SemiBold"/>
              </a:rPr>
              <a:t>ПГТ "Проф. </a:t>
            </a:r>
            <a:r>
              <a:rPr lang="bg-BG" sz="1275" b="0" i="0" u="none" noProof="0" dirty="0">
                <a:solidFill>
                  <a:srgbClr val="0D9488"/>
                </a:solidFill>
                <a:latin typeface="Verdana SemiBold"/>
              </a:rPr>
              <a:t>д-р Асен Златаров"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19375" y="5972175"/>
            <a:ext cx="6953250" cy="152400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ctr"/>
            <a:r>
              <a:rPr lang="bg-BG" sz="1050" b="0" i="0" u="none" noProof="0">
                <a:solidFill>
                  <a:srgbClr val="64748B"/>
                </a:solidFill>
                <a:latin typeface="Verdana"/>
              </a:rPr>
              <a:t>гр. </a:t>
            </a:r>
            <a:r>
              <a:rPr lang="bg-BG" sz="1050" b="0" i="0" u="none" noProof="0" dirty="0">
                <a:solidFill>
                  <a:srgbClr val="64748B"/>
                </a:solidFill>
                <a:latin typeface="Verdana"/>
              </a:rPr>
              <a:t>Варна, България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6154" y="3457267"/>
            <a:ext cx="188714" cy="1428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0981" y="5448299"/>
            <a:ext cx="26670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0579" y="5981700"/>
            <a:ext cx="104775" cy="1333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9571314-A082-9BA7-9EC9-EDA8EEC896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954" y="207442"/>
            <a:ext cx="2849828" cy="21740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036D7C3-ECAB-7A7B-3DB0-741D1898FB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2574" y="214301"/>
            <a:ext cx="1847647" cy="217406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AA12EC9-ED62-2060-FDCB-FCAFC6FDCF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83014" y="168934"/>
            <a:ext cx="2212573" cy="221257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42" y="2080444"/>
            <a:ext cx="5877204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309" y="2080444"/>
            <a:ext cx="5405437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28625"/>
            <a:ext cx="11144250" cy="1600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1978" y="704850"/>
            <a:ext cx="85025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2999" y="2626748"/>
            <a:ext cx="4510087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Ключов икономически фактор: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Образованието е фундаментален двигател за икономическото и социалното развитие на съвременното общество.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2998" y="3474397"/>
            <a:ext cx="4510087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Глобална трансформация: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В условията на глобализация и ускорено технологично развитие ролята на училищата се променя динамично.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2997" y="4322046"/>
            <a:ext cx="4510087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Подготовка за бъдещето: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Необходима е подготовка на младите хора не само за днешните професии, но и за все още непредвидими бъдещи предизвикателства.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06310" y="2166169"/>
            <a:ext cx="5277434" cy="3562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626748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3474397"/>
            <a:ext cx="17145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4322046"/>
            <a:ext cx="133350" cy="1809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48171" y="625301"/>
            <a:ext cx="8295660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bg-BG" sz="2250" b="1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Предпоставки за развитие на образованието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6" y="1108894"/>
            <a:ext cx="11144250" cy="190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noProof="0" dirty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843" y="2431488"/>
            <a:ext cx="5405437" cy="29042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7" y="2031861"/>
            <a:ext cx="5405437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28625"/>
            <a:ext cx="11144250" cy="1600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0925" y="554431"/>
            <a:ext cx="1488876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" y="2060436"/>
            <a:ext cx="5348287" cy="3562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72287" y="2797545"/>
            <a:ext cx="4510087" cy="631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Динамика и растеж: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Туризмът е сред най-бързо развиващите се и иновативни сектори в световната икономика.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72287" y="3652837"/>
            <a:ext cx="4510087" cy="631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Технологичен напредък: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Индустрията е силно зависима от дигиталните иновации и съвременните платформи.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72287" y="4500427"/>
            <a:ext cx="4510087" cy="631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Нови очаквания: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Потребителските изисквания се променят постоянно, което налага нови стандарти в обучението на кадри.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6537" y="2797545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2528" y="3661789"/>
            <a:ext cx="17145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8519" y="4526033"/>
            <a:ext cx="213869" cy="1766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64669" y="474882"/>
            <a:ext cx="6062662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bg-BG" sz="2250" b="1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Предизвикателства пред туризма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4" y="980653"/>
            <a:ext cx="11144250" cy="190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62" y="2183391"/>
            <a:ext cx="4847303" cy="33589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761" y="1315664"/>
            <a:ext cx="4663182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bg-BG" sz="2000" b="1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Променяща се туристическа среда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90788" y="1315664"/>
            <a:ext cx="6815658" cy="42427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801252" y="2543175"/>
            <a:ext cx="4085381" cy="6294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Дигитализация и AI: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Онлайн резервации, изкуствен интелект и виртуални преживявания променят бизнес моделите.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62" y="3290637"/>
            <a:ext cx="4085381" cy="4113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Устойчив туризъм: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Нарастващо значение на екологичните и социално отговорни практики.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4219" y="3850201"/>
            <a:ext cx="4085382" cy="631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Търсени компетентности: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Съчетание от професионални знания, адаптивност и комуникация.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871" y="4625120"/>
            <a:ext cx="408807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Гъвкаво обучение: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Фокус върху практически умения и модерни методи.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824" y="2555649"/>
            <a:ext cx="219075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09" y="3313963"/>
            <a:ext cx="171450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27" y="3898674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814" y="4459447"/>
            <a:ext cx="219075" cy="1809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152900"/>
            <a:ext cx="3575000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425" y="4152900"/>
            <a:ext cx="3575000" cy="2276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975" y="4152900"/>
            <a:ext cx="3575000" cy="2276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788105" y="122666"/>
            <a:ext cx="6615639" cy="30428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2087" y="3457575"/>
            <a:ext cx="916037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4429125"/>
            <a:ext cx="476250" cy="476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5038725"/>
            <a:ext cx="3253687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Дигитална грамотност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391150"/>
            <a:ext cx="3098750" cy="8013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>
                <a:solidFill>
                  <a:srgbClr val="475569"/>
                </a:solidFill>
                <a:latin typeface="Verdana"/>
              </a:rPr>
              <a:t>Изграждане на дигитални умения още от ранните етапи на обучение за успешна адаптация на учениците в съвременната дигитална среда.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6550" y="4429125"/>
            <a:ext cx="476250" cy="476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46550" y="5038725"/>
            <a:ext cx="3253687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Практически системи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550" y="5391150"/>
            <a:ext cx="30987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>
                <a:solidFill>
                  <a:srgbClr val="475569"/>
                </a:solidFill>
                <a:latin typeface="Verdana"/>
              </a:rPr>
              <a:t>Работа със специализиран софтуер за управление на туристически услуги, резервационни системи и съвременен онлайн маркетинг.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1100" y="4429125"/>
            <a:ext cx="476250" cy="476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31100" y="5038725"/>
            <a:ext cx="3253687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Изкуствен интелект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100" y="5391150"/>
            <a:ext cx="30987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>
                <a:solidFill>
                  <a:srgbClr val="475569"/>
                </a:solidFill>
                <a:latin typeface="Verdana"/>
              </a:rPr>
              <a:t>Възприемане на AI технологията не като заплаха, а като мощен инструмент за повишаване качеството и бързината на обслужване.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37" y="4533900"/>
            <a:ext cx="333375" cy="2667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2275" y="4533900"/>
            <a:ext cx="304800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35875" y="4533900"/>
            <a:ext cx="266700" cy="266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23875" y="3427325"/>
            <a:ext cx="11668125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bg-BG" sz="2250" b="1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Дигитална трансформация в обучението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3924300"/>
            <a:ext cx="11144250" cy="190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352925"/>
            <a:ext cx="3575000" cy="2076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425" y="4352925"/>
            <a:ext cx="3575000" cy="20764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975" y="4352925"/>
            <a:ext cx="3575000" cy="20764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8344" y="3657600"/>
            <a:ext cx="85978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833" y="4452037"/>
            <a:ext cx="476250" cy="476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0275" y="5000625"/>
            <a:ext cx="3253687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Комуникация &amp; Езици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833" y="5315595"/>
            <a:ext cx="3098750" cy="10065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 dirty="0">
                <a:solidFill>
                  <a:srgbClr val="475569"/>
                </a:solidFill>
                <a:latin typeface="Verdana"/>
              </a:rPr>
              <a:t>Задълбочено владеене на чужди езици, развита междукултурна комуникация и стандарт за професионално обслужване на клиенти.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5112" y="4474180"/>
            <a:ext cx="476250" cy="476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56075" y="5001525"/>
            <a:ext cx="3253687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Екипност &amp; Лидерство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550" y="5315595"/>
            <a:ext cx="3098750" cy="8013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 dirty="0">
                <a:solidFill>
                  <a:srgbClr val="475569"/>
                </a:solidFill>
                <a:latin typeface="Verdana"/>
              </a:rPr>
              <a:t>Ефективна работа в екип, ефективно справяне с конфликти, висока социална отговорност и организационни умения.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8957" y="4463209"/>
            <a:ext cx="476250" cy="476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31100" y="5001525"/>
            <a:ext cx="3253687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Критично мислене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100" y="5315595"/>
            <a:ext cx="3098750" cy="8013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 dirty="0">
                <a:solidFill>
                  <a:srgbClr val="475569"/>
                </a:solidFill>
                <a:latin typeface="Verdana"/>
              </a:rPr>
              <a:t>Бързо вземане на решения при казуси, предприемаческо мислене и висока гъвкавост в бързопроменяща се среда.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4529137"/>
            <a:ext cx="333375" cy="2667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6075" y="4592724"/>
            <a:ext cx="333375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7069" y="4567984"/>
            <a:ext cx="200025" cy="266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23875" y="3627350"/>
            <a:ext cx="11668125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bg-BG" sz="2250" b="1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Компетентностен подход в обучението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4124325"/>
            <a:ext cx="11144250" cy="190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>
            <a:extLst>
              <a:ext uri="{FF2B5EF4-FFF2-40B4-BE49-F238E27FC236}">
                <a16:creationId xmlns:a16="http://schemas.microsoft.com/office/drawing/2014/main" id="{151864E4-D6BD-9E93-933A-D8D0A92FA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047" y="333494"/>
            <a:ext cx="2505791" cy="27101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D208172-1D9C-528D-4A19-B045022CB5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87408" y="417065"/>
            <a:ext cx="2341067" cy="2603218"/>
          </a:xfrm>
          <a:prstGeom prst="rect">
            <a:avLst/>
          </a:prstGeom>
        </p:spPr>
      </p:pic>
      <p:pic>
        <p:nvPicPr>
          <p:cNvPr id="31" name="Picture 30" descr="image.png">
            <a:extLst>
              <a:ext uri="{FF2B5EF4-FFF2-40B4-BE49-F238E27FC236}">
                <a16:creationId xmlns:a16="http://schemas.microsoft.com/office/drawing/2014/main" id="{700F43FF-0D8F-8E6D-4B3B-28BD19BF1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029" y="333494"/>
            <a:ext cx="2505791" cy="2710128"/>
          </a:xfrm>
          <a:prstGeom prst="rect">
            <a:avLst/>
          </a:prstGeom>
        </p:spPr>
      </p:pic>
      <p:pic>
        <p:nvPicPr>
          <p:cNvPr id="33" name="Picture 32" descr="image.png">
            <a:extLst>
              <a:ext uri="{FF2B5EF4-FFF2-40B4-BE49-F238E27FC236}">
                <a16:creationId xmlns:a16="http://schemas.microsoft.com/office/drawing/2014/main" id="{B4354E8F-48E2-A17B-5710-6FE1F7C2D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525" y="363611"/>
            <a:ext cx="2404294" cy="268001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DAFD611-F5AC-EADD-AF9A-8591965D07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0135" y="417065"/>
            <a:ext cx="2351578" cy="2534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180651A-387F-9024-54F0-95918DE32D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5375" y="400795"/>
            <a:ext cx="2296754" cy="2619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143250"/>
            <a:ext cx="5405437" cy="29527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5566" y="2228098"/>
            <a:ext cx="867965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3000" y="3419475"/>
            <a:ext cx="4510087" cy="631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Практическа подготовка: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Обучение, напълно ориентирано към реалните потребности и стандарти на бизнеса.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2998" y="4174909"/>
            <a:ext cx="451008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Състезания и конкурси: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Редовно участие и призови места в национални и международни инициативи.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2996" y="4727513"/>
            <a:ext cx="451008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Програма „Еразъм+“: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Международни образователни проекти и производствени практики в чужбина.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2995" y="5280117"/>
            <a:ext cx="4510087" cy="631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Реални резултати: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Превръщане на теориите в професионални умения и висока конкурентоспособност.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41526" y="2838450"/>
            <a:ext cx="4238259" cy="3503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3443287"/>
            <a:ext cx="15240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4162425"/>
            <a:ext cx="190500" cy="1809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4758430"/>
            <a:ext cx="219075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5280117"/>
            <a:ext cx="171450" cy="1809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40538" y="762000"/>
            <a:ext cx="7354529" cy="861774"/>
          </a:xfrm>
          <a:prstGeom prst="rect">
            <a:avLst/>
          </a:prstGeom>
          <a:noFill/>
        </p:spPr>
        <p:txBody>
          <a:bodyPr wrap="square" lIns="0" tIns="0" rIns="0" bIns="0" anchor="ctr">
            <a:prstTxWarp prst="textPlain">
              <a:avLst/>
            </a:prstTxWarp>
            <a:spAutoFit/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bg-BG" sz="2800" i="0" u="none" noProof="0" dirty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Професионална гимназия по туризъм  „Проф. д-р Асен Златаров“ – Варна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2581275"/>
            <a:ext cx="11144250" cy="190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noProof="0" dirty="0"/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209675"/>
            <a:ext cx="5405437" cy="1714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3067050"/>
            <a:ext cx="5405437" cy="1714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687" y="4924425"/>
            <a:ext cx="5405437" cy="1714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2376" y="514350"/>
            <a:ext cx="1225748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812" y="1476375"/>
            <a:ext cx="381000" cy="381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00812" y="1933575"/>
            <a:ext cx="5175646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Успехи &amp; Отличия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0812" y="2286000"/>
            <a:ext cx="492918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 dirty="0">
                <a:solidFill>
                  <a:srgbClr val="475569"/>
                </a:solidFill>
                <a:latin typeface="Verdana"/>
              </a:rPr>
              <a:t>Първи и призови места в национални състезания по кулинарство, ресторантьорство и туризъм.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812" y="3333750"/>
            <a:ext cx="381000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00812" y="3790950"/>
            <a:ext cx="5175646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Международен опит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0812" y="4143375"/>
            <a:ext cx="492918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 dirty="0">
                <a:solidFill>
                  <a:srgbClr val="475569"/>
                </a:solidFill>
                <a:latin typeface="Verdana"/>
              </a:rPr>
              <a:t>Обмен на добри европейски практики и развити междукултурни компетентности.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812" y="5191125"/>
            <a:ext cx="381000" cy="38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500812" y="5648325"/>
            <a:ext cx="5175646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bg-BG" sz="1350" b="0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Иновации &amp; STEM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0812" y="6000750"/>
            <a:ext cx="492918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bg-BG" sz="1200" b="0" i="0" u="none" noProof="0" dirty="0">
                <a:solidFill>
                  <a:srgbClr val="475569"/>
                </a:solidFill>
                <a:latin typeface="Verdana"/>
              </a:rPr>
              <a:t>Проектно-базирано обучение, симулации на казуси и развита училищна медиация.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9875" y="1571625"/>
            <a:ext cx="142875" cy="1905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6062" y="3429000"/>
            <a:ext cx="190500" cy="1905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6062" y="5286375"/>
            <a:ext cx="190500" cy="1905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23875" y="484100"/>
            <a:ext cx="11668125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bg-BG" sz="2250" b="1" i="0" u="none" noProof="0" dirty="0">
                <a:solidFill>
                  <a:srgbClr val="1E3A8A"/>
                </a:solidFill>
                <a:latin typeface="Poppins"/>
              </a:rPr>
              <a:t>Постижения и качество на подготовката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3875" y="981075"/>
            <a:ext cx="11144250" cy="190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noProof="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24FD944-1BB4-9CD7-ED98-8E9CCCBE9E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594" y="1211688"/>
            <a:ext cx="6024562" cy="1714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AD61A29-69EB-66FC-51A5-23D0C19F84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8594" y="3067050"/>
            <a:ext cx="6024562" cy="1712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F579FFA-E04D-8C7B-9AD1-EEAD71426F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594" y="4924425"/>
            <a:ext cx="6024562" cy="1714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39565"/>
            <a:ext cx="5381625" cy="29598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1704490"/>
            <a:ext cx="5381625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bg-BG" sz="2250" b="1" i="0" u="none" noProof="0" dirty="0">
                <a:solidFill>
                  <a:srgbClr val="1E3A8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Инвестиция в бъдещето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742950" y="2458640"/>
            <a:ext cx="4943475" cy="195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lang="bg-BG" sz="1200" b="1" i="0" u="none" noProof="0" dirty="0">
                <a:solidFill>
                  <a:srgbClr val="1E3A8A"/>
                </a:solidFill>
                <a:latin typeface="Verdana"/>
              </a:rPr>
              <a:t>ПГТ „Проф. д-р Асен Златаров“ подготвя: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2842904"/>
            <a:ext cx="4600575" cy="4113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Квалифицирани кадрите: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С отлични знания и изградени практически умения.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5850" y="3407636"/>
            <a:ext cx="46005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Иноватори в бранша: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Готови да прилагат новите дигитални технологии.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9662" y="3992610"/>
            <a:ext cx="4600575" cy="4134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Комуникатори: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Готови за успешна работа с чуждестранни гости.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5850" y="4562406"/>
            <a:ext cx="46005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bg-BG" sz="1200" b="1" i="0" u="none" noProof="0" dirty="0">
                <a:solidFill>
                  <a:srgbClr val="334155"/>
                </a:solidFill>
                <a:latin typeface="Verdana"/>
              </a:rPr>
              <a:t>Отговорни личности:</a:t>
            </a: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 С уважение към традициите и културното наследство.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61" y="2847380"/>
            <a:ext cx="219075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61" y="3407636"/>
            <a:ext cx="19050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060" y="3967892"/>
            <a:ext cx="219075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4562406"/>
            <a:ext cx="171450" cy="1809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663" y="3022097"/>
            <a:ext cx="8763000" cy="18817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663" y="5313038"/>
            <a:ext cx="8763000" cy="8477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5474" y="3305765"/>
            <a:ext cx="838104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bg-BG" sz="1950" b="1" i="0" u="none" noProof="0" dirty="0">
                <a:solidFill>
                  <a:srgbClr val="1E3A8A"/>
                </a:solidFill>
                <a:latin typeface="Poppins"/>
              </a:rPr>
              <a:t>Синхрон между образование и туристически бизнес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72188" y="3863514"/>
            <a:ext cx="7981950" cy="7372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39"/>
              </a:lnSpc>
            </a:pPr>
            <a:r>
              <a:rPr lang="bg-BG" sz="1200" b="0" i="0" u="none" noProof="0" dirty="0">
                <a:solidFill>
                  <a:srgbClr val="334155"/>
                </a:solidFill>
                <a:latin typeface="Verdana"/>
              </a:rPr>
              <a:t>Съвременното професионално образование в ПГТ „Проф. д-р Асен Златаров“ – Варна доказано отговаря на динамичните потребности на туристическата индустрия, като подготвя високо конкурентоспособни и мотивирани млади специалисти.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90736" y="5470676"/>
            <a:ext cx="8010525" cy="295275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lang="bg-BG" sz="1500" b="1" i="0" u="none" noProof="0" dirty="0">
                <a:solidFill>
                  <a:srgbClr val="15803D"/>
                </a:solidFill>
                <a:latin typeface="Verdana"/>
              </a:rPr>
              <a:t>Бъдещето на туризма започва с иновативното и гъвкаво образование днес!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834" y="5442880"/>
            <a:ext cx="171450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4635" y="5733089"/>
            <a:ext cx="171450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82115" y="1906001"/>
            <a:ext cx="5827764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bg-BG" sz="2250" b="1" i="0" u="none" noProof="0" dirty="0">
                <a:solidFill>
                  <a:srgbClr val="1E3A8A"/>
                </a:solidFill>
                <a:latin typeface="Poppins"/>
              </a:rPr>
              <a:t>Образованието, което създава бъдещето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2" y="2481885"/>
            <a:ext cx="11144250" cy="190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7FA5CB-8119-253F-4F88-B7C89E0326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728" y="114155"/>
            <a:ext cx="2162556" cy="16055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369088-91EF-DB4E-8E2C-4982A6D908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3611" y="114155"/>
            <a:ext cx="1428750" cy="16055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B478160-EF96-8335-9F84-01727DC297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49688" y="59629"/>
            <a:ext cx="1673665" cy="160557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555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Poppins</vt:lpstr>
      <vt:lpstr>Verdana</vt:lpstr>
      <vt:lpstr>Verdana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Василена Щ. Кръстанова</cp:lastModifiedBy>
  <cp:revision>5</cp:revision>
  <dcterms:created xsi:type="dcterms:W3CDTF">2013-01-27T09:14:16Z</dcterms:created>
  <dcterms:modified xsi:type="dcterms:W3CDTF">2026-09-12T11:02:09Z</dcterms:modified>
  <cp:category/>
</cp:coreProperties>
</file>