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Poppins" panose="020B0604020202020204" charset="0"/>
      <p:regular r:id="rId18"/>
    </p:embeddedFont>
    <p:embeddedFont>
      <p:font typeface="Bloc" panose="020C0803040004000204" charset="-52"/>
      <p:regular r:id="rId19"/>
    </p:embeddedFont>
    <p:embeddedFont>
      <p:font typeface="Roca One" panose="020B0604020202020204" charset="-52"/>
      <p:regular r:id="rId20"/>
    </p:embeddedFont>
    <p:embeddedFont>
      <p:font typeface="Montserrat" panose="020B0604020202020204" charset="-52"/>
      <p:regular r:id="rId21"/>
    </p:embeddedFont>
    <p:embeddedFont>
      <p:font typeface="Flow" panose="02000506050000020004" charset="0"/>
      <p:regular r:id="rId22"/>
    </p:embeddedFont>
    <p:embeddedFont>
      <p:font typeface="Poppins Bold" panose="020B0604020202020204" charset="0"/>
      <p:regular r:id="rId23"/>
    </p:embeddedFont>
    <p:embeddedFont>
      <p:font typeface="Flow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7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hyperlink" Target="https://www.youtube.com/watch?app=desktop&amp;v=_TEosI2Oj2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6.jpeg"/><Relationship Id="rId5" Type="http://schemas.openxmlformats.org/officeDocument/2006/relationships/image" Target="../media/image13.svg"/><Relationship Id="rId10" Type="http://schemas.openxmlformats.org/officeDocument/2006/relationships/image" Target="../media/image10.jpe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20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.jpeg"/><Relationship Id="rId3" Type="http://schemas.openxmlformats.org/officeDocument/2006/relationships/image" Target="../media/image11.svg"/><Relationship Id="rId7" Type="http://schemas.openxmlformats.org/officeDocument/2006/relationships/image" Target="../media/image23.svg"/><Relationship Id="rId12" Type="http://schemas.openxmlformats.org/officeDocument/2006/relationships/image" Target="../media/image2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5.svg"/><Relationship Id="rId10" Type="http://schemas.openxmlformats.org/officeDocument/2006/relationships/image" Target="../media/image16.jpeg"/><Relationship Id="rId4" Type="http://schemas.openxmlformats.org/officeDocument/2006/relationships/image" Target="../media/image9.png"/><Relationship Id="rId9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33.svg"/><Relationship Id="rId3" Type="http://schemas.openxmlformats.org/officeDocument/2006/relationships/image" Target="../media/image11.svg"/><Relationship Id="rId7" Type="http://schemas.openxmlformats.org/officeDocument/2006/relationships/image" Target="../media/image7.svg"/><Relationship Id="rId12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1.svg"/><Relationship Id="rId5" Type="http://schemas.openxmlformats.org/officeDocument/2006/relationships/image" Target="../media/image13.svg"/><Relationship Id="rId15" Type="http://schemas.openxmlformats.org/officeDocument/2006/relationships/image" Target="../media/image35.svg"/><Relationship Id="rId10" Type="http://schemas.openxmlformats.org/officeDocument/2006/relationships/image" Target="../media/image19.png"/><Relationship Id="rId4" Type="http://schemas.openxmlformats.org/officeDocument/2006/relationships/image" Target="../media/image8.png"/><Relationship Id="rId9" Type="http://schemas.openxmlformats.org/officeDocument/2006/relationships/image" Target="../media/image18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6.jpe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46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4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4.png"/><Relationship Id="rId7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29.png"/><Relationship Id="rId10" Type="http://schemas.openxmlformats.org/officeDocument/2006/relationships/image" Target="../media/image6.jpeg"/><Relationship Id="rId4" Type="http://schemas.openxmlformats.org/officeDocument/2006/relationships/image" Target="../media/image40.svg"/><Relationship Id="rId9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9.svg"/><Relationship Id="rId7" Type="http://schemas.openxmlformats.org/officeDocument/2006/relationships/image" Target="../media/image54.sv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58.sv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6.jpe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5.svg"/><Relationship Id="rId7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7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256560" y="-3055443"/>
            <a:ext cx="14192995" cy="1419299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22247" y="7251536"/>
            <a:ext cx="1012907" cy="960995"/>
          </a:xfrm>
          <a:custGeom>
            <a:avLst/>
            <a:gdLst/>
            <a:ahLst/>
            <a:cxnLst/>
            <a:rect l="l" t="t" r="r" b="b"/>
            <a:pathLst>
              <a:path w="1012907" h="960995">
                <a:moveTo>
                  <a:pt x="0" y="0"/>
                </a:moveTo>
                <a:lnTo>
                  <a:pt x="1012906" y="0"/>
                </a:lnTo>
                <a:lnTo>
                  <a:pt x="1012906" y="960995"/>
                </a:lnTo>
                <a:lnTo>
                  <a:pt x="0" y="960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9428534">
            <a:off x="3166518" y="8678134"/>
            <a:ext cx="5626395" cy="1841366"/>
          </a:xfrm>
          <a:custGeom>
            <a:avLst/>
            <a:gdLst/>
            <a:ahLst/>
            <a:cxnLst/>
            <a:rect l="l" t="t" r="r" b="b"/>
            <a:pathLst>
              <a:path w="5626395" h="1841366">
                <a:moveTo>
                  <a:pt x="0" y="0"/>
                </a:moveTo>
                <a:lnTo>
                  <a:pt x="5626395" y="0"/>
                </a:lnTo>
                <a:lnTo>
                  <a:pt x="5626395" y="1841366"/>
                </a:lnTo>
                <a:lnTo>
                  <a:pt x="0" y="184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463840" y="8195399"/>
            <a:ext cx="10607556" cy="1733984"/>
            <a:chOff x="0" y="0"/>
            <a:chExt cx="2486131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86131" cy="406400"/>
            </a:xfrm>
            <a:custGeom>
              <a:avLst/>
              <a:gdLst/>
              <a:ahLst/>
              <a:cxnLst/>
              <a:rect l="l" t="t" r="r" b="b"/>
              <a:pathLst>
                <a:path w="2486131" h="406400">
                  <a:moveTo>
                    <a:pt x="2282931" y="0"/>
                  </a:moveTo>
                  <a:cubicBezTo>
                    <a:pt x="2395155" y="0"/>
                    <a:pt x="2486131" y="90976"/>
                    <a:pt x="2486131" y="203200"/>
                  </a:cubicBezTo>
                  <a:cubicBezTo>
                    <a:pt x="2486131" y="315424"/>
                    <a:pt x="2395155" y="406400"/>
                    <a:pt x="228293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D1A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486131" cy="47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541576" y="-342426"/>
            <a:ext cx="11566401" cy="12370482"/>
          </a:xfrm>
          <a:custGeom>
            <a:avLst/>
            <a:gdLst/>
            <a:ahLst/>
            <a:cxnLst/>
            <a:rect l="l" t="t" r="r" b="b"/>
            <a:pathLst>
              <a:path w="11566401" h="12370482">
                <a:moveTo>
                  <a:pt x="0" y="0"/>
                </a:moveTo>
                <a:lnTo>
                  <a:pt x="11566401" y="0"/>
                </a:lnTo>
                <a:lnTo>
                  <a:pt x="11566401" y="12370482"/>
                </a:lnTo>
                <a:lnTo>
                  <a:pt x="0" y="123704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49118" y="3164348"/>
            <a:ext cx="8580515" cy="1590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76"/>
              </a:lnSpc>
              <a:spcBef>
                <a:spcPct val="0"/>
              </a:spcBef>
            </a:pPr>
            <a:r>
              <a:rPr lang="en-US" sz="9125">
                <a:solidFill>
                  <a:srgbClr val="DEC145"/>
                </a:solidFill>
                <a:latin typeface="Bloc"/>
                <a:ea typeface="Bloc"/>
                <a:cs typeface="Bloc"/>
                <a:sym typeface="Bloc"/>
              </a:rPr>
              <a:t>Койн на доброто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14652" y="4414892"/>
            <a:ext cx="6379127" cy="2260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6"/>
              </a:lnSpc>
              <a:spcBef>
                <a:spcPct val="0"/>
              </a:spcBef>
            </a:pPr>
            <a:r>
              <a:rPr lang="en-US" sz="6433">
                <a:solidFill>
                  <a:srgbClr val="FF7F00"/>
                </a:solidFill>
                <a:latin typeface="Bloc"/>
                <a:ea typeface="Bloc"/>
                <a:cs typeface="Bloc"/>
                <a:sym typeface="Bloc"/>
              </a:rPr>
              <a:t>Доброто започва от нас!</a:t>
            </a:r>
          </a:p>
        </p:txBody>
      </p:sp>
      <p:sp>
        <p:nvSpPr>
          <p:cNvPr id="13" name="Freeform 13"/>
          <p:cNvSpPr/>
          <p:nvPr/>
        </p:nvSpPr>
        <p:spPr>
          <a:xfrm>
            <a:off x="7877461" y="1222906"/>
            <a:ext cx="1328231" cy="1311326"/>
          </a:xfrm>
          <a:custGeom>
            <a:avLst/>
            <a:gdLst/>
            <a:ahLst/>
            <a:cxnLst/>
            <a:rect l="l" t="t" r="r" b="b"/>
            <a:pathLst>
              <a:path w="1328231" h="1311326">
                <a:moveTo>
                  <a:pt x="0" y="0"/>
                </a:moveTo>
                <a:lnTo>
                  <a:pt x="1328231" y="0"/>
                </a:lnTo>
                <a:lnTo>
                  <a:pt x="1328231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560269" y="1181182"/>
            <a:ext cx="752333" cy="742758"/>
          </a:xfrm>
          <a:custGeom>
            <a:avLst/>
            <a:gdLst/>
            <a:ahLst/>
            <a:cxnLst/>
            <a:rect l="l" t="t" r="r" b="b"/>
            <a:pathLst>
              <a:path w="752333" h="742758">
                <a:moveTo>
                  <a:pt x="0" y="0"/>
                </a:moveTo>
                <a:lnTo>
                  <a:pt x="752333" y="0"/>
                </a:lnTo>
                <a:lnTo>
                  <a:pt x="752333" y="742758"/>
                </a:lnTo>
                <a:lnTo>
                  <a:pt x="0" y="7427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703284" y="86804"/>
            <a:ext cx="954038" cy="941896"/>
          </a:xfrm>
          <a:custGeom>
            <a:avLst/>
            <a:gdLst/>
            <a:ahLst/>
            <a:cxnLst/>
            <a:rect l="l" t="t" r="r" b="b"/>
            <a:pathLst>
              <a:path w="954038" h="941896">
                <a:moveTo>
                  <a:pt x="0" y="0"/>
                </a:moveTo>
                <a:lnTo>
                  <a:pt x="954038" y="0"/>
                </a:lnTo>
                <a:lnTo>
                  <a:pt x="954038" y="941896"/>
                </a:lnTo>
                <a:lnTo>
                  <a:pt x="0" y="9418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49210" y="8126806"/>
            <a:ext cx="7892366" cy="2177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0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Мирена Атанасова Георгиева</a:t>
            </a:r>
          </a:p>
          <a:p>
            <a:pPr algn="ctr">
              <a:lnSpc>
                <a:spcPts val="4274"/>
              </a:lnSpc>
            </a:pPr>
            <a:r>
              <a:rPr lang="en-US" sz="30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ОУ „Свети Климент Охридски“, </a:t>
            </a:r>
          </a:p>
          <a:p>
            <a:pPr algn="ctr">
              <a:lnSpc>
                <a:spcPts val="4274"/>
              </a:lnSpc>
            </a:pPr>
            <a:r>
              <a:rPr lang="en-US" sz="30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с. Константиново, обл. Варна, България</a:t>
            </a:r>
          </a:p>
          <a:p>
            <a:pPr algn="ctr">
              <a:lnSpc>
                <a:spcPts val="4554"/>
              </a:lnSpc>
              <a:spcBef>
                <a:spcPct val="0"/>
              </a:spcBef>
            </a:pPr>
            <a:endParaRPr lang="en-US" sz="3053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831481" y="7301369"/>
            <a:ext cx="6407649" cy="617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3"/>
              </a:lnSpc>
              <a:spcBef>
                <a:spcPct val="0"/>
              </a:spcBef>
            </a:pPr>
            <a:r>
              <a:rPr lang="en-US" sz="3445" spc="-68">
                <a:solidFill>
                  <a:srgbClr val="3178CA"/>
                </a:solidFill>
                <a:latin typeface="Poppins"/>
                <a:ea typeface="Poppins"/>
                <a:cs typeface="Poppins"/>
                <a:sym typeface="Poppins"/>
              </a:rPr>
              <a:t>Екип: Посланици на доброто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37497" y="376346"/>
            <a:ext cx="9598630" cy="126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9"/>
              </a:lnSpc>
              <a:spcBef>
                <a:spcPct val="0"/>
              </a:spcBef>
            </a:pPr>
            <a:r>
              <a:rPr lang="en-US" sz="3571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МЕЖДУНАРОДЕН ОБРАЗОВАТЕЛЕН ФОРУМ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1607" y="1190680"/>
            <a:ext cx="8225216" cy="2251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 err="1">
                <a:solidFill>
                  <a:srgbClr val="000000"/>
                </a:solidFill>
                <a:latin typeface="Flow"/>
                <a:ea typeface="Flow"/>
                <a:cs typeface="Flow"/>
                <a:sym typeface="Flow"/>
              </a:rPr>
              <a:t>Образование</a:t>
            </a:r>
            <a:r>
              <a:rPr lang="en-US" sz="6399" dirty="0">
                <a:solidFill>
                  <a:srgbClr val="000000"/>
                </a:solidFill>
                <a:latin typeface="Flow"/>
                <a:ea typeface="Flow"/>
                <a:cs typeface="Flow"/>
                <a:sym typeface="Flow"/>
              </a:rPr>
              <a:t> </a:t>
            </a:r>
            <a:r>
              <a:rPr lang="en-US" sz="6399" dirty="0" err="1">
                <a:solidFill>
                  <a:srgbClr val="000000"/>
                </a:solidFill>
                <a:latin typeface="Flow"/>
                <a:ea typeface="Flow"/>
                <a:cs typeface="Flow"/>
                <a:sym typeface="Flow"/>
              </a:rPr>
              <a:t>на</a:t>
            </a:r>
            <a:r>
              <a:rPr lang="en-US" sz="6399" dirty="0">
                <a:solidFill>
                  <a:srgbClr val="000000"/>
                </a:solidFill>
                <a:latin typeface="Flow"/>
                <a:ea typeface="Flow"/>
                <a:cs typeface="Flow"/>
                <a:sym typeface="Flow"/>
              </a:rPr>
              <a:t> </a:t>
            </a:r>
            <a:r>
              <a:rPr lang="en-US" sz="6399" dirty="0" err="1">
                <a:solidFill>
                  <a:srgbClr val="000000"/>
                </a:solidFill>
                <a:latin typeface="Flow"/>
                <a:ea typeface="Flow"/>
                <a:cs typeface="Flow"/>
                <a:sym typeface="Flow"/>
              </a:rPr>
              <a:t>бъдещето</a:t>
            </a:r>
            <a:endParaRPr lang="en-US" sz="6399" dirty="0">
              <a:solidFill>
                <a:srgbClr val="000000"/>
              </a:solidFill>
              <a:latin typeface="Flow"/>
              <a:ea typeface="Flow"/>
              <a:cs typeface="Flow"/>
              <a:sym typeface="Flow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614651" y="6626773"/>
            <a:ext cx="6262809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54"/>
              </a:lnSpc>
              <a:spcBef>
                <a:spcPct val="0"/>
              </a:spcBef>
            </a:pPr>
            <a:r>
              <a:rPr lang="en-US" sz="3253" u="sng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9" tooltip="https://www.youtube.com/watch?app=desktop&amp;v=_TEosI2Oj2M"/>
              </a:rPr>
              <a:t>https://youtu.be/_TEosl20j2M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256560" y="-3055443"/>
            <a:ext cx="14192995" cy="1419299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595185" y="3232458"/>
            <a:ext cx="1328231" cy="1311326"/>
          </a:xfrm>
          <a:custGeom>
            <a:avLst/>
            <a:gdLst/>
            <a:ahLst/>
            <a:cxnLst/>
            <a:rect l="l" t="t" r="r" b="b"/>
            <a:pathLst>
              <a:path w="1328231" h="1311326">
                <a:moveTo>
                  <a:pt x="0" y="0"/>
                </a:moveTo>
                <a:lnTo>
                  <a:pt x="1328230" y="0"/>
                </a:lnTo>
                <a:lnTo>
                  <a:pt x="132823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028881" y="1028700"/>
            <a:ext cx="752333" cy="742758"/>
          </a:xfrm>
          <a:custGeom>
            <a:avLst/>
            <a:gdLst/>
            <a:ahLst/>
            <a:cxnLst/>
            <a:rect l="l" t="t" r="r" b="b"/>
            <a:pathLst>
              <a:path w="752333" h="742758">
                <a:moveTo>
                  <a:pt x="0" y="0"/>
                </a:moveTo>
                <a:lnTo>
                  <a:pt x="752333" y="0"/>
                </a:lnTo>
                <a:lnTo>
                  <a:pt x="752333" y="742758"/>
                </a:lnTo>
                <a:lnTo>
                  <a:pt x="0" y="742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74843" y="2290562"/>
            <a:ext cx="954038" cy="941896"/>
          </a:xfrm>
          <a:custGeom>
            <a:avLst/>
            <a:gdLst/>
            <a:ahLst/>
            <a:cxnLst/>
            <a:rect l="l" t="t" r="r" b="b"/>
            <a:pathLst>
              <a:path w="954038" h="941896">
                <a:moveTo>
                  <a:pt x="0" y="0"/>
                </a:moveTo>
                <a:lnTo>
                  <a:pt x="954038" y="0"/>
                </a:lnTo>
                <a:lnTo>
                  <a:pt x="954038" y="941896"/>
                </a:lnTo>
                <a:lnTo>
                  <a:pt x="0" y="94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172429" y="2379974"/>
            <a:ext cx="11564431" cy="5610466"/>
          </a:xfrm>
          <a:custGeom>
            <a:avLst/>
            <a:gdLst/>
            <a:ahLst/>
            <a:cxnLst/>
            <a:rect l="l" t="t" r="r" b="b"/>
            <a:pathLst>
              <a:path w="11564431" h="5610466">
                <a:moveTo>
                  <a:pt x="0" y="0"/>
                </a:moveTo>
                <a:lnTo>
                  <a:pt x="11564430" y="0"/>
                </a:lnTo>
                <a:lnTo>
                  <a:pt x="11564430" y="5610466"/>
                </a:lnTo>
                <a:lnTo>
                  <a:pt x="0" y="56104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42" t="-21813" r="-5984" b="-20264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01817" y="123535"/>
            <a:ext cx="13350045" cy="2167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57"/>
              </a:lnSpc>
              <a:spcBef>
                <a:spcPct val="0"/>
              </a:spcBef>
            </a:pPr>
            <a:r>
              <a:rPr lang="en-US" sz="6183">
                <a:solidFill>
                  <a:srgbClr val="DEC145"/>
                </a:solidFill>
                <a:latin typeface="Bloc"/>
                <a:ea typeface="Bloc"/>
                <a:cs typeface="Bloc"/>
                <a:sym typeface="Bloc"/>
              </a:rPr>
              <a:t>Социална иновация, създадена от ученици за ученици!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93597" y="8718347"/>
            <a:ext cx="14522095" cy="956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7"/>
              </a:lnSpc>
              <a:spcBef>
                <a:spcPct val="0"/>
              </a:spcBef>
            </a:pPr>
            <a:r>
              <a:rPr lang="en-US" sz="5483">
                <a:solidFill>
                  <a:srgbClr val="FF7F00"/>
                </a:solidFill>
                <a:latin typeface="Bloc"/>
                <a:ea typeface="Bloc"/>
                <a:cs typeface="Bloc"/>
                <a:sym typeface="Bloc"/>
              </a:rPr>
              <a:t>Дигитален символ за реална промяна в училище!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5491165" y="1187999"/>
            <a:ext cx="5905256" cy="51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3"/>
              </a:lnSpc>
              <a:spcBef>
                <a:spcPct val="0"/>
              </a:spcBef>
            </a:pPr>
            <a:r>
              <a:rPr lang="en-US" sz="2845" spc="-56">
                <a:solidFill>
                  <a:srgbClr val="3178CA"/>
                </a:solidFill>
                <a:latin typeface="Poppins"/>
                <a:ea typeface="Poppins"/>
                <a:cs typeface="Poppins"/>
                <a:sym typeface="Poppins"/>
              </a:rPr>
              <a:t>Екип: Посланици на доброто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1231" t="-119024" r="-124713" b="-105975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82834" y="-3144653"/>
            <a:ext cx="16259184" cy="162591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1887670"/>
            <a:ext cx="8922595" cy="1661833"/>
          </a:xfrm>
          <a:custGeom>
            <a:avLst/>
            <a:gdLst/>
            <a:ahLst/>
            <a:cxnLst/>
            <a:rect l="l" t="t" r="r" b="b"/>
            <a:pathLst>
              <a:path w="8922595" h="1661833">
                <a:moveTo>
                  <a:pt x="0" y="0"/>
                </a:moveTo>
                <a:lnTo>
                  <a:pt x="8922595" y="0"/>
                </a:lnTo>
                <a:lnTo>
                  <a:pt x="8922595" y="1661833"/>
                </a:lnTo>
                <a:lnTo>
                  <a:pt x="0" y="16618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4311503"/>
            <a:ext cx="8934194" cy="1663994"/>
          </a:xfrm>
          <a:custGeom>
            <a:avLst/>
            <a:gdLst/>
            <a:ahLst/>
            <a:cxnLst/>
            <a:rect l="l" t="t" r="r" b="b"/>
            <a:pathLst>
              <a:path w="8934194" h="1663994">
                <a:moveTo>
                  <a:pt x="0" y="0"/>
                </a:moveTo>
                <a:lnTo>
                  <a:pt x="8934194" y="0"/>
                </a:lnTo>
                <a:lnTo>
                  <a:pt x="8934194" y="1663994"/>
                </a:lnTo>
                <a:lnTo>
                  <a:pt x="0" y="16639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274484">
            <a:off x="11676402" y="7203657"/>
            <a:ext cx="6175661" cy="3480827"/>
          </a:xfrm>
          <a:custGeom>
            <a:avLst/>
            <a:gdLst/>
            <a:ahLst/>
            <a:cxnLst/>
            <a:rect l="l" t="t" r="r" b="b"/>
            <a:pathLst>
              <a:path w="6175661" h="3480827">
                <a:moveTo>
                  <a:pt x="0" y="0"/>
                </a:moveTo>
                <a:lnTo>
                  <a:pt x="6175662" y="0"/>
                </a:lnTo>
                <a:lnTo>
                  <a:pt x="6175662" y="3480827"/>
                </a:lnTo>
                <a:lnTo>
                  <a:pt x="0" y="3480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1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144000" y="6737976"/>
            <a:ext cx="8988262" cy="1674064"/>
          </a:xfrm>
          <a:custGeom>
            <a:avLst/>
            <a:gdLst/>
            <a:ahLst/>
            <a:cxnLst/>
            <a:rect l="l" t="t" r="r" b="b"/>
            <a:pathLst>
              <a:path w="8988262" h="1674064">
                <a:moveTo>
                  <a:pt x="0" y="0"/>
                </a:moveTo>
                <a:lnTo>
                  <a:pt x="8988262" y="0"/>
                </a:lnTo>
                <a:lnTo>
                  <a:pt x="8988262" y="1674064"/>
                </a:lnTo>
                <a:lnTo>
                  <a:pt x="0" y="16740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685708" y="7321845"/>
            <a:ext cx="787543" cy="693038"/>
          </a:xfrm>
          <a:custGeom>
            <a:avLst/>
            <a:gdLst/>
            <a:ahLst/>
            <a:cxnLst/>
            <a:rect l="l" t="t" r="r" b="b"/>
            <a:pathLst>
              <a:path w="787543" h="693038">
                <a:moveTo>
                  <a:pt x="0" y="0"/>
                </a:moveTo>
                <a:lnTo>
                  <a:pt x="787543" y="0"/>
                </a:lnTo>
                <a:lnTo>
                  <a:pt x="787543" y="693037"/>
                </a:lnTo>
                <a:lnTo>
                  <a:pt x="0" y="6930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0" name="Group 10"/>
          <p:cNvGrpSpPr/>
          <p:nvPr/>
        </p:nvGrpSpPr>
        <p:grpSpPr>
          <a:xfrm>
            <a:off x="547366" y="33673"/>
            <a:ext cx="1517259" cy="1496405"/>
            <a:chOff x="0" y="0"/>
            <a:chExt cx="2023011" cy="1995207"/>
          </a:xfrm>
        </p:grpSpPr>
        <p:sp>
          <p:nvSpPr>
            <p:cNvPr id="11" name="Freeform 11"/>
            <p:cNvSpPr/>
            <p:nvPr/>
          </p:nvSpPr>
          <p:spPr>
            <a:xfrm>
              <a:off x="939501" y="925487"/>
              <a:ext cx="1083510" cy="1069720"/>
            </a:xfrm>
            <a:custGeom>
              <a:avLst/>
              <a:gdLst/>
              <a:ahLst/>
              <a:cxnLst/>
              <a:rect l="l" t="t" r="r" b="b"/>
              <a:pathLst>
                <a:path w="1083510" h="1069720">
                  <a:moveTo>
                    <a:pt x="0" y="0"/>
                  </a:moveTo>
                  <a:lnTo>
                    <a:pt x="1083510" y="0"/>
                  </a:lnTo>
                  <a:lnTo>
                    <a:pt x="1083510" y="1069720"/>
                  </a:lnTo>
                  <a:lnTo>
                    <a:pt x="0" y="1069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867537" y="0"/>
              <a:ext cx="613719" cy="605908"/>
            </a:xfrm>
            <a:custGeom>
              <a:avLst/>
              <a:gdLst/>
              <a:ahLst/>
              <a:cxnLst/>
              <a:rect l="l" t="t" r="r" b="b"/>
              <a:pathLst>
                <a:path w="613719" h="605908">
                  <a:moveTo>
                    <a:pt x="0" y="0"/>
                  </a:moveTo>
                  <a:lnTo>
                    <a:pt x="613719" y="0"/>
                  </a:lnTo>
                  <a:lnTo>
                    <a:pt x="613719" y="605908"/>
                  </a:lnTo>
                  <a:lnTo>
                    <a:pt x="0" y="60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605908"/>
              <a:ext cx="778261" cy="768356"/>
            </a:xfrm>
            <a:custGeom>
              <a:avLst/>
              <a:gdLst/>
              <a:ahLst/>
              <a:cxnLst/>
              <a:rect l="l" t="t" r="r" b="b"/>
              <a:pathLst>
                <a:path w="778261" h="768356">
                  <a:moveTo>
                    <a:pt x="0" y="0"/>
                  </a:moveTo>
                  <a:lnTo>
                    <a:pt x="778261" y="0"/>
                  </a:lnTo>
                  <a:lnTo>
                    <a:pt x="778261" y="768356"/>
                  </a:lnTo>
                  <a:lnTo>
                    <a:pt x="0" y="768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305995" y="3978373"/>
            <a:ext cx="7230377" cy="6452312"/>
          </a:xfrm>
          <a:custGeom>
            <a:avLst/>
            <a:gdLst/>
            <a:ahLst/>
            <a:cxnLst/>
            <a:rect l="l" t="t" r="r" b="b"/>
            <a:pathLst>
              <a:path w="7230377" h="6452312">
                <a:moveTo>
                  <a:pt x="0" y="0"/>
                </a:moveTo>
                <a:lnTo>
                  <a:pt x="7230377" y="0"/>
                </a:lnTo>
                <a:lnTo>
                  <a:pt x="7230377" y="6452312"/>
                </a:lnTo>
                <a:lnTo>
                  <a:pt x="0" y="64523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9167" t="-104190" r="-191690" b="-99023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1625776" y="1986861"/>
            <a:ext cx="5517574" cy="1191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8"/>
              </a:lnSpc>
              <a:spcBef>
                <a:spcPct val="0"/>
              </a:spcBef>
            </a:pPr>
            <a:r>
              <a:rPr lang="en-US" sz="3349" b="1" spc="-6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Емпатия: Разпознаване на чувствата на другите!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25776" y="4527539"/>
            <a:ext cx="5517574" cy="1146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8"/>
              </a:lnSpc>
              <a:spcBef>
                <a:spcPct val="0"/>
              </a:spcBef>
            </a:pPr>
            <a:r>
              <a:rPr lang="en-US" sz="3249" b="1" spc="-6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Уважение: Изграждане на толерантна среда!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07572" y="-194927"/>
            <a:ext cx="10872857" cy="1680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16"/>
              </a:lnSpc>
              <a:spcBef>
                <a:spcPct val="0"/>
              </a:spcBef>
            </a:pPr>
            <a:r>
              <a:rPr lang="en-US" sz="9583">
                <a:solidFill>
                  <a:srgbClr val="629CE0"/>
                </a:solidFill>
                <a:latin typeface="Bloc"/>
                <a:ea typeface="Bloc"/>
                <a:cs typeface="Bloc"/>
                <a:sym typeface="Bloc"/>
              </a:rPr>
              <a:t>Символ, а не валута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4919" y="1616461"/>
            <a:ext cx="8596241" cy="301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1"/>
              </a:lnSpc>
              <a:spcBef>
                <a:spcPct val="0"/>
              </a:spcBef>
            </a:pPr>
            <a:r>
              <a:rPr lang="en-US" sz="3407" b="1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”Койн на доброто”</a:t>
            </a:r>
            <a:r>
              <a:rPr lang="en-US" sz="340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е уникален символичен знак, който има само морална, а не материална стойност. Той насърчава събирането на добри дела като колекция.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34431" y="6949157"/>
            <a:ext cx="7132164" cy="115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8"/>
              </a:lnSpc>
              <a:spcBef>
                <a:spcPct val="0"/>
              </a:spcBef>
            </a:pPr>
            <a:r>
              <a:rPr lang="en-US" sz="3220" b="1" spc="-6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Гражданска отговорност: Грижа за общността и училището!</a:t>
            </a:r>
          </a:p>
        </p:txBody>
      </p:sp>
      <p:sp>
        <p:nvSpPr>
          <p:cNvPr id="20" name="Freeform 20"/>
          <p:cNvSpPr/>
          <p:nvPr/>
        </p:nvSpPr>
        <p:spPr>
          <a:xfrm>
            <a:off x="9685708" y="4796981"/>
            <a:ext cx="787543" cy="693038"/>
          </a:xfrm>
          <a:custGeom>
            <a:avLst/>
            <a:gdLst/>
            <a:ahLst/>
            <a:cxnLst/>
            <a:rect l="l" t="t" r="r" b="b"/>
            <a:pathLst>
              <a:path w="787543" h="693038">
                <a:moveTo>
                  <a:pt x="0" y="0"/>
                </a:moveTo>
                <a:lnTo>
                  <a:pt x="787543" y="0"/>
                </a:lnTo>
                <a:lnTo>
                  <a:pt x="787543" y="693038"/>
                </a:lnTo>
                <a:lnTo>
                  <a:pt x="0" y="6930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>
            <a:off x="9685708" y="2370690"/>
            <a:ext cx="787543" cy="693038"/>
          </a:xfrm>
          <a:custGeom>
            <a:avLst/>
            <a:gdLst/>
            <a:ahLst/>
            <a:cxnLst/>
            <a:rect l="l" t="t" r="r" b="b"/>
            <a:pathLst>
              <a:path w="787543" h="693038">
                <a:moveTo>
                  <a:pt x="0" y="0"/>
                </a:moveTo>
                <a:lnTo>
                  <a:pt x="787543" y="0"/>
                </a:lnTo>
                <a:lnTo>
                  <a:pt x="787543" y="693038"/>
                </a:lnTo>
                <a:lnTo>
                  <a:pt x="0" y="6930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01231" t="-119024" r="-124713" b="-105975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20724" y="6298495"/>
            <a:ext cx="11897840" cy="1189784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7F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61656" y="3828835"/>
            <a:ext cx="567044" cy="498998"/>
          </a:xfrm>
          <a:custGeom>
            <a:avLst/>
            <a:gdLst/>
            <a:ahLst/>
            <a:cxnLst/>
            <a:rect l="l" t="t" r="r" b="b"/>
            <a:pathLst>
              <a:path w="567044" h="498998">
                <a:moveTo>
                  <a:pt x="0" y="0"/>
                </a:moveTo>
                <a:lnTo>
                  <a:pt x="567044" y="0"/>
                </a:lnTo>
                <a:lnTo>
                  <a:pt x="567044" y="498998"/>
                </a:lnTo>
                <a:lnTo>
                  <a:pt x="0" y="4989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7464135" y="3579336"/>
            <a:ext cx="567044" cy="498998"/>
          </a:xfrm>
          <a:custGeom>
            <a:avLst/>
            <a:gdLst/>
            <a:ahLst/>
            <a:cxnLst/>
            <a:rect l="l" t="t" r="r" b="b"/>
            <a:pathLst>
              <a:path w="567044" h="498998">
                <a:moveTo>
                  <a:pt x="0" y="0"/>
                </a:moveTo>
                <a:lnTo>
                  <a:pt x="567044" y="0"/>
                </a:lnTo>
                <a:lnTo>
                  <a:pt x="567044" y="498998"/>
                </a:lnTo>
                <a:lnTo>
                  <a:pt x="0" y="4989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7464135" y="5799496"/>
            <a:ext cx="567044" cy="498998"/>
          </a:xfrm>
          <a:custGeom>
            <a:avLst/>
            <a:gdLst/>
            <a:ahLst/>
            <a:cxnLst/>
            <a:rect l="l" t="t" r="r" b="b"/>
            <a:pathLst>
              <a:path w="567044" h="498998">
                <a:moveTo>
                  <a:pt x="0" y="0"/>
                </a:moveTo>
                <a:lnTo>
                  <a:pt x="567044" y="0"/>
                </a:lnTo>
                <a:lnTo>
                  <a:pt x="567044" y="498999"/>
                </a:lnTo>
                <a:lnTo>
                  <a:pt x="0" y="498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461656" y="7974010"/>
            <a:ext cx="567044" cy="498998"/>
          </a:xfrm>
          <a:custGeom>
            <a:avLst/>
            <a:gdLst/>
            <a:ahLst/>
            <a:cxnLst/>
            <a:rect l="l" t="t" r="r" b="b"/>
            <a:pathLst>
              <a:path w="567044" h="498998">
                <a:moveTo>
                  <a:pt x="0" y="0"/>
                </a:moveTo>
                <a:lnTo>
                  <a:pt x="567044" y="0"/>
                </a:lnTo>
                <a:lnTo>
                  <a:pt x="567044" y="498998"/>
                </a:lnTo>
                <a:lnTo>
                  <a:pt x="0" y="4989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745178" y="515300"/>
            <a:ext cx="1342873" cy="1342873"/>
          </a:xfrm>
          <a:custGeom>
            <a:avLst/>
            <a:gdLst/>
            <a:ahLst/>
            <a:cxnLst/>
            <a:rect l="l" t="t" r="r" b="b"/>
            <a:pathLst>
              <a:path w="1342873" h="1342873">
                <a:moveTo>
                  <a:pt x="0" y="0"/>
                </a:moveTo>
                <a:lnTo>
                  <a:pt x="1342873" y="0"/>
                </a:lnTo>
                <a:lnTo>
                  <a:pt x="1342873" y="1342873"/>
                </a:lnTo>
                <a:lnTo>
                  <a:pt x="0" y="1342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9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2392347"/>
            <a:ext cx="16435435" cy="6865953"/>
          </a:xfrm>
          <a:custGeom>
            <a:avLst/>
            <a:gdLst/>
            <a:ahLst/>
            <a:cxnLst/>
            <a:rect l="l" t="t" r="r" b="b"/>
            <a:pathLst>
              <a:path w="16435435" h="6865953">
                <a:moveTo>
                  <a:pt x="0" y="0"/>
                </a:moveTo>
                <a:lnTo>
                  <a:pt x="16435435" y="0"/>
                </a:lnTo>
                <a:lnTo>
                  <a:pt x="16435435" y="6865953"/>
                </a:lnTo>
                <a:lnTo>
                  <a:pt x="0" y="68659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847" t="-28020" r="-3567" b="-10184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140637" y="-62979"/>
            <a:ext cx="12006726" cy="1512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80"/>
              </a:lnSpc>
              <a:spcBef>
                <a:spcPct val="0"/>
              </a:spcBef>
            </a:pPr>
            <a:r>
              <a:rPr lang="en-US" sz="8628">
                <a:solidFill>
                  <a:srgbClr val="FF7F00"/>
                </a:solidFill>
                <a:latin typeface="Bloc"/>
                <a:ea typeface="Bloc"/>
                <a:cs typeface="Bloc"/>
                <a:sym typeface="Bloc"/>
              </a:rPr>
              <a:t>Анатомия на признанието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613357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1231" t="-119024" r="-124713" b="-105975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464135" y="7974010"/>
            <a:ext cx="567044" cy="498998"/>
          </a:xfrm>
          <a:custGeom>
            <a:avLst/>
            <a:gdLst/>
            <a:ahLst/>
            <a:cxnLst/>
            <a:rect l="l" t="t" r="r" b="b"/>
            <a:pathLst>
              <a:path w="567044" h="498998">
                <a:moveTo>
                  <a:pt x="0" y="0"/>
                </a:moveTo>
                <a:lnTo>
                  <a:pt x="567044" y="0"/>
                </a:lnTo>
                <a:lnTo>
                  <a:pt x="567044" y="498998"/>
                </a:lnTo>
                <a:lnTo>
                  <a:pt x="0" y="4989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4701" y="2212243"/>
            <a:ext cx="7315200" cy="3131282"/>
            <a:chOff x="0" y="0"/>
            <a:chExt cx="1926637" cy="8247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6637" cy="824700"/>
            </a:xfrm>
            <a:custGeom>
              <a:avLst/>
              <a:gdLst/>
              <a:ahLst/>
              <a:cxnLst/>
              <a:rect l="l" t="t" r="r" b="b"/>
              <a:pathLst>
                <a:path w="1926637" h="824700">
                  <a:moveTo>
                    <a:pt x="48683" y="0"/>
                  </a:moveTo>
                  <a:lnTo>
                    <a:pt x="1877954" y="0"/>
                  </a:lnTo>
                  <a:cubicBezTo>
                    <a:pt x="1904841" y="0"/>
                    <a:pt x="1926637" y="21796"/>
                    <a:pt x="1926637" y="48683"/>
                  </a:cubicBezTo>
                  <a:lnTo>
                    <a:pt x="1926637" y="776016"/>
                  </a:lnTo>
                  <a:cubicBezTo>
                    <a:pt x="1926637" y="788928"/>
                    <a:pt x="1921508" y="801311"/>
                    <a:pt x="1912378" y="810441"/>
                  </a:cubicBezTo>
                  <a:cubicBezTo>
                    <a:pt x="1903248" y="819571"/>
                    <a:pt x="1890865" y="824700"/>
                    <a:pt x="1877954" y="824700"/>
                  </a:cubicBezTo>
                  <a:lnTo>
                    <a:pt x="48683" y="824700"/>
                  </a:lnTo>
                  <a:cubicBezTo>
                    <a:pt x="35772" y="824700"/>
                    <a:pt x="23389" y="819571"/>
                    <a:pt x="14259" y="810441"/>
                  </a:cubicBezTo>
                  <a:cubicBezTo>
                    <a:pt x="5129" y="801311"/>
                    <a:pt x="0" y="788928"/>
                    <a:pt x="0" y="776016"/>
                  </a:cubicBezTo>
                  <a:lnTo>
                    <a:pt x="0" y="48683"/>
                  </a:lnTo>
                  <a:cubicBezTo>
                    <a:pt x="0" y="35772"/>
                    <a:pt x="5129" y="23389"/>
                    <a:pt x="14259" y="14259"/>
                  </a:cubicBezTo>
                  <a:cubicBezTo>
                    <a:pt x="23389" y="5129"/>
                    <a:pt x="35772" y="0"/>
                    <a:pt x="48683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926637" cy="89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016101" y="-5621114"/>
            <a:ext cx="11897840" cy="1189784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0E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282301" y="7024409"/>
            <a:ext cx="7315200" cy="1362456"/>
          </a:xfrm>
          <a:custGeom>
            <a:avLst/>
            <a:gdLst/>
            <a:ahLst/>
            <a:cxnLst/>
            <a:rect l="l" t="t" r="r" b="b"/>
            <a:pathLst>
              <a:path w="7315200" h="1362456">
                <a:moveTo>
                  <a:pt x="0" y="0"/>
                </a:moveTo>
                <a:lnTo>
                  <a:pt x="7315200" y="0"/>
                </a:lnTo>
                <a:lnTo>
                  <a:pt x="7315200" y="1362456"/>
                </a:lnTo>
                <a:lnTo>
                  <a:pt x="0" y="13624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0813" y="2817757"/>
            <a:ext cx="6142642" cy="1144067"/>
          </a:xfrm>
          <a:custGeom>
            <a:avLst/>
            <a:gdLst/>
            <a:ahLst/>
            <a:cxnLst/>
            <a:rect l="l" t="t" r="r" b="b"/>
            <a:pathLst>
              <a:path w="6142642" h="1144067">
                <a:moveTo>
                  <a:pt x="0" y="0"/>
                </a:moveTo>
                <a:lnTo>
                  <a:pt x="6142642" y="0"/>
                </a:lnTo>
                <a:lnTo>
                  <a:pt x="6142642" y="1144067"/>
                </a:lnTo>
                <a:lnTo>
                  <a:pt x="0" y="1144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791347" y="2814988"/>
            <a:ext cx="6157509" cy="1146836"/>
          </a:xfrm>
          <a:custGeom>
            <a:avLst/>
            <a:gdLst/>
            <a:ahLst/>
            <a:cxnLst/>
            <a:rect l="l" t="t" r="r" b="b"/>
            <a:pathLst>
              <a:path w="6157509" h="1146836">
                <a:moveTo>
                  <a:pt x="0" y="0"/>
                </a:moveTo>
                <a:lnTo>
                  <a:pt x="6157509" y="0"/>
                </a:lnTo>
                <a:lnTo>
                  <a:pt x="6157509" y="1146836"/>
                </a:lnTo>
                <a:lnTo>
                  <a:pt x="0" y="1146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824271" y="6352926"/>
            <a:ext cx="479632" cy="422076"/>
          </a:xfrm>
          <a:custGeom>
            <a:avLst/>
            <a:gdLst/>
            <a:ahLst/>
            <a:cxnLst/>
            <a:rect l="l" t="t" r="r" b="b"/>
            <a:pathLst>
              <a:path w="479632" h="422076">
                <a:moveTo>
                  <a:pt x="0" y="0"/>
                </a:moveTo>
                <a:lnTo>
                  <a:pt x="479632" y="0"/>
                </a:lnTo>
                <a:lnTo>
                  <a:pt x="479632" y="422076"/>
                </a:lnTo>
                <a:lnTo>
                  <a:pt x="0" y="422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445606" y="3151685"/>
            <a:ext cx="607595" cy="534684"/>
          </a:xfrm>
          <a:custGeom>
            <a:avLst/>
            <a:gdLst/>
            <a:ahLst/>
            <a:cxnLst/>
            <a:rect l="l" t="t" r="r" b="b"/>
            <a:pathLst>
              <a:path w="607595" h="534684">
                <a:moveTo>
                  <a:pt x="0" y="0"/>
                </a:moveTo>
                <a:lnTo>
                  <a:pt x="607595" y="0"/>
                </a:lnTo>
                <a:lnTo>
                  <a:pt x="607595" y="534684"/>
                </a:lnTo>
                <a:lnTo>
                  <a:pt x="0" y="534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-10643119">
            <a:off x="13064962" y="9047523"/>
            <a:ext cx="4616986" cy="1754455"/>
          </a:xfrm>
          <a:custGeom>
            <a:avLst/>
            <a:gdLst/>
            <a:ahLst/>
            <a:cxnLst/>
            <a:rect l="l" t="t" r="r" b="b"/>
            <a:pathLst>
              <a:path w="4616986" h="1754455">
                <a:moveTo>
                  <a:pt x="0" y="0"/>
                </a:moveTo>
                <a:lnTo>
                  <a:pt x="4616985" y="0"/>
                </a:lnTo>
                <a:lnTo>
                  <a:pt x="4616985" y="1754455"/>
                </a:lnTo>
                <a:lnTo>
                  <a:pt x="0" y="17544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18983" y="-125260"/>
            <a:ext cx="6615159" cy="138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037"/>
              </a:lnSpc>
              <a:spcBef>
                <a:spcPct val="0"/>
              </a:spcBef>
            </a:pPr>
            <a:r>
              <a:rPr lang="en-US" sz="7883">
                <a:solidFill>
                  <a:srgbClr val="3178CA"/>
                </a:solidFill>
                <a:latin typeface="Bloc"/>
                <a:ea typeface="Bloc"/>
                <a:cs typeface="Bloc"/>
                <a:sym typeface="Bloc"/>
              </a:rPr>
              <a:t>Как работи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45606" y="417239"/>
            <a:ext cx="1700168" cy="1676801"/>
            <a:chOff x="0" y="0"/>
            <a:chExt cx="2266891" cy="2235735"/>
          </a:xfrm>
        </p:grpSpPr>
        <p:sp>
          <p:nvSpPr>
            <p:cNvPr id="16" name="Freeform 16"/>
            <p:cNvSpPr/>
            <p:nvPr/>
          </p:nvSpPr>
          <p:spPr>
            <a:xfrm>
              <a:off x="1052760" y="1037057"/>
              <a:ext cx="1214131" cy="1198678"/>
            </a:xfrm>
            <a:custGeom>
              <a:avLst/>
              <a:gdLst/>
              <a:ahLst/>
              <a:cxnLst/>
              <a:rect l="l" t="t" r="r" b="b"/>
              <a:pathLst>
                <a:path w="1214131" h="1198678">
                  <a:moveTo>
                    <a:pt x="0" y="0"/>
                  </a:moveTo>
                  <a:lnTo>
                    <a:pt x="1214131" y="0"/>
                  </a:lnTo>
                  <a:lnTo>
                    <a:pt x="1214131" y="1198678"/>
                  </a:lnTo>
                  <a:lnTo>
                    <a:pt x="0" y="1198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972121" y="0"/>
              <a:ext cx="687705" cy="678952"/>
            </a:xfrm>
            <a:custGeom>
              <a:avLst/>
              <a:gdLst/>
              <a:ahLst/>
              <a:cxnLst/>
              <a:rect l="l" t="t" r="r" b="b"/>
              <a:pathLst>
                <a:path w="687705" h="678952">
                  <a:moveTo>
                    <a:pt x="0" y="0"/>
                  </a:moveTo>
                  <a:lnTo>
                    <a:pt x="687705" y="0"/>
                  </a:lnTo>
                  <a:lnTo>
                    <a:pt x="687705" y="678952"/>
                  </a:lnTo>
                  <a:lnTo>
                    <a:pt x="0" y="678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678952"/>
              <a:ext cx="872082" cy="860983"/>
            </a:xfrm>
            <a:custGeom>
              <a:avLst/>
              <a:gdLst/>
              <a:ahLst/>
              <a:cxnLst/>
              <a:rect l="l" t="t" r="r" b="b"/>
              <a:pathLst>
                <a:path w="872082" h="860983">
                  <a:moveTo>
                    <a:pt x="0" y="0"/>
                  </a:moveTo>
                  <a:lnTo>
                    <a:pt x="872082" y="0"/>
                  </a:lnTo>
                  <a:lnTo>
                    <a:pt x="872082" y="860983"/>
                  </a:lnTo>
                  <a:lnTo>
                    <a:pt x="0" y="860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6307568" y="1638533"/>
            <a:ext cx="5417067" cy="5210308"/>
          </a:xfrm>
          <a:custGeom>
            <a:avLst/>
            <a:gdLst/>
            <a:ahLst/>
            <a:cxnLst/>
            <a:rect l="l" t="t" r="r" b="b"/>
            <a:pathLst>
              <a:path w="5417067" h="5210308">
                <a:moveTo>
                  <a:pt x="0" y="0"/>
                </a:moveTo>
                <a:lnTo>
                  <a:pt x="5417066" y="0"/>
                </a:lnTo>
                <a:lnTo>
                  <a:pt x="5417066" y="5210308"/>
                </a:lnTo>
                <a:lnTo>
                  <a:pt x="0" y="52103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5983" t="-21713" r="-56059" b="-23147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5655860" y="7477125"/>
            <a:ext cx="607595" cy="534684"/>
          </a:xfrm>
          <a:custGeom>
            <a:avLst/>
            <a:gdLst/>
            <a:ahLst/>
            <a:cxnLst/>
            <a:rect l="l" t="t" r="r" b="b"/>
            <a:pathLst>
              <a:path w="607595" h="534684">
                <a:moveTo>
                  <a:pt x="0" y="0"/>
                </a:moveTo>
                <a:lnTo>
                  <a:pt x="607595" y="0"/>
                </a:lnTo>
                <a:lnTo>
                  <a:pt x="607595" y="534684"/>
                </a:lnTo>
                <a:lnTo>
                  <a:pt x="0" y="534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>
            <a:off x="12067572" y="3243200"/>
            <a:ext cx="607595" cy="534684"/>
          </a:xfrm>
          <a:custGeom>
            <a:avLst/>
            <a:gdLst/>
            <a:ahLst/>
            <a:cxnLst/>
            <a:rect l="l" t="t" r="r" b="b"/>
            <a:pathLst>
              <a:path w="607595" h="534684">
                <a:moveTo>
                  <a:pt x="0" y="0"/>
                </a:moveTo>
                <a:lnTo>
                  <a:pt x="607595" y="0"/>
                </a:lnTo>
                <a:lnTo>
                  <a:pt x="607595" y="534684"/>
                </a:lnTo>
                <a:lnTo>
                  <a:pt x="0" y="534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>
            <a:off x="-771805" y="7781925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0" y="0"/>
                </a:moveTo>
                <a:lnTo>
                  <a:pt x="5598367" y="0"/>
                </a:lnTo>
                <a:lnTo>
                  <a:pt x="55983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144000" y="474702"/>
            <a:ext cx="9827770" cy="138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037"/>
              </a:lnSpc>
              <a:spcBef>
                <a:spcPct val="0"/>
              </a:spcBef>
            </a:pPr>
            <a:r>
              <a:rPr lang="en-US" sz="7883">
                <a:solidFill>
                  <a:srgbClr val="FF7F00"/>
                </a:solidFill>
                <a:latin typeface="Bloc"/>
                <a:ea typeface="Bloc"/>
                <a:cs typeface="Bloc"/>
                <a:sym typeface="Bloc"/>
              </a:rPr>
              <a:t>“Койнът на доброто”?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370492" y="2781594"/>
            <a:ext cx="4032921" cy="1121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4"/>
              </a:lnSpc>
              <a:spcBef>
                <a:spcPct val="0"/>
              </a:spcBef>
            </a:pPr>
            <a:r>
              <a:rPr lang="en-US" sz="3110" b="1" spc="-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Училищен дизайн на койна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25650" y="3056435"/>
            <a:ext cx="4234008" cy="568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4"/>
              </a:lnSpc>
              <a:spcBef>
                <a:spcPct val="0"/>
              </a:spcBef>
            </a:pPr>
            <a:r>
              <a:rPr lang="en-US" sz="3110" b="1" spc="-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Публично връчване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92130" y="7136271"/>
            <a:ext cx="4944415" cy="1121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4"/>
              </a:lnSpc>
              <a:spcBef>
                <a:spcPct val="0"/>
              </a:spcBef>
            </a:pPr>
            <a:r>
              <a:rPr lang="en-US" sz="3110" b="1" spc="-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Ясни критерии за връчване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12305" y="4167487"/>
            <a:ext cx="5959658" cy="1875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7"/>
              </a:lnSpc>
              <a:spcBef>
                <a:spcPct val="0"/>
              </a:spcBef>
            </a:pPr>
            <a:r>
              <a:rPr lang="en-US" sz="26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Тържествено признание пред цялата училищна общност, което вдъхновява останалите да последват примера.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96653" y="8515649"/>
            <a:ext cx="5348192" cy="1409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7"/>
              </a:lnSpc>
              <a:spcBef>
                <a:spcPct val="0"/>
              </a:spcBef>
            </a:pPr>
            <a:r>
              <a:rPr lang="en-US" sz="26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Учители и ученици заедно определяме за какви постъпки се връчва.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371370" y="4167487"/>
            <a:ext cx="5348192" cy="1409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7"/>
              </a:lnSpc>
              <a:spcBef>
                <a:spcPct val="0"/>
              </a:spcBef>
            </a:pPr>
            <a:r>
              <a:rPr lang="en-US" sz="26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Ние създаваме собствен, уникален символ, отразяващ неговата идентичност.</a:t>
            </a:r>
          </a:p>
        </p:txBody>
      </p:sp>
      <p:sp>
        <p:nvSpPr>
          <p:cNvPr id="30" name="Freeform 30"/>
          <p:cNvSpPr/>
          <p:nvPr/>
        </p:nvSpPr>
        <p:spPr>
          <a:xfrm>
            <a:off x="16613357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231" t="-119024" r="-124713" b="-105975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3600" y="-3647046"/>
            <a:ext cx="16259184" cy="162591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92843"/>
            <a:ext cx="8671134" cy="1614999"/>
          </a:xfrm>
          <a:custGeom>
            <a:avLst/>
            <a:gdLst/>
            <a:ahLst/>
            <a:cxnLst/>
            <a:rect l="l" t="t" r="r" b="b"/>
            <a:pathLst>
              <a:path w="8671134" h="1614999">
                <a:moveTo>
                  <a:pt x="0" y="0"/>
                </a:moveTo>
                <a:lnTo>
                  <a:pt x="8671134" y="0"/>
                </a:lnTo>
                <a:lnTo>
                  <a:pt x="8671134" y="1614999"/>
                </a:lnTo>
                <a:lnTo>
                  <a:pt x="0" y="1614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274484">
            <a:off x="11676402" y="7203657"/>
            <a:ext cx="6175661" cy="3480827"/>
          </a:xfrm>
          <a:custGeom>
            <a:avLst/>
            <a:gdLst/>
            <a:ahLst/>
            <a:cxnLst/>
            <a:rect l="l" t="t" r="r" b="b"/>
            <a:pathLst>
              <a:path w="6175661" h="3480827">
                <a:moveTo>
                  <a:pt x="0" y="0"/>
                </a:moveTo>
                <a:lnTo>
                  <a:pt x="6175662" y="0"/>
                </a:lnTo>
                <a:lnTo>
                  <a:pt x="6175662" y="3480827"/>
                </a:lnTo>
                <a:lnTo>
                  <a:pt x="0" y="3480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495146" y="164334"/>
            <a:ext cx="1710413" cy="1686905"/>
            <a:chOff x="0" y="0"/>
            <a:chExt cx="2280551" cy="2249207"/>
          </a:xfrm>
        </p:grpSpPr>
        <p:sp>
          <p:nvSpPr>
            <p:cNvPr id="8" name="Freeform 8"/>
            <p:cNvSpPr/>
            <p:nvPr/>
          </p:nvSpPr>
          <p:spPr>
            <a:xfrm>
              <a:off x="1059104" y="1043306"/>
              <a:ext cx="1221447" cy="1205901"/>
            </a:xfrm>
            <a:custGeom>
              <a:avLst/>
              <a:gdLst/>
              <a:ahLst/>
              <a:cxnLst/>
              <a:rect l="l" t="t" r="r" b="b"/>
              <a:pathLst>
                <a:path w="1221447" h="1205901">
                  <a:moveTo>
                    <a:pt x="0" y="0"/>
                  </a:moveTo>
                  <a:lnTo>
                    <a:pt x="1221447" y="0"/>
                  </a:lnTo>
                  <a:lnTo>
                    <a:pt x="1221447" y="1205901"/>
                  </a:lnTo>
                  <a:lnTo>
                    <a:pt x="0" y="1205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977979" y="0"/>
              <a:ext cx="691849" cy="683044"/>
            </a:xfrm>
            <a:custGeom>
              <a:avLst/>
              <a:gdLst/>
              <a:ahLst/>
              <a:cxnLst/>
              <a:rect l="l" t="t" r="r" b="b"/>
              <a:pathLst>
                <a:path w="691849" h="683044">
                  <a:moveTo>
                    <a:pt x="0" y="0"/>
                  </a:moveTo>
                  <a:lnTo>
                    <a:pt x="691849" y="0"/>
                  </a:lnTo>
                  <a:lnTo>
                    <a:pt x="691849" y="683044"/>
                  </a:lnTo>
                  <a:lnTo>
                    <a:pt x="0" y="683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683044"/>
              <a:ext cx="877337" cy="866171"/>
            </a:xfrm>
            <a:custGeom>
              <a:avLst/>
              <a:gdLst/>
              <a:ahLst/>
              <a:cxnLst/>
              <a:rect l="l" t="t" r="r" b="b"/>
              <a:pathLst>
                <a:path w="877337" h="866171">
                  <a:moveTo>
                    <a:pt x="0" y="0"/>
                  </a:moveTo>
                  <a:lnTo>
                    <a:pt x="877337" y="0"/>
                  </a:lnTo>
                  <a:lnTo>
                    <a:pt x="877337" y="866171"/>
                  </a:lnTo>
                  <a:lnTo>
                    <a:pt x="0" y="866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1231" t="-119024" r="-124713" b="-105975"/>
            </a:stretch>
          </a:blipFill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238" y="2264994"/>
            <a:ext cx="1283839" cy="1300390"/>
          </a:xfrm>
          <a:prstGeom prst="rect">
            <a:avLst/>
          </a:prstGeom>
        </p:spPr>
      </p:pic>
      <p:sp>
        <p:nvSpPr>
          <p:cNvPr id="13" name="Freeform 13"/>
          <p:cNvSpPr/>
          <p:nvPr/>
        </p:nvSpPr>
        <p:spPr>
          <a:xfrm>
            <a:off x="0" y="6485221"/>
            <a:ext cx="8671134" cy="1614999"/>
          </a:xfrm>
          <a:custGeom>
            <a:avLst/>
            <a:gdLst/>
            <a:ahLst/>
            <a:cxnLst/>
            <a:rect l="l" t="t" r="r" b="b"/>
            <a:pathLst>
              <a:path w="8671134" h="1614999">
                <a:moveTo>
                  <a:pt x="0" y="0"/>
                </a:moveTo>
                <a:lnTo>
                  <a:pt x="8671134" y="0"/>
                </a:lnTo>
                <a:lnTo>
                  <a:pt x="8671134" y="1614999"/>
                </a:lnTo>
                <a:lnTo>
                  <a:pt x="0" y="1614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19382" y="6731648"/>
            <a:ext cx="1030971" cy="1122145"/>
          </a:xfrm>
          <a:custGeom>
            <a:avLst/>
            <a:gdLst/>
            <a:ahLst/>
            <a:cxnLst/>
            <a:rect l="l" t="t" r="r" b="b"/>
            <a:pathLst>
              <a:path w="1030971" h="1122145">
                <a:moveTo>
                  <a:pt x="0" y="0"/>
                </a:moveTo>
                <a:lnTo>
                  <a:pt x="1030971" y="0"/>
                </a:lnTo>
                <a:lnTo>
                  <a:pt x="1030971" y="1122145"/>
                </a:lnTo>
                <a:lnTo>
                  <a:pt x="0" y="11221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157021" y="6463026"/>
            <a:ext cx="8671134" cy="1614999"/>
          </a:xfrm>
          <a:custGeom>
            <a:avLst/>
            <a:gdLst/>
            <a:ahLst/>
            <a:cxnLst/>
            <a:rect l="l" t="t" r="r" b="b"/>
            <a:pathLst>
              <a:path w="8671134" h="1614999">
                <a:moveTo>
                  <a:pt x="0" y="0"/>
                </a:moveTo>
                <a:lnTo>
                  <a:pt x="8671134" y="0"/>
                </a:lnTo>
                <a:lnTo>
                  <a:pt x="8671134" y="1614999"/>
                </a:lnTo>
                <a:lnTo>
                  <a:pt x="0" y="1614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453096" y="6791362"/>
            <a:ext cx="1023580" cy="958327"/>
          </a:xfrm>
          <a:custGeom>
            <a:avLst/>
            <a:gdLst/>
            <a:ahLst/>
            <a:cxnLst/>
            <a:rect l="l" t="t" r="r" b="b"/>
            <a:pathLst>
              <a:path w="1023580" h="958327">
                <a:moveTo>
                  <a:pt x="0" y="0"/>
                </a:moveTo>
                <a:lnTo>
                  <a:pt x="1023580" y="0"/>
                </a:lnTo>
                <a:lnTo>
                  <a:pt x="1023580" y="958326"/>
                </a:lnTo>
                <a:lnTo>
                  <a:pt x="0" y="9583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241181" y="2384712"/>
            <a:ext cx="5959451" cy="834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  <a:spcBef>
                <a:spcPct val="0"/>
              </a:spcBef>
            </a:pPr>
            <a:r>
              <a:rPr lang="en-US" sz="4649" b="1" spc="-9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Проявена емпатия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43488" y="412270"/>
            <a:ext cx="13551728" cy="1048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77"/>
              </a:lnSpc>
              <a:spcBef>
                <a:spcPct val="0"/>
              </a:spcBef>
            </a:pPr>
            <a:r>
              <a:rPr lang="en-US" sz="5983">
                <a:solidFill>
                  <a:srgbClr val="629CE0"/>
                </a:solidFill>
                <a:latin typeface="Bloc"/>
                <a:ea typeface="Bloc"/>
                <a:cs typeface="Bloc"/>
                <a:sym typeface="Bloc"/>
              </a:rPr>
              <a:t>Критерии за “добив” на морален капитал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50353" y="3711608"/>
            <a:ext cx="7048677" cy="2289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4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Способността за разбиране и съпреживяване на чуждите емоции, способността да подадеш ръка в нужда.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10623" y="3711608"/>
            <a:ext cx="7048677" cy="1146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4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Активно участие в социалния живот и поемане на отговорност.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41181" y="6834606"/>
            <a:ext cx="5517574" cy="834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  <a:spcBef>
                <a:spcPct val="0"/>
              </a:spcBef>
            </a:pPr>
            <a:r>
              <a:rPr lang="en-US" sz="4649" b="1" spc="-9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Доброволчество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51955" y="8252620"/>
            <a:ext cx="7048677" cy="171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4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Безвъзмездни действия в помощ на другите без да очакваш нищо в замяна.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262891" y="6680207"/>
            <a:ext cx="6259202" cy="834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  <a:spcBef>
                <a:spcPct val="0"/>
              </a:spcBef>
            </a:pPr>
            <a:r>
              <a:rPr lang="en-US" sz="4649" b="1" spc="-9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Грижа за общността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383829" y="8252620"/>
            <a:ext cx="7048677" cy="1146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4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Постъпки, допринасящи за благото на училището.</a:t>
            </a:r>
          </a:p>
        </p:txBody>
      </p:sp>
      <p:sp>
        <p:nvSpPr>
          <p:cNvPr id="25" name="Freeform 25"/>
          <p:cNvSpPr/>
          <p:nvPr/>
        </p:nvSpPr>
        <p:spPr>
          <a:xfrm>
            <a:off x="9091461" y="2061094"/>
            <a:ext cx="8671134" cy="1614999"/>
          </a:xfrm>
          <a:custGeom>
            <a:avLst/>
            <a:gdLst/>
            <a:ahLst/>
            <a:cxnLst/>
            <a:rect l="l" t="t" r="r" b="b"/>
            <a:pathLst>
              <a:path w="8671134" h="1614999">
                <a:moveTo>
                  <a:pt x="0" y="0"/>
                </a:moveTo>
                <a:lnTo>
                  <a:pt x="8671134" y="0"/>
                </a:lnTo>
                <a:lnTo>
                  <a:pt x="8671134" y="1614999"/>
                </a:lnTo>
                <a:lnTo>
                  <a:pt x="0" y="1614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340357" y="2465004"/>
            <a:ext cx="1255784" cy="870677"/>
          </a:xfrm>
          <a:custGeom>
            <a:avLst/>
            <a:gdLst/>
            <a:ahLst/>
            <a:cxnLst/>
            <a:rect l="l" t="t" r="r" b="b"/>
            <a:pathLst>
              <a:path w="1255784" h="870677">
                <a:moveTo>
                  <a:pt x="0" y="0"/>
                </a:moveTo>
                <a:lnTo>
                  <a:pt x="1255784" y="0"/>
                </a:lnTo>
                <a:lnTo>
                  <a:pt x="1255784" y="870677"/>
                </a:lnTo>
                <a:lnTo>
                  <a:pt x="0" y="8706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1262891" y="2032921"/>
            <a:ext cx="5517574" cy="165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  <a:spcBef>
                <a:spcPct val="0"/>
              </a:spcBef>
            </a:pPr>
            <a:r>
              <a:rPr lang="en-US" sz="4649" b="1" spc="-9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Гражданска активност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76518" y="6365454"/>
            <a:ext cx="10734356" cy="1073435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7F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57838" y="4512539"/>
            <a:ext cx="9201462" cy="2185388"/>
            <a:chOff x="0" y="0"/>
            <a:chExt cx="2423430" cy="5755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23430" cy="575575"/>
            </a:xfrm>
            <a:custGeom>
              <a:avLst/>
              <a:gdLst/>
              <a:ahLst/>
              <a:cxnLst/>
              <a:rect l="l" t="t" r="r" b="b"/>
              <a:pathLst>
                <a:path w="2423430" h="575575">
                  <a:moveTo>
                    <a:pt x="38703" y="0"/>
                  </a:moveTo>
                  <a:lnTo>
                    <a:pt x="2384727" y="0"/>
                  </a:lnTo>
                  <a:cubicBezTo>
                    <a:pt x="2406102" y="0"/>
                    <a:pt x="2423430" y="17328"/>
                    <a:pt x="2423430" y="38703"/>
                  </a:cubicBezTo>
                  <a:lnTo>
                    <a:pt x="2423430" y="536872"/>
                  </a:lnTo>
                  <a:cubicBezTo>
                    <a:pt x="2423430" y="547137"/>
                    <a:pt x="2419353" y="556981"/>
                    <a:pt x="2412094" y="564239"/>
                  </a:cubicBezTo>
                  <a:cubicBezTo>
                    <a:pt x="2404836" y="571498"/>
                    <a:pt x="2394992" y="575575"/>
                    <a:pt x="2384727" y="575575"/>
                  </a:cubicBezTo>
                  <a:lnTo>
                    <a:pt x="38703" y="575575"/>
                  </a:lnTo>
                  <a:cubicBezTo>
                    <a:pt x="17328" y="575575"/>
                    <a:pt x="0" y="558247"/>
                    <a:pt x="0" y="536872"/>
                  </a:cubicBezTo>
                  <a:lnTo>
                    <a:pt x="0" y="38703"/>
                  </a:lnTo>
                  <a:cubicBezTo>
                    <a:pt x="0" y="28439"/>
                    <a:pt x="4078" y="18594"/>
                    <a:pt x="11336" y="11336"/>
                  </a:cubicBezTo>
                  <a:cubicBezTo>
                    <a:pt x="18594" y="4078"/>
                    <a:pt x="28439" y="0"/>
                    <a:pt x="38703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2423430" cy="642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57838" y="6736027"/>
            <a:ext cx="9201462" cy="2185388"/>
            <a:chOff x="0" y="0"/>
            <a:chExt cx="2423430" cy="5755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23430" cy="575575"/>
            </a:xfrm>
            <a:custGeom>
              <a:avLst/>
              <a:gdLst/>
              <a:ahLst/>
              <a:cxnLst/>
              <a:rect l="l" t="t" r="r" b="b"/>
              <a:pathLst>
                <a:path w="2423430" h="575575">
                  <a:moveTo>
                    <a:pt x="38703" y="0"/>
                  </a:moveTo>
                  <a:lnTo>
                    <a:pt x="2384727" y="0"/>
                  </a:lnTo>
                  <a:cubicBezTo>
                    <a:pt x="2406102" y="0"/>
                    <a:pt x="2423430" y="17328"/>
                    <a:pt x="2423430" y="38703"/>
                  </a:cubicBezTo>
                  <a:lnTo>
                    <a:pt x="2423430" y="536872"/>
                  </a:lnTo>
                  <a:cubicBezTo>
                    <a:pt x="2423430" y="547137"/>
                    <a:pt x="2419353" y="556981"/>
                    <a:pt x="2412094" y="564239"/>
                  </a:cubicBezTo>
                  <a:cubicBezTo>
                    <a:pt x="2404836" y="571498"/>
                    <a:pt x="2394992" y="575575"/>
                    <a:pt x="2384727" y="575575"/>
                  </a:cubicBezTo>
                  <a:lnTo>
                    <a:pt x="38703" y="575575"/>
                  </a:lnTo>
                  <a:cubicBezTo>
                    <a:pt x="17328" y="575575"/>
                    <a:pt x="0" y="558247"/>
                    <a:pt x="0" y="536872"/>
                  </a:cubicBezTo>
                  <a:lnTo>
                    <a:pt x="0" y="38703"/>
                  </a:lnTo>
                  <a:cubicBezTo>
                    <a:pt x="0" y="28439"/>
                    <a:pt x="4078" y="18594"/>
                    <a:pt x="11336" y="11336"/>
                  </a:cubicBezTo>
                  <a:cubicBezTo>
                    <a:pt x="18594" y="4078"/>
                    <a:pt x="28439" y="0"/>
                    <a:pt x="38703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2423430" cy="642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82538" y="4066703"/>
            <a:ext cx="5577548" cy="6392605"/>
          </a:xfrm>
          <a:custGeom>
            <a:avLst/>
            <a:gdLst/>
            <a:ahLst/>
            <a:cxnLst/>
            <a:rect l="l" t="t" r="r" b="b"/>
            <a:pathLst>
              <a:path w="5577548" h="6392605">
                <a:moveTo>
                  <a:pt x="0" y="0"/>
                </a:moveTo>
                <a:lnTo>
                  <a:pt x="5577548" y="0"/>
                </a:lnTo>
                <a:lnTo>
                  <a:pt x="5577548" y="6392606"/>
                </a:lnTo>
                <a:lnTo>
                  <a:pt x="0" y="63926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874783">
            <a:off x="4237663" y="2139214"/>
            <a:ext cx="2591329" cy="2422892"/>
          </a:xfrm>
          <a:custGeom>
            <a:avLst/>
            <a:gdLst/>
            <a:ahLst/>
            <a:cxnLst/>
            <a:rect l="l" t="t" r="r" b="b"/>
            <a:pathLst>
              <a:path w="2591329" h="2422892">
                <a:moveTo>
                  <a:pt x="0" y="0"/>
                </a:moveTo>
                <a:lnTo>
                  <a:pt x="2591329" y="0"/>
                </a:lnTo>
                <a:lnTo>
                  <a:pt x="2591329" y="2422892"/>
                </a:lnTo>
                <a:lnTo>
                  <a:pt x="0" y="24228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3211779">
            <a:off x="14088077" y="1119032"/>
            <a:ext cx="5626395" cy="1841366"/>
          </a:xfrm>
          <a:custGeom>
            <a:avLst/>
            <a:gdLst/>
            <a:ahLst/>
            <a:cxnLst/>
            <a:rect l="l" t="t" r="r" b="b"/>
            <a:pathLst>
              <a:path w="5626395" h="1841366">
                <a:moveTo>
                  <a:pt x="0" y="0"/>
                </a:moveTo>
                <a:lnTo>
                  <a:pt x="5626395" y="0"/>
                </a:lnTo>
                <a:lnTo>
                  <a:pt x="5626395" y="1841366"/>
                </a:lnTo>
                <a:lnTo>
                  <a:pt x="0" y="1841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6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367878">
            <a:off x="6479760" y="75146"/>
            <a:ext cx="8382738" cy="5096996"/>
          </a:xfrm>
          <a:custGeom>
            <a:avLst/>
            <a:gdLst/>
            <a:ahLst/>
            <a:cxnLst/>
            <a:rect l="l" t="t" r="r" b="b"/>
            <a:pathLst>
              <a:path w="8382738" h="5096996">
                <a:moveTo>
                  <a:pt x="0" y="0"/>
                </a:moveTo>
                <a:lnTo>
                  <a:pt x="8382738" y="0"/>
                </a:lnTo>
                <a:lnTo>
                  <a:pt x="8382738" y="5096995"/>
                </a:lnTo>
                <a:lnTo>
                  <a:pt x="0" y="50969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2496444">
            <a:off x="417048" y="317644"/>
            <a:ext cx="2928956" cy="3444142"/>
          </a:xfrm>
          <a:custGeom>
            <a:avLst/>
            <a:gdLst/>
            <a:ahLst/>
            <a:cxnLst/>
            <a:rect l="l" t="t" r="r" b="b"/>
            <a:pathLst>
              <a:path w="2928956" h="3444142">
                <a:moveTo>
                  <a:pt x="0" y="0"/>
                </a:moveTo>
                <a:lnTo>
                  <a:pt x="2928956" y="0"/>
                </a:lnTo>
                <a:lnTo>
                  <a:pt x="2928956" y="3444142"/>
                </a:lnTo>
                <a:lnTo>
                  <a:pt x="0" y="34441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000"/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1217022">
            <a:off x="15187643" y="6754068"/>
            <a:ext cx="2720777" cy="2676564"/>
          </a:xfrm>
          <a:custGeom>
            <a:avLst/>
            <a:gdLst/>
            <a:ahLst/>
            <a:cxnLst/>
            <a:rect l="l" t="t" r="r" b="b"/>
            <a:pathLst>
              <a:path w="2720777" h="2676564">
                <a:moveTo>
                  <a:pt x="0" y="0"/>
                </a:moveTo>
                <a:lnTo>
                  <a:pt x="2720777" y="0"/>
                </a:lnTo>
                <a:lnTo>
                  <a:pt x="2720777" y="2676564"/>
                </a:lnTo>
                <a:lnTo>
                  <a:pt x="0" y="26765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476074" y="1325239"/>
            <a:ext cx="8012637" cy="2025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7"/>
              </a:lnSpc>
            </a:pPr>
            <a:r>
              <a:rPr lang="en-US" sz="3884">
                <a:solidFill>
                  <a:srgbClr val="629CE0"/>
                </a:solidFill>
                <a:latin typeface="Roca One"/>
                <a:ea typeface="Roca One"/>
                <a:cs typeface="Roca One"/>
                <a:sym typeface="Roca One"/>
              </a:rPr>
              <a:t>Оценяват знанията ми, </a:t>
            </a:r>
          </a:p>
          <a:p>
            <a:pPr algn="ctr">
              <a:lnSpc>
                <a:spcPts val="5437"/>
              </a:lnSpc>
            </a:pPr>
            <a:r>
              <a:rPr lang="en-US" sz="3884">
                <a:solidFill>
                  <a:srgbClr val="629CE0"/>
                </a:solidFill>
                <a:latin typeface="Roca One"/>
                <a:ea typeface="Roca One"/>
                <a:cs typeface="Roca One"/>
                <a:sym typeface="Roca One"/>
              </a:rPr>
              <a:t>но има ли оценка </a:t>
            </a:r>
          </a:p>
          <a:p>
            <a:pPr algn="ctr">
              <a:lnSpc>
                <a:spcPts val="5437"/>
              </a:lnSpc>
              <a:spcBef>
                <a:spcPct val="0"/>
              </a:spcBef>
            </a:pPr>
            <a:r>
              <a:rPr lang="en-US" sz="3884">
                <a:solidFill>
                  <a:srgbClr val="629CE0"/>
                </a:solidFill>
                <a:latin typeface="Roca One"/>
                <a:ea typeface="Roca One"/>
                <a:cs typeface="Roca One"/>
                <a:sym typeface="Roca One"/>
              </a:rPr>
              <a:t>за доброто в мен?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09191" y="6124301"/>
            <a:ext cx="6898756" cy="329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7"/>
              </a:lnSpc>
            </a:pPr>
            <a:r>
              <a:rPr lang="en-US" sz="3683" b="1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Добрите постъпки често остават невидими.</a:t>
            </a:r>
          </a:p>
          <a:p>
            <a:pPr algn="ctr">
              <a:lnSpc>
                <a:spcPts val="5157"/>
              </a:lnSpc>
              <a:spcBef>
                <a:spcPct val="0"/>
              </a:spcBef>
            </a:pPr>
            <a:r>
              <a:rPr lang="en-US" sz="3683" b="1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Без видима система за поощрение, емпатията остава скрита.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231" t="-119024" r="-124713" b="-105975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23297" y="4584127"/>
            <a:ext cx="13684211" cy="1368421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78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716486" y="2150671"/>
            <a:ext cx="8042578" cy="7107629"/>
          </a:xfrm>
          <a:custGeom>
            <a:avLst/>
            <a:gdLst/>
            <a:ahLst/>
            <a:cxnLst/>
            <a:rect l="l" t="t" r="r" b="b"/>
            <a:pathLst>
              <a:path w="8042578" h="7107629">
                <a:moveTo>
                  <a:pt x="0" y="0"/>
                </a:moveTo>
                <a:lnTo>
                  <a:pt x="8042578" y="0"/>
                </a:lnTo>
                <a:lnTo>
                  <a:pt x="8042578" y="7107629"/>
                </a:lnTo>
                <a:lnTo>
                  <a:pt x="0" y="7107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604140">
            <a:off x="10171547" y="-216052"/>
            <a:ext cx="2489503" cy="2489503"/>
          </a:xfrm>
          <a:custGeom>
            <a:avLst/>
            <a:gdLst/>
            <a:ahLst/>
            <a:cxnLst/>
            <a:rect l="l" t="t" r="r" b="b"/>
            <a:pathLst>
              <a:path w="2489503" h="2489503">
                <a:moveTo>
                  <a:pt x="0" y="0"/>
                </a:moveTo>
                <a:lnTo>
                  <a:pt x="2489503" y="0"/>
                </a:lnTo>
                <a:lnTo>
                  <a:pt x="2489503" y="2489504"/>
                </a:lnTo>
                <a:lnTo>
                  <a:pt x="0" y="24895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17961" y="809625"/>
            <a:ext cx="10598337" cy="1696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93"/>
              </a:lnSpc>
              <a:spcBef>
                <a:spcPct val="0"/>
              </a:spcBef>
            </a:pPr>
            <a:r>
              <a:rPr lang="en-US" sz="9709">
                <a:solidFill>
                  <a:srgbClr val="3178CA"/>
                </a:solidFill>
                <a:latin typeface="Bloc"/>
                <a:ea typeface="Bloc"/>
                <a:cs typeface="Bloc"/>
                <a:sym typeface="Bloc"/>
              </a:rPr>
              <a:t>Мрежа на доброто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7917" y="3049487"/>
            <a:ext cx="8855123" cy="6455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2"/>
              </a:lnSpc>
              <a:spcBef>
                <a:spcPct val="0"/>
              </a:spcBef>
            </a:pPr>
            <a:r>
              <a:rPr lang="en-US" sz="333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Крайната цел е създаден символ на доброто в нашето училище и инициативата да се мултиплицира в училищата в цялата страна. Проектът предвижда експериментално проучване на нагласите и въздействието върху ученици от училища на територията на гр. Варна с цел изграждане на национална мрежа за обмен на </a:t>
            </a:r>
          </a:p>
          <a:p>
            <a:pPr algn="ctr">
              <a:lnSpc>
                <a:spcPts val="4672"/>
              </a:lnSpc>
              <a:spcBef>
                <a:spcPct val="0"/>
              </a:spcBef>
            </a:pPr>
            <a:r>
              <a:rPr lang="en-US" sz="333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добри практики.</a:t>
            </a:r>
          </a:p>
          <a:p>
            <a:pPr algn="l">
              <a:lnSpc>
                <a:spcPts val="4373"/>
              </a:lnSpc>
              <a:spcBef>
                <a:spcPct val="0"/>
              </a:spcBef>
            </a:pPr>
            <a:endParaRPr lang="en-US" sz="3337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1231" t="-119024" r="-124713" b="-105975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90356" y="6365454"/>
            <a:ext cx="10734356" cy="1073435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D1A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01123" y="1870178"/>
            <a:ext cx="9058177" cy="6136031"/>
            <a:chOff x="0" y="0"/>
            <a:chExt cx="2385693" cy="16160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85693" cy="1616074"/>
            </a:xfrm>
            <a:custGeom>
              <a:avLst/>
              <a:gdLst/>
              <a:ahLst/>
              <a:cxnLst/>
              <a:rect l="l" t="t" r="r" b="b"/>
              <a:pathLst>
                <a:path w="2385693" h="1616074">
                  <a:moveTo>
                    <a:pt x="39316" y="0"/>
                  </a:moveTo>
                  <a:lnTo>
                    <a:pt x="2346377" y="0"/>
                  </a:lnTo>
                  <a:cubicBezTo>
                    <a:pt x="2356804" y="0"/>
                    <a:pt x="2366804" y="4142"/>
                    <a:pt x="2374177" y="11515"/>
                  </a:cubicBezTo>
                  <a:cubicBezTo>
                    <a:pt x="2381551" y="18888"/>
                    <a:pt x="2385693" y="28889"/>
                    <a:pt x="2385693" y="39316"/>
                  </a:cubicBezTo>
                  <a:lnTo>
                    <a:pt x="2385693" y="1576759"/>
                  </a:lnTo>
                  <a:cubicBezTo>
                    <a:pt x="2385693" y="1587186"/>
                    <a:pt x="2381551" y="1597186"/>
                    <a:pt x="2374177" y="1604559"/>
                  </a:cubicBezTo>
                  <a:cubicBezTo>
                    <a:pt x="2366804" y="1611932"/>
                    <a:pt x="2356804" y="1616074"/>
                    <a:pt x="2346377" y="1616074"/>
                  </a:cubicBezTo>
                  <a:lnTo>
                    <a:pt x="39316" y="1616074"/>
                  </a:lnTo>
                  <a:cubicBezTo>
                    <a:pt x="17602" y="1616074"/>
                    <a:pt x="0" y="1598472"/>
                    <a:pt x="0" y="1576759"/>
                  </a:cubicBezTo>
                  <a:lnTo>
                    <a:pt x="0" y="39316"/>
                  </a:lnTo>
                  <a:cubicBezTo>
                    <a:pt x="0" y="17602"/>
                    <a:pt x="17602" y="0"/>
                    <a:pt x="39316" y="0"/>
                  </a:cubicBezTo>
                  <a:close/>
                </a:path>
              </a:pathLst>
            </a:custGeom>
            <a:solidFill>
              <a:srgbClr val="FDF0E5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2385693" cy="16827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2193952" y="1870178"/>
            <a:ext cx="5051628" cy="7388122"/>
          </a:xfrm>
          <a:custGeom>
            <a:avLst/>
            <a:gdLst/>
            <a:ahLst/>
            <a:cxnLst/>
            <a:rect l="l" t="t" r="r" b="b"/>
            <a:pathLst>
              <a:path w="5051628" h="7388122">
                <a:moveTo>
                  <a:pt x="5051628" y="0"/>
                </a:moveTo>
                <a:lnTo>
                  <a:pt x="0" y="0"/>
                </a:lnTo>
                <a:lnTo>
                  <a:pt x="0" y="7388122"/>
                </a:lnTo>
                <a:lnTo>
                  <a:pt x="5051628" y="7388122"/>
                </a:lnTo>
                <a:lnTo>
                  <a:pt x="5051628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8502930">
            <a:off x="13551207" y="108017"/>
            <a:ext cx="5626395" cy="1841366"/>
          </a:xfrm>
          <a:custGeom>
            <a:avLst/>
            <a:gdLst/>
            <a:ahLst/>
            <a:cxnLst/>
            <a:rect l="l" t="t" r="r" b="b"/>
            <a:pathLst>
              <a:path w="5626395" h="1841366">
                <a:moveTo>
                  <a:pt x="0" y="0"/>
                </a:moveTo>
                <a:lnTo>
                  <a:pt x="5626395" y="0"/>
                </a:lnTo>
                <a:lnTo>
                  <a:pt x="5626395" y="1841366"/>
                </a:lnTo>
                <a:lnTo>
                  <a:pt x="0" y="18413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028887">
            <a:off x="-957591" y="4319487"/>
            <a:ext cx="2489503" cy="2489503"/>
          </a:xfrm>
          <a:custGeom>
            <a:avLst/>
            <a:gdLst/>
            <a:ahLst/>
            <a:cxnLst/>
            <a:rect l="l" t="t" r="r" b="b"/>
            <a:pathLst>
              <a:path w="2489503" h="2489503">
                <a:moveTo>
                  <a:pt x="0" y="0"/>
                </a:moveTo>
                <a:lnTo>
                  <a:pt x="2489504" y="0"/>
                </a:lnTo>
                <a:lnTo>
                  <a:pt x="2489504" y="2489504"/>
                </a:lnTo>
                <a:lnTo>
                  <a:pt x="0" y="24895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527082" y="2413903"/>
            <a:ext cx="8406259" cy="4866782"/>
          </a:xfrm>
          <a:custGeom>
            <a:avLst/>
            <a:gdLst/>
            <a:ahLst/>
            <a:cxnLst/>
            <a:rect l="l" t="t" r="r" b="b"/>
            <a:pathLst>
              <a:path w="8406259" h="4866782">
                <a:moveTo>
                  <a:pt x="0" y="0"/>
                </a:moveTo>
                <a:lnTo>
                  <a:pt x="8406259" y="0"/>
                </a:lnTo>
                <a:lnTo>
                  <a:pt x="8406259" y="4866782"/>
                </a:lnTo>
                <a:lnTo>
                  <a:pt x="0" y="48667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4693730" y="6365454"/>
            <a:ext cx="847972" cy="836317"/>
            <a:chOff x="0" y="0"/>
            <a:chExt cx="1130629" cy="1115090"/>
          </a:xfrm>
        </p:grpSpPr>
        <p:sp>
          <p:nvSpPr>
            <p:cNvPr id="13" name="Freeform 13"/>
            <p:cNvSpPr/>
            <p:nvPr/>
          </p:nvSpPr>
          <p:spPr>
            <a:xfrm>
              <a:off x="525072" y="517240"/>
              <a:ext cx="605557" cy="597850"/>
            </a:xfrm>
            <a:custGeom>
              <a:avLst/>
              <a:gdLst/>
              <a:ahLst/>
              <a:cxnLst/>
              <a:rect l="l" t="t" r="r" b="b"/>
              <a:pathLst>
                <a:path w="605557" h="597850">
                  <a:moveTo>
                    <a:pt x="0" y="0"/>
                  </a:moveTo>
                  <a:lnTo>
                    <a:pt x="605557" y="0"/>
                  </a:lnTo>
                  <a:lnTo>
                    <a:pt x="605557" y="597850"/>
                  </a:lnTo>
                  <a:lnTo>
                    <a:pt x="0" y="597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484853" y="0"/>
              <a:ext cx="342998" cy="338633"/>
            </a:xfrm>
            <a:custGeom>
              <a:avLst/>
              <a:gdLst/>
              <a:ahLst/>
              <a:cxnLst/>
              <a:rect l="l" t="t" r="r" b="b"/>
              <a:pathLst>
                <a:path w="342998" h="338633">
                  <a:moveTo>
                    <a:pt x="0" y="0"/>
                  </a:moveTo>
                  <a:lnTo>
                    <a:pt x="342998" y="0"/>
                  </a:lnTo>
                  <a:lnTo>
                    <a:pt x="342998" y="338633"/>
                  </a:lnTo>
                  <a:lnTo>
                    <a:pt x="0" y="338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338633"/>
              <a:ext cx="434958" cy="429422"/>
            </a:xfrm>
            <a:custGeom>
              <a:avLst/>
              <a:gdLst/>
              <a:ahLst/>
              <a:cxnLst/>
              <a:rect l="l" t="t" r="r" b="b"/>
              <a:pathLst>
                <a:path w="434958" h="429422">
                  <a:moveTo>
                    <a:pt x="0" y="0"/>
                  </a:moveTo>
                  <a:lnTo>
                    <a:pt x="434958" y="0"/>
                  </a:lnTo>
                  <a:lnTo>
                    <a:pt x="434958" y="429422"/>
                  </a:lnTo>
                  <a:lnTo>
                    <a:pt x="0" y="42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2267818" y="6838753"/>
            <a:ext cx="1556141" cy="1534753"/>
            <a:chOff x="0" y="0"/>
            <a:chExt cx="2074855" cy="2046338"/>
          </a:xfrm>
        </p:grpSpPr>
        <p:sp>
          <p:nvSpPr>
            <p:cNvPr id="17" name="Freeform 17"/>
            <p:cNvSpPr/>
            <p:nvPr/>
          </p:nvSpPr>
          <p:spPr>
            <a:xfrm>
              <a:off x="963577" y="949204"/>
              <a:ext cx="1111277" cy="1097134"/>
            </a:xfrm>
            <a:custGeom>
              <a:avLst/>
              <a:gdLst/>
              <a:ahLst/>
              <a:cxnLst/>
              <a:rect l="l" t="t" r="r" b="b"/>
              <a:pathLst>
                <a:path w="1111277" h="1097134">
                  <a:moveTo>
                    <a:pt x="0" y="0"/>
                  </a:moveTo>
                  <a:lnTo>
                    <a:pt x="1111278" y="0"/>
                  </a:lnTo>
                  <a:lnTo>
                    <a:pt x="1111278" y="1097134"/>
                  </a:lnTo>
                  <a:lnTo>
                    <a:pt x="0" y="10971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889769" y="0"/>
              <a:ext cx="629447" cy="621436"/>
            </a:xfrm>
            <a:custGeom>
              <a:avLst/>
              <a:gdLst/>
              <a:ahLst/>
              <a:cxnLst/>
              <a:rect l="l" t="t" r="r" b="b"/>
              <a:pathLst>
                <a:path w="629447" h="621436">
                  <a:moveTo>
                    <a:pt x="0" y="0"/>
                  </a:moveTo>
                  <a:lnTo>
                    <a:pt x="629447" y="0"/>
                  </a:lnTo>
                  <a:lnTo>
                    <a:pt x="629447" y="621436"/>
                  </a:lnTo>
                  <a:lnTo>
                    <a:pt x="0" y="6214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621436"/>
              <a:ext cx="798205" cy="788046"/>
            </a:xfrm>
            <a:custGeom>
              <a:avLst/>
              <a:gdLst/>
              <a:ahLst/>
              <a:cxnLst/>
              <a:rect l="l" t="t" r="r" b="b"/>
              <a:pathLst>
                <a:path w="798205" h="788046">
                  <a:moveTo>
                    <a:pt x="0" y="0"/>
                  </a:moveTo>
                  <a:lnTo>
                    <a:pt x="798205" y="0"/>
                  </a:lnTo>
                  <a:lnTo>
                    <a:pt x="798205" y="788046"/>
                  </a:lnTo>
                  <a:lnTo>
                    <a:pt x="0" y="7880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3776334" y="6701342"/>
            <a:ext cx="917396" cy="904787"/>
            <a:chOff x="0" y="0"/>
            <a:chExt cx="1223195" cy="1206383"/>
          </a:xfrm>
        </p:grpSpPr>
        <p:sp>
          <p:nvSpPr>
            <p:cNvPr id="21" name="Freeform 21"/>
            <p:cNvSpPr/>
            <p:nvPr/>
          </p:nvSpPr>
          <p:spPr>
            <a:xfrm>
              <a:off x="568060" y="559587"/>
              <a:ext cx="655134" cy="646796"/>
            </a:xfrm>
            <a:custGeom>
              <a:avLst/>
              <a:gdLst/>
              <a:ahLst/>
              <a:cxnLst/>
              <a:rect l="l" t="t" r="r" b="b"/>
              <a:pathLst>
                <a:path w="655134" h="646796">
                  <a:moveTo>
                    <a:pt x="0" y="0"/>
                  </a:moveTo>
                  <a:lnTo>
                    <a:pt x="655135" y="0"/>
                  </a:lnTo>
                  <a:lnTo>
                    <a:pt x="655135" y="646796"/>
                  </a:lnTo>
                  <a:lnTo>
                    <a:pt x="0" y="646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524548" y="0"/>
              <a:ext cx="371080" cy="366357"/>
            </a:xfrm>
            <a:custGeom>
              <a:avLst/>
              <a:gdLst/>
              <a:ahLst/>
              <a:cxnLst/>
              <a:rect l="l" t="t" r="r" b="b"/>
              <a:pathLst>
                <a:path w="371080" h="366357">
                  <a:moveTo>
                    <a:pt x="0" y="0"/>
                  </a:moveTo>
                  <a:lnTo>
                    <a:pt x="371080" y="0"/>
                  </a:lnTo>
                  <a:lnTo>
                    <a:pt x="371080" y="366357"/>
                  </a:lnTo>
                  <a:lnTo>
                    <a:pt x="0" y="366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0" y="366357"/>
              <a:ext cx="470568" cy="464579"/>
            </a:xfrm>
            <a:custGeom>
              <a:avLst/>
              <a:gdLst/>
              <a:ahLst/>
              <a:cxnLst/>
              <a:rect l="l" t="t" r="r" b="b"/>
              <a:pathLst>
                <a:path w="470568" h="464579">
                  <a:moveTo>
                    <a:pt x="0" y="0"/>
                  </a:moveTo>
                  <a:lnTo>
                    <a:pt x="470568" y="0"/>
                  </a:lnTo>
                  <a:lnTo>
                    <a:pt x="470568" y="464579"/>
                  </a:lnTo>
                  <a:lnTo>
                    <a:pt x="0" y="464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15722677" y="5983645"/>
            <a:ext cx="727699" cy="717698"/>
            <a:chOff x="0" y="0"/>
            <a:chExt cx="970266" cy="956930"/>
          </a:xfrm>
        </p:grpSpPr>
        <p:sp>
          <p:nvSpPr>
            <p:cNvPr id="25" name="Freeform 25"/>
            <p:cNvSpPr/>
            <p:nvPr/>
          </p:nvSpPr>
          <p:spPr>
            <a:xfrm>
              <a:off x="450598" y="443877"/>
              <a:ext cx="519667" cy="513053"/>
            </a:xfrm>
            <a:custGeom>
              <a:avLst/>
              <a:gdLst/>
              <a:ahLst/>
              <a:cxnLst/>
              <a:rect l="l" t="t" r="r" b="b"/>
              <a:pathLst>
                <a:path w="519667" h="513053">
                  <a:moveTo>
                    <a:pt x="0" y="0"/>
                  </a:moveTo>
                  <a:lnTo>
                    <a:pt x="519668" y="0"/>
                  </a:lnTo>
                  <a:lnTo>
                    <a:pt x="519668" y="513053"/>
                  </a:lnTo>
                  <a:lnTo>
                    <a:pt x="0" y="513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416083" y="0"/>
              <a:ext cx="294349" cy="290602"/>
            </a:xfrm>
            <a:custGeom>
              <a:avLst/>
              <a:gdLst/>
              <a:ahLst/>
              <a:cxnLst/>
              <a:rect l="l" t="t" r="r" b="b"/>
              <a:pathLst>
                <a:path w="294349" h="290602">
                  <a:moveTo>
                    <a:pt x="0" y="0"/>
                  </a:moveTo>
                  <a:lnTo>
                    <a:pt x="294349" y="0"/>
                  </a:lnTo>
                  <a:lnTo>
                    <a:pt x="294349" y="290602"/>
                  </a:lnTo>
                  <a:lnTo>
                    <a:pt x="0" y="290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0" y="290602"/>
              <a:ext cx="373265" cy="368515"/>
            </a:xfrm>
            <a:custGeom>
              <a:avLst/>
              <a:gdLst/>
              <a:ahLst/>
              <a:cxnLst/>
              <a:rect l="l" t="t" r="r" b="b"/>
              <a:pathLst>
                <a:path w="373265" h="368515">
                  <a:moveTo>
                    <a:pt x="0" y="0"/>
                  </a:moveTo>
                  <a:lnTo>
                    <a:pt x="373265" y="0"/>
                  </a:lnTo>
                  <a:lnTo>
                    <a:pt x="373265" y="368515"/>
                  </a:lnTo>
                  <a:lnTo>
                    <a:pt x="0" y="368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2584521" y="130037"/>
            <a:ext cx="9322118" cy="134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4"/>
              </a:lnSpc>
            </a:pPr>
            <a:r>
              <a:rPr lang="en-US" sz="3753" b="1">
                <a:solidFill>
                  <a:srgbClr val="3178CA"/>
                </a:solidFill>
                <a:latin typeface="Poppins Bold"/>
                <a:ea typeface="Poppins Bold"/>
                <a:cs typeface="Poppins Bold"/>
                <a:sym typeface="Poppins Bold"/>
              </a:rPr>
              <a:t>Следваща стъпка: </a:t>
            </a:r>
          </a:p>
          <a:p>
            <a:pPr algn="ctr">
              <a:lnSpc>
                <a:spcPts val="5254"/>
              </a:lnSpc>
              <a:spcBef>
                <a:spcPct val="0"/>
              </a:spcBef>
            </a:pPr>
            <a:r>
              <a:rPr lang="en-US" sz="3753" b="1">
                <a:solidFill>
                  <a:srgbClr val="3178CA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“Дигитален регистър на доброто”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215356" y="8361630"/>
            <a:ext cx="9326346" cy="1726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9"/>
              </a:lnSpc>
              <a:spcBef>
                <a:spcPct val="0"/>
              </a:spcBef>
            </a:pPr>
            <a:r>
              <a:rPr lang="en-US" sz="3271" b="1">
                <a:solidFill>
                  <a:srgbClr val="000000"/>
                </a:solidFill>
                <a:latin typeface="Flow Bold"/>
                <a:ea typeface="Flow Bold"/>
                <a:cs typeface="Flow Bold"/>
                <a:sym typeface="Flow Bold"/>
              </a:rPr>
              <a:t>Всяко училище кове свой собствен Койн, но всички споделяме един и същ златен стандарт на човечност!</a:t>
            </a:r>
          </a:p>
        </p:txBody>
      </p:sp>
      <p:sp>
        <p:nvSpPr>
          <p:cNvPr id="30" name="Freeform 30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1231" t="-119024" r="-124713" b="-105975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63760" y="3053025"/>
            <a:ext cx="13684211" cy="1368421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78CA">
                <a:alpha val="7098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3604140">
            <a:off x="10578246" y="-216052"/>
            <a:ext cx="2489503" cy="2489503"/>
          </a:xfrm>
          <a:custGeom>
            <a:avLst/>
            <a:gdLst/>
            <a:ahLst/>
            <a:cxnLst/>
            <a:rect l="l" t="t" r="r" b="b"/>
            <a:pathLst>
              <a:path w="2489503" h="2489503">
                <a:moveTo>
                  <a:pt x="0" y="0"/>
                </a:moveTo>
                <a:lnTo>
                  <a:pt x="2489503" y="0"/>
                </a:lnTo>
                <a:lnTo>
                  <a:pt x="2489503" y="2489504"/>
                </a:lnTo>
                <a:lnTo>
                  <a:pt x="0" y="2489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1231" t="-119024" r="-124713" b="-10597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705963" y="267666"/>
            <a:ext cx="3106674" cy="8229600"/>
          </a:xfrm>
          <a:custGeom>
            <a:avLst/>
            <a:gdLst/>
            <a:ahLst/>
            <a:cxnLst/>
            <a:rect l="l" t="t" r="r" b="b"/>
            <a:pathLst>
              <a:path w="3106674" h="8229600">
                <a:moveTo>
                  <a:pt x="0" y="0"/>
                </a:moveTo>
                <a:lnTo>
                  <a:pt x="3106674" y="0"/>
                </a:lnTo>
                <a:lnTo>
                  <a:pt x="310667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53639" y="4102122"/>
            <a:ext cx="14951729" cy="280345"/>
          </a:xfrm>
          <a:custGeom>
            <a:avLst/>
            <a:gdLst/>
            <a:ahLst/>
            <a:cxnLst/>
            <a:rect l="l" t="t" r="r" b="b"/>
            <a:pathLst>
              <a:path w="14951729" h="280345">
                <a:moveTo>
                  <a:pt x="0" y="0"/>
                </a:moveTo>
                <a:lnTo>
                  <a:pt x="14951728" y="0"/>
                </a:lnTo>
                <a:lnTo>
                  <a:pt x="14951728" y="280344"/>
                </a:lnTo>
                <a:lnTo>
                  <a:pt x="0" y="2803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09692" y="3634004"/>
            <a:ext cx="1100405" cy="1100405"/>
          </a:xfrm>
          <a:custGeom>
            <a:avLst/>
            <a:gdLst/>
            <a:ahLst/>
            <a:cxnLst/>
            <a:rect l="l" t="t" r="r" b="b"/>
            <a:pathLst>
              <a:path w="1100405" h="1100405">
                <a:moveTo>
                  <a:pt x="0" y="0"/>
                </a:moveTo>
                <a:lnTo>
                  <a:pt x="1100405" y="0"/>
                </a:lnTo>
                <a:lnTo>
                  <a:pt x="1100405" y="1100405"/>
                </a:lnTo>
                <a:lnTo>
                  <a:pt x="0" y="11004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807400" y="3634004"/>
            <a:ext cx="1073911" cy="1072568"/>
          </a:xfrm>
          <a:custGeom>
            <a:avLst/>
            <a:gdLst/>
            <a:ahLst/>
            <a:cxnLst/>
            <a:rect l="l" t="t" r="r" b="b"/>
            <a:pathLst>
              <a:path w="1073911" h="1072568">
                <a:moveTo>
                  <a:pt x="0" y="0"/>
                </a:moveTo>
                <a:lnTo>
                  <a:pt x="1073911" y="0"/>
                </a:lnTo>
                <a:lnTo>
                  <a:pt x="1073911" y="1072569"/>
                </a:lnTo>
                <a:lnTo>
                  <a:pt x="0" y="10725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410707" y="3644514"/>
            <a:ext cx="1089895" cy="1089895"/>
          </a:xfrm>
          <a:custGeom>
            <a:avLst/>
            <a:gdLst/>
            <a:ahLst/>
            <a:cxnLst/>
            <a:rect l="l" t="t" r="r" b="b"/>
            <a:pathLst>
              <a:path w="1089895" h="1089895">
                <a:moveTo>
                  <a:pt x="0" y="0"/>
                </a:moveTo>
                <a:lnTo>
                  <a:pt x="1089895" y="0"/>
                </a:lnTo>
                <a:lnTo>
                  <a:pt x="1089895" y="1089895"/>
                </a:lnTo>
                <a:lnTo>
                  <a:pt x="0" y="10898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977863" y="3625341"/>
            <a:ext cx="1089895" cy="1089895"/>
          </a:xfrm>
          <a:custGeom>
            <a:avLst/>
            <a:gdLst/>
            <a:ahLst/>
            <a:cxnLst/>
            <a:rect l="l" t="t" r="r" b="b"/>
            <a:pathLst>
              <a:path w="1089895" h="1089895">
                <a:moveTo>
                  <a:pt x="0" y="0"/>
                </a:moveTo>
                <a:lnTo>
                  <a:pt x="1089895" y="0"/>
                </a:lnTo>
                <a:lnTo>
                  <a:pt x="1089895" y="1089895"/>
                </a:lnTo>
                <a:lnTo>
                  <a:pt x="0" y="108989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19875" y="1112039"/>
            <a:ext cx="10598337" cy="1255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4"/>
              </a:lnSpc>
              <a:spcBef>
                <a:spcPct val="0"/>
              </a:spcBef>
            </a:pPr>
            <a:r>
              <a:rPr lang="en-US" sz="7210">
                <a:solidFill>
                  <a:srgbClr val="3178CA"/>
                </a:solidFill>
                <a:latin typeface="Bloc"/>
                <a:ea typeface="Bloc"/>
                <a:cs typeface="Bloc"/>
                <a:sym typeface="Bloc"/>
              </a:rPr>
              <a:t>Пътят към внедряване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1306" y="5555161"/>
            <a:ext cx="2097176" cy="60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4"/>
              </a:lnSpc>
              <a:spcBef>
                <a:spcPct val="0"/>
              </a:spcBef>
            </a:pPr>
            <a:r>
              <a:rPr lang="en-US" sz="335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Месец 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74222" y="5515336"/>
            <a:ext cx="2097176" cy="60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4"/>
              </a:lnSpc>
              <a:spcBef>
                <a:spcPct val="0"/>
              </a:spcBef>
            </a:pPr>
            <a:r>
              <a:rPr lang="en-US" sz="335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Година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02859" y="5555161"/>
            <a:ext cx="2097176" cy="60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4"/>
              </a:lnSpc>
              <a:spcBef>
                <a:spcPct val="0"/>
              </a:spcBef>
            </a:pPr>
            <a:r>
              <a:rPr lang="en-US" sz="335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Месец 6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05483" y="5555161"/>
            <a:ext cx="2097176" cy="60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4"/>
              </a:lnSpc>
              <a:spcBef>
                <a:spcPct val="0"/>
              </a:spcBef>
            </a:pPr>
            <a:r>
              <a:rPr lang="en-US" sz="335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Месец 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14442" y="6974932"/>
            <a:ext cx="3490905" cy="1191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4"/>
              </a:lnSpc>
              <a:spcBef>
                <a:spcPct val="0"/>
              </a:spcBef>
            </a:pPr>
            <a:r>
              <a:rPr lang="en-US" sz="33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Пилотен тест в едно училище.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98903" y="6974932"/>
            <a:ext cx="3490905" cy="1781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4"/>
              </a:lnSpc>
              <a:spcBef>
                <a:spcPct val="0"/>
              </a:spcBef>
            </a:pPr>
            <a:r>
              <a:rPr lang="en-US" sz="33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Анализ на резултатите и обратна връзка.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10202" y="6974932"/>
            <a:ext cx="3490905" cy="1191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4"/>
              </a:lnSpc>
              <a:spcBef>
                <a:spcPct val="0"/>
              </a:spcBef>
            </a:pPr>
            <a:r>
              <a:rPr lang="en-US" sz="33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Мащабиране в целия град.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58083" y="6974932"/>
            <a:ext cx="3490905" cy="1781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4"/>
              </a:lnSpc>
              <a:spcBef>
                <a:spcPct val="0"/>
              </a:spcBef>
            </a:pPr>
            <a:r>
              <a:rPr lang="en-US" sz="335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Национална мрежа на доброто.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63760" y="3053025"/>
            <a:ext cx="13684211" cy="1368421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78CA">
                <a:alpha val="7098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231" t="-119024" r="-124713" b="-10597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5738" y="1541564"/>
            <a:ext cx="16046671" cy="8745436"/>
          </a:xfrm>
          <a:custGeom>
            <a:avLst/>
            <a:gdLst/>
            <a:ahLst/>
            <a:cxnLst/>
            <a:rect l="l" t="t" r="r" b="b"/>
            <a:pathLst>
              <a:path w="16046671" h="8745436">
                <a:moveTo>
                  <a:pt x="0" y="0"/>
                </a:moveTo>
                <a:lnTo>
                  <a:pt x="16046671" y="0"/>
                </a:lnTo>
                <a:lnTo>
                  <a:pt x="16046671" y="8745436"/>
                </a:lnTo>
                <a:lnTo>
                  <a:pt x="0" y="87454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546011" y="741618"/>
            <a:ext cx="2723817" cy="2628483"/>
          </a:xfrm>
          <a:custGeom>
            <a:avLst/>
            <a:gdLst/>
            <a:ahLst/>
            <a:cxnLst/>
            <a:rect l="l" t="t" r="r" b="b"/>
            <a:pathLst>
              <a:path w="2723817" h="2628483">
                <a:moveTo>
                  <a:pt x="0" y="0"/>
                </a:moveTo>
                <a:lnTo>
                  <a:pt x="2723817" y="0"/>
                </a:lnTo>
                <a:lnTo>
                  <a:pt x="2723817" y="2628484"/>
                </a:lnTo>
                <a:lnTo>
                  <a:pt x="0" y="2628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0" y="-161925"/>
            <a:ext cx="16702012" cy="1255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4"/>
              </a:lnSpc>
              <a:spcBef>
                <a:spcPct val="0"/>
              </a:spcBef>
            </a:pPr>
            <a:r>
              <a:rPr lang="en-US" sz="7210">
                <a:solidFill>
                  <a:srgbClr val="3178CA"/>
                </a:solidFill>
                <a:latin typeface="Bloc"/>
                <a:ea typeface="Bloc"/>
                <a:cs typeface="Bloc"/>
                <a:sym typeface="Bloc"/>
              </a:rPr>
              <a:t>Как виждаме реализирана нашата идея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5921" y="7510777"/>
            <a:ext cx="454735" cy="400167"/>
          </a:xfrm>
          <a:custGeom>
            <a:avLst/>
            <a:gdLst/>
            <a:ahLst/>
            <a:cxnLst/>
            <a:rect l="l" t="t" r="r" b="b"/>
            <a:pathLst>
              <a:path w="454735" h="400167">
                <a:moveTo>
                  <a:pt x="0" y="0"/>
                </a:moveTo>
                <a:lnTo>
                  <a:pt x="454736" y="0"/>
                </a:lnTo>
                <a:lnTo>
                  <a:pt x="454736" y="400168"/>
                </a:lnTo>
                <a:lnTo>
                  <a:pt x="0" y="400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245921" y="7179240"/>
            <a:ext cx="1208230" cy="1063242"/>
          </a:xfrm>
          <a:custGeom>
            <a:avLst/>
            <a:gdLst/>
            <a:ahLst/>
            <a:cxnLst/>
            <a:rect l="l" t="t" r="r" b="b"/>
            <a:pathLst>
              <a:path w="1208230" h="1063242">
                <a:moveTo>
                  <a:pt x="0" y="0"/>
                </a:moveTo>
                <a:lnTo>
                  <a:pt x="1208230" y="0"/>
                </a:lnTo>
                <a:lnTo>
                  <a:pt x="1208230" y="1063242"/>
                </a:lnTo>
                <a:lnTo>
                  <a:pt x="0" y="1063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245921" y="4261327"/>
            <a:ext cx="1208230" cy="1063242"/>
          </a:xfrm>
          <a:custGeom>
            <a:avLst/>
            <a:gdLst/>
            <a:ahLst/>
            <a:cxnLst/>
            <a:rect l="l" t="t" r="r" b="b"/>
            <a:pathLst>
              <a:path w="1208230" h="1063242">
                <a:moveTo>
                  <a:pt x="0" y="0"/>
                </a:moveTo>
                <a:lnTo>
                  <a:pt x="1208230" y="0"/>
                </a:lnTo>
                <a:lnTo>
                  <a:pt x="1208230" y="1063242"/>
                </a:lnTo>
                <a:lnTo>
                  <a:pt x="0" y="1063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5" name="Group 5"/>
          <p:cNvGrpSpPr/>
          <p:nvPr/>
        </p:nvGrpSpPr>
        <p:grpSpPr>
          <a:xfrm>
            <a:off x="11624971" y="122090"/>
            <a:ext cx="1710413" cy="1686905"/>
            <a:chOff x="0" y="0"/>
            <a:chExt cx="2280551" cy="2249207"/>
          </a:xfrm>
        </p:grpSpPr>
        <p:sp>
          <p:nvSpPr>
            <p:cNvPr id="6" name="Freeform 6"/>
            <p:cNvSpPr/>
            <p:nvPr/>
          </p:nvSpPr>
          <p:spPr>
            <a:xfrm>
              <a:off x="1059104" y="1043306"/>
              <a:ext cx="1221447" cy="1205901"/>
            </a:xfrm>
            <a:custGeom>
              <a:avLst/>
              <a:gdLst/>
              <a:ahLst/>
              <a:cxnLst/>
              <a:rect l="l" t="t" r="r" b="b"/>
              <a:pathLst>
                <a:path w="1221447" h="1205901">
                  <a:moveTo>
                    <a:pt x="0" y="0"/>
                  </a:moveTo>
                  <a:lnTo>
                    <a:pt x="1221447" y="0"/>
                  </a:lnTo>
                  <a:lnTo>
                    <a:pt x="1221447" y="1205901"/>
                  </a:lnTo>
                  <a:lnTo>
                    <a:pt x="0" y="1205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977979" y="0"/>
              <a:ext cx="691849" cy="683044"/>
            </a:xfrm>
            <a:custGeom>
              <a:avLst/>
              <a:gdLst/>
              <a:ahLst/>
              <a:cxnLst/>
              <a:rect l="l" t="t" r="r" b="b"/>
              <a:pathLst>
                <a:path w="691849" h="683044">
                  <a:moveTo>
                    <a:pt x="0" y="0"/>
                  </a:moveTo>
                  <a:lnTo>
                    <a:pt x="691849" y="0"/>
                  </a:lnTo>
                  <a:lnTo>
                    <a:pt x="691849" y="683044"/>
                  </a:lnTo>
                  <a:lnTo>
                    <a:pt x="0" y="683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683044"/>
              <a:ext cx="877337" cy="866171"/>
            </a:xfrm>
            <a:custGeom>
              <a:avLst/>
              <a:gdLst/>
              <a:ahLst/>
              <a:cxnLst/>
              <a:rect l="l" t="t" r="r" b="b"/>
              <a:pathLst>
                <a:path w="877337" h="866171">
                  <a:moveTo>
                    <a:pt x="0" y="0"/>
                  </a:moveTo>
                  <a:lnTo>
                    <a:pt x="877337" y="0"/>
                  </a:lnTo>
                  <a:lnTo>
                    <a:pt x="877337" y="866171"/>
                  </a:lnTo>
                  <a:lnTo>
                    <a:pt x="0" y="866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249547" y="2042247"/>
            <a:ext cx="13474380" cy="3870168"/>
          </a:xfrm>
          <a:custGeom>
            <a:avLst/>
            <a:gdLst/>
            <a:ahLst/>
            <a:cxnLst/>
            <a:rect l="l" t="t" r="r" b="b"/>
            <a:pathLst>
              <a:path w="13474380" h="3870168">
                <a:moveTo>
                  <a:pt x="0" y="0"/>
                </a:moveTo>
                <a:lnTo>
                  <a:pt x="13474380" y="0"/>
                </a:lnTo>
                <a:lnTo>
                  <a:pt x="13474380" y="3870168"/>
                </a:lnTo>
                <a:lnTo>
                  <a:pt x="0" y="38701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333" t="-61177" r="-9060" b="-6553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043463" y="-208934"/>
            <a:ext cx="5508414" cy="5446445"/>
          </a:xfrm>
          <a:custGeom>
            <a:avLst/>
            <a:gdLst/>
            <a:ahLst/>
            <a:cxnLst/>
            <a:rect l="l" t="t" r="r" b="b"/>
            <a:pathLst>
              <a:path w="5508414" h="5446445">
                <a:moveTo>
                  <a:pt x="0" y="0"/>
                </a:moveTo>
                <a:lnTo>
                  <a:pt x="5508414" y="0"/>
                </a:lnTo>
                <a:lnTo>
                  <a:pt x="5508414" y="5446444"/>
                </a:lnTo>
                <a:lnTo>
                  <a:pt x="0" y="54464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7000"/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48024" y="-25437"/>
            <a:ext cx="6960723" cy="123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54"/>
              </a:lnSpc>
              <a:spcBef>
                <a:spcPct val="0"/>
              </a:spcBef>
            </a:pPr>
            <a:r>
              <a:rPr lang="en-US" sz="7110">
                <a:solidFill>
                  <a:srgbClr val="FF7F00"/>
                </a:solidFill>
                <a:latin typeface="Bloc"/>
                <a:ea typeface="Bloc"/>
                <a:cs typeface="Bloc"/>
                <a:sym typeface="Bloc"/>
              </a:rPr>
              <a:t>Да създадем своя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64248" y="803618"/>
            <a:ext cx="6960723" cy="123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54"/>
              </a:lnSpc>
              <a:spcBef>
                <a:spcPct val="0"/>
              </a:spcBef>
            </a:pPr>
            <a:r>
              <a:rPr lang="en-US" sz="7110">
                <a:solidFill>
                  <a:srgbClr val="FF7F00"/>
                </a:solidFill>
                <a:latin typeface="Bloc"/>
                <a:ea typeface="Bloc"/>
                <a:cs typeface="Bloc"/>
                <a:sym typeface="Bloc"/>
              </a:rPr>
              <a:t>Койн на доброто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50036" y="6064815"/>
            <a:ext cx="10776467" cy="704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4"/>
              </a:lnSpc>
              <a:spcBef>
                <a:spcPct val="0"/>
              </a:spcBef>
            </a:pPr>
            <a:r>
              <a:rPr lang="en-US" sz="415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Най-скъпата валута е човечността!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14868" y="6804863"/>
            <a:ext cx="7787759" cy="810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4"/>
              </a:lnSpc>
              <a:spcBef>
                <a:spcPct val="0"/>
              </a:spcBef>
            </a:pPr>
            <a:r>
              <a:rPr lang="en-US" sz="4453" b="1">
                <a:solidFill>
                  <a:srgbClr val="DEC145"/>
                </a:solidFill>
                <a:latin typeface="Poppins Bold"/>
                <a:ea typeface="Poppins Bold"/>
                <a:cs typeface="Poppins Bold"/>
                <a:sym typeface="Poppins Bold"/>
              </a:rPr>
              <a:t>“Доброто започва от нас!”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3989" y="9071159"/>
            <a:ext cx="5866448" cy="676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4"/>
              </a:lnSpc>
              <a:spcBef>
                <a:spcPct val="0"/>
              </a:spcBef>
            </a:pPr>
            <a:r>
              <a:rPr lang="en-US" sz="375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Посланици на доброто!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291118" y="6094760"/>
            <a:ext cx="1710413" cy="1686905"/>
            <a:chOff x="0" y="0"/>
            <a:chExt cx="2280551" cy="2249207"/>
          </a:xfrm>
        </p:grpSpPr>
        <p:sp>
          <p:nvSpPr>
            <p:cNvPr id="17" name="Freeform 17"/>
            <p:cNvSpPr/>
            <p:nvPr/>
          </p:nvSpPr>
          <p:spPr>
            <a:xfrm>
              <a:off x="1059104" y="1043306"/>
              <a:ext cx="1221447" cy="1205901"/>
            </a:xfrm>
            <a:custGeom>
              <a:avLst/>
              <a:gdLst/>
              <a:ahLst/>
              <a:cxnLst/>
              <a:rect l="l" t="t" r="r" b="b"/>
              <a:pathLst>
                <a:path w="1221447" h="1205901">
                  <a:moveTo>
                    <a:pt x="0" y="0"/>
                  </a:moveTo>
                  <a:lnTo>
                    <a:pt x="1221447" y="0"/>
                  </a:lnTo>
                  <a:lnTo>
                    <a:pt x="1221447" y="1205901"/>
                  </a:lnTo>
                  <a:lnTo>
                    <a:pt x="0" y="1205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977979" y="0"/>
              <a:ext cx="691849" cy="683044"/>
            </a:xfrm>
            <a:custGeom>
              <a:avLst/>
              <a:gdLst/>
              <a:ahLst/>
              <a:cxnLst/>
              <a:rect l="l" t="t" r="r" b="b"/>
              <a:pathLst>
                <a:path w="691849" h="683044">
                  <a:moveTo>
                    <a:pt x="0" y="0"/>
                  </a:moveTo>
                  <a:lnTo>
                    <a:pt x="691849" y="0"/>
                  </a:lnTo>
                  <a:lnTo>
                    <a:pt x="691849" y="683044"/>
                  </a:lnTo>
                  <a:lnTo>
                    <a:pt x="0" y="683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683044"/>
              <a:ext cx="877337" cy="866171"/>
            </a:xfrm>
            <a:custGeom>
              <a:avLst/>
              <a:gdLst/>
              <a:ahLst/>
              <a:cxnLst/>
              <a:rect l="l" t="t" r="r" b="b"/>
              <a:pathLst>
                <a:path w="877337" h="866171">
                  <a:moveTo>
                    <a:pt x="0" y="0"/>
                  </a:moveTo>
                  <a:lnTo>
                    <a:pt x="877337" y="0"/>
                  </a:lnTo>
                  <a:lnTo>
                    <a:pt x="877337" y="866171"/>
                  </a:lnTo>
                  <a:lnTo>
                    <a:pt x="0" y="866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16595185" y="8636280"/>
            <a:ext cx="1674643" cy="1650720"/>
          </a:xfrm>
          <a:custGeom>
            <a:avLst/>
            <a:gdLst/>
            <a:ahLst/>
            <a:cxnLst/>
            <a:rect l="l" t="t" r="r" b="b"/>
            <a:pathLst>
              <a:path w="1674643" h="1650720">
                <a:moveTo>
                  <a:pt x="0" y="0"/>
                </a:moveTo>
                <a:lnTo>
                  <a:pt x="1674643" y="0"/>
                </a:lnTo>
                <a:lnTo>
                  <a:pt x="1674643" y="1650720"/>
                </a:lnTo>
                <a:lnTo>
                  <a:pt x="0" y="16507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1231" t="-119024" r="-124713" b="-105975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215952" y="7834745"/>
            <a:ext cx="12785591" cy="1045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2"/>
              </a:lnSpc>
            </a:pPr>
            <a:r>
              <a:rPr lang="en-US" sz="296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Социална иновация от учениците на ОУ “Свети Климент Охридски”, </a:t>
            </a:r>
          </a:p>
          <a:p>
            <a:pPr algn="ctr">
              <a:lnSpc>
                <a:spcPts val="4152"/>
              </a:lnSpc>
              <a:spcBef>
                <a:spcPct val="0"/>
              </a:spcBef>
            </a:pPr>
            <a:r>
              <a:rPr lang="en-US" sz="296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готова да промени България!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144610" y="9071159"/>
            <a:ext cx="8001714" cy="676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4"/>
              </a:lnSpc>
              <a:spcBef>
                <a:spcPct val="0"/>
              </a:spcBef>
            </a:pPr>
            <a:r>
              <a:rPr lang="en-US" sz="375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БЛАГОДАРИМ ЗА ВНИМАНИЕТО!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</Words>
  <Application>Microsoft Office PowerPoint</Application>
  <PresentationFormat>По избор</PresentationFormat>
  <Paragraphs>64</Paragraphs>
  <Slides>12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22" baseType="lpstr">
      <vt:lpstr>Calibri</vt:lpstr>
      <vt:lpstr>Poppins</vt:lpstr>
      <vt:lpstr>Bloc</vt:lpstr>
      <vt:lpstr>Roca One</vt:lpstr>
      <vt:lpstr>Montserrat</vt:lpstr>
      <vt:lpstr>Flow</vt:lpstr>
      <vt:lpstr>Arial</vt:lpstr>
      <vt:lpstr>Poppins Bold</vt:lpstr>
      <vt:lpstr>Flow Bold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койн на доброто форум Варна</dc:title>
  <cp:lastModifiedBy>Мариан С. Денчев</cp:lastModifiedBy>
  <cp:revision>3</cp:revision>
  <dcterms:created xsi:type="dcterms:W3CDTF">2006-08-16T00:00:00Z</dcterms:created>
  <dcterms:modified xsi:type="dcterms:W3CDTF">2026-09-17T11:58:54Z</dcterms:modified>
  <dc:identifier>DAHMFIsY8cE</dc:identifier>
</cp:coreProperties>
</file>