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3" r:id="rId5"/>
    <p:sldId id="261" r:id="rId6"/>
    <p:sldId id="262" r:id="rId7"/>
    <p:sldId id="259" r:id="rId8"/>
    <p:sldId id="265" r:id="rId9"/>
    <p:sldId id="264" r:id="rId10"/>
    <p:sldId id="258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ov"/><Relationship Id="rId7" Type="http://schemas.microsoft.com/office/2007/relationships/hdphoto" Target="../media/hdphoto2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ov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77060" y="1483186"/>
            <a:ext cx="963757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06B6D4"/>
                </a:solidFill>
                <a:latin typeface="Century Gothic"/>
              </a:defRPr>
            </a:pPr>
            <a:r>
              <a:rPr sz="2000" dirty="0"/>
              <a:t>МЕЖДУНАРОДЕН ОБРАЗОВАТЕЛЕН ФОРУМ „</a:t>
            </a:r>
            <a:r>
              <a:rPr sz="2000" dirty="0" smtClean="0"/>
              <a:t>ОБРАЗО</a:t>
            </a:r>
            <a:r>
              <a:rPr lang="bg-BG" sz="2000" dirty="0"/>
              <a:t>В</a:t>
            </a:r>
            <a:r>
              <a:rPr sz="2000" dirty="0" smtClean="0"/>
              <a:t>АНИЕ </a:t>
            </a:r>
            <a:r>
              <a:rPr sz="2000" dirty="0"/>
              <a:t>НА БЪДЕЩЕТО“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20123"/>
            <a:ext cx="1036289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Trebuchet MS"/>
              </a:defRPr>
            </a:pPr>
            <a:r>
              <a:rPr dirty="0"/>
              <a:t>ПРИОБЩАВАНЕТО КАТО СПОДЕЛЕНА </a:t>
            </a:r>
            <a:r>
              <a:rPr dirty="0" smtClean="0"/>
              <a:t>ОТГОВОРНОСТ</a:t>
            </a:r>
            <a:endParaRPr dirty="0"/>
          </a:p>
          <a:p>
            <a:pPr algn="ctr">
              <a:defRPr sz="1800">
                <a:solidFill>
                  <a:srgbClr val="94A3B8"/>
                </a:solidFill>
                <a:latin typeface="Century Gothic"/>
              </a:defRPr>
            </a:pPr>
            <a:r>
              <a:rPr sz="2400" dirty="0" err="1">
                <a:solidFill>
                  <a:schemeClr val="bg1">
                    <a:lumMod val="75000"/>
                  </a:schemeClr>
                </a:solidFill>
              </a:rPr>
              <a:t>Модел</a:t>
            </a:r>
            <a:r>
              <a:rPr sz="2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sz="2400" dirty="0" err="1">
                <a:solidFill>
                  <a:schemeClr val="bg1">
                    <a:lumMod val="75000"/>
                  </a:schemeClr>
                </a:solidFill>
              </a:rPr>
              <a:t>за</a:t>
            </a:r>
            <a:r>
              <a:rPr sz="2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sz="2400" dirty="0" err="1">
                <a:solidFill>
                  <a:schemeClr val="bg1">
                    <a:lumMod val="75000"/>
                  </a:schemeClr>
                </a:solidFill>
              </a:rPr>
              <a:t>ефективна</a:t>
            </a:r>
            <a:r>
              <a:rPr sz="24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sz="2400" dirty="0" err="1">
                <a:solidFill>
                  <a:schemeClr val="bg1">
                    <a:lumMod val="75000"/>
                  </a:schemeClr>
                </a:solidFill>
              </a:rPr>
              <a:t>подкрепа</a:t>
            </a:r>
            <a:r>
              <a:rPr sz="2400" dirty="0">
                <a:solidFill>
                  <a:schemeClr val="bg1">
                    <a:lumMod val="75000"/>
                  </a:schemeClr>
                </a:solidFill>
              </a:rPr>
              <a:t> и </a:t>
            </a:r>
            <a:r>
              <a:rPr sz="2400" dirty="0" err="1">
                <a:solidFill>
                  <a:schemeClr val="bg1">
                    <a:lumMod val="75000"/>
                  </a:schemeClr>
                </a:solidFill>
              </a:rPr>
              <a:t>иновации</a:t>
            </a:r>
            <a:r>
              <a:rPr sz="2400" dirty="0">
                <a:solidFill>
                  <a:schemeClr val="bg1">
                    <a:lumMod val="75000"/>
                  </a:schemeClr>
                </a:solidFill>
              </a:rPr>
              <a:t> в </a:t>
            </a:r>
            <a:r>
              <a:rPr sz="2400" dirty="0" err="1" smtClean="0">
                <a:solidFill>
                  <a:schemeClr val="bg1">
                    <a:lumMod val="75000"/>
                  </a:schemeClr>
                </a:solidFill>
              </a:rPr>
              <a:t>училище</a:t>
            </a:r>
            <a:endParaRPr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28800" y="4389120"/>
            <a:ext cx="8534095" cy="1645920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Trebuchet MS"/>
              </a:defRPr>
            </a:pPr>
            <a:r>
              <a:rPr dirty="0" err="1"/>
              <a:t>Второ</a:t>
            </a:r>
            <a:r>
              <a:rPr dirty="0"/>
              <a:t> ОУ „</a:t>
            </a:r>
            <a:r>
              <a:rPr dirty="0" err="1"/>
              <a:t>Никола</a:t>
            </a:r>
            <a:r>
              <a:rPr dirty="0"/>
              <a:t> </a:t>
            </a:r>
            <a:r>
              <a:rPr dirty="0" err="1"/>
              <a:t>Йонков</a:t>
            </a:r>
            <a:r>
              <a:rPr dirty="0"/>
              <a:t> </a:t>
            </a:r>
            <a:r>
              <a:rPr dirty="0" err="1"/>
              <a:t>Вапцаров</a:t>
            </a:r>
            <a:r>
              <a:rPr dirty="0"/>
              <a:t>“ – </a:t>
            </a:r>
            <a:r>
              <a:rPr dirty="0" err="1"/>
              <a:t>гр</a:t>
            </a:r>
            <a:r>
              <a:rPr dirty="0"/>
              <a:t>. </a:t>
            </a:r>
            <a:r>
              <a:rPr dirty="0" err="1"/>
              <a:t>Варна</a:t>
            </a:r>
            <a:endParaRPr dirty="0"/>
          </a:p>
          <a:p>
            <a:pPr algn="ctr">
              <a:defRPr sz="1300">
                <a:solidFill>
                  <a:srgbClr val="06B6D4"/>
                </a:solidFill>
                <a:latin typeface="Century Gothic"/>
              </a:defRPr>
            </a:pPr>
            <a:endParaRPr lang="bg-BG" dirty="0" smtClean="0"/>
          </a:p>
          <a:p>
            <a:pPr algn="ctr">
              <a:defRPr sz="1300">
                <a:solidFill>
                  <a:srgbClr val="06B6D4"/>
                </a:solidFill>
                <a:latin typeface="Century Gothic"/>
              </a:defRPr>
            </a:pPr>
            <a:r>
              <a:rPr dirty="0" err="1" smtClean="0"/>
              <a:t>Докладчици</a:t>
            </a:r>
            <a:r>
              <a:rPr dirty="0"/>
              <a:t>: </a:t>
            </a:r>
            <a:r>
              <a:rPr dirty="0" err="1"/>
              <a:t>Живка</a:t>
            </a:r>
            <a:r>
              <a:rPr dirty="0"/>
              <a:t> </a:t>
            </a:r>
            <a:r>
              <a:rPr dirty="0" err="1"/>
              <a:t>Маринова</a:t>
            </a:r>
            <a:r>
              <a:rPr dirty="0"/>
              <a:t> (</a:t>
            </a:r>
            <a:r>
              <a:rPr dirty="0" err="1"/>
              <a:t>училищен</a:t>
            </a:r>
            <a:r>
              <a:rPr dirty="0"/>
              <a:t> </a:t>
            </a:r>
            <a:r>
              <a:rPr dirty="0" err="1"/>
              <a:t>психолог</a:t>
            </a:r>
            <a:r>
              <a:rPr dirty="0"/>
              <a:t>) &amp; </a:t>
            </a:r>
            <a:r>
              <a:rPr dirty="0" err="1"/>
              <a:t>Гергана</a:t>
            </a:r>
            <a:r>
              <a:rPr dirty="0"/>
              <a:t> </a:t>
            </a:r>
            <a:r>
              <a:rPr dirty="0" err="1"/>
              <a:t>Петрова</a:t>
            </a:r>
            <a:r>
              <a:rPr dirty="0"/>
              <a:t> </a:t>
            </a:r>
            <a:r>
              <a:rPr dirty="0" smtClean="0"/>
              <a:t>(</a:t>
            </a:r>
            <a:r>
              <a:rPr dirty="0" err="1" smtClean="0"/>
              <a:t>ресурсен</a:t>
            </a:r>
            <a:r>
              <a:rPr dirty="0" smtClean="0"/>
              <a:t> </a:t>
            </a:r>
            <a:r>
              <a:rPr dirty="0" err="1"/>
              <a:t>учител</a:t>
            </a:r>
            <a:r>
              <a:rPr dirty="0"/>
              <a:t>)</a:t>
            </a:r>
          </a:p>
          <a:p>
            <a:pPr algn="ctr">
              <a:defRPr sz="1200">
                <a:solidFill>
                  <a:srgbClr val="94A3B8"/>
                </a:solidFill>
                <a:latin typeface="Century Gothic"/>
              </a:defRPr>
            </a:pPr>
            <a:r>
              <a:rPr dirty="0"/>
              <a:t>24 – 25 </a:t>
            </a:r>
            <a:r>
              <a:rPr dirty="0" err="1"/>
              <a:t>септември</a:t>
            </a:r>
            <a:r>
              <a:rPr dirty="0"/>
              <a:t> 2026 г. | </a:t>
            </a:r>
            <a:r>
              <a:rPr dirty="0" err="1"/>
              <a:t>гр</a:t>
            </a:r>
            <a:r>
              <a:rPr dirty="0"/>
              <a:t>. </a:t>
            </a:r>
            <a:r>
              <a:rPr dirty="0" err="1"/>
              <a:t>Варна</a:t>
            </a:r>
            <a:endParaRPr dirty="0"/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01" r="100000">
                        <a14:foregroundMark x1="76238" y1="12500" x2="73267" y2="68750"/>
                        <a14:foregroundMark x1="41584" y1="81250" x2="38614" y2="43125"/>
                        <a14:foregroundMark x1="13861" y1="91875" x2="89109" y2="95625"/>
                        <a14:foregroundMark x1="12871" y1="91250" x2="40594" y2="89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860" y="4628916"/>
            <a:ext cx="600129" cy="437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 advClick="0" advTm="30000">
        <p:fade/>
      </p:transition>
    </mc:Choice>
    <mc:Fallback xmlns="">
      <p:transition advClick="0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1160" y="218570"/>
            <a:ext cx="731520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100" b="1">
                <a:solidFill>
                  <a:srgbClr val="4F46E5"/>
                </a:solidFill>
                <a:latin typeface="Century Gothic"/>
              </a:defRPr>
            </a:pPr>
            <a:r>
              <a:rPr sz="3200" dirty="0" smtClean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НАЦИОНАЛН</a:t>
            </a:r>
            <a:r>
              <a:rPr lang="bg-BG" sz="3200" dirty="0" smtClean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А НАГРАДА</a:t>
            </a:r>
            <a:endParaRPr sz="3200" dirty="0">
              <a:solidFill>
                <a:schemeClr val="accent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0960" y="712805"/>
            <a:ext cx="1051560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600" b="1">
                <a:solidFill>
                  <a:srgbClr val="0F172A"/>
                </a:solidFill>
                <a:latin typeface="Trebuchet MS"/>
              </a:defRPr>
            </a:pPr>
            <a:r>
              <a:rPr lang="bg-BG" sz="3200" dirty="0" smtClean="0">
                <a:solidFill>
                  <a:schemeClr val="accent1">
                    <a:lumMod val="75000"/>
                  </a:schemeClr>
                </a:solidFill>
              </a:rPr>
              <a:t>Отличие „Приобщаващо училище“ </a:t>
            </a:r>
            <a:r>
              <a:rPr sz="3200" dirty="0" smtClean="0">
                <a:solidFill>
                  <a:schemeClr val="accent1">
                    <a:lumMod val="75000"/>
                  </a:schemeClr>
                </a:solidFill>
              </a:rPr>
              <a:t>2026</a:t>
            </a:r>
            <a:endParaRPr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20568" y="817075"/>
            <a:ext cx="4452224" cy="63208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068" y="1240728"/>
            <a:ext cx="4105132" cy="54735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 advClick="0" advTm="30000">
        <p:fade/>
      </p:transition>
    </mc:Choice>
    <mc:Fallback xmlns="">
      <p:transition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4F46E5"/>
                </a:solidFill>
                <a:latin typeface="Century Gothic"/>
              </a:defRPr>
            </a:pPr>
            <a:r>
              <a:rPr dirty="0"/>
              <a:t>ТВОРЧЕСКИ АТЕЛИЕТА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8006" y="553305"/>
            <a:ext cx="10515600" cy="4001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Trebuchet MS"/>
              </a:defRPr>
            </a:pPr>
            <a:r>
              <a:rPr lang="bg-BG" dirty="0" smtClean="0"/>
              <a:t>Заедно в спорта и изкуствата</a:t>
            </a:r>
            <a:endParaRPr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29" y="3826149"/>
            <a:ext cx="5365183" cy="30205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1076">
            <a:off x="6688239" y="1447011"/>
            <a:ext cx="4917378" cy="36880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126" r="-956" b="12208"/>
          <a:stretch/>
        </p:blipFill>
        <p:spPr>
          <a:xfrm>
            <a:off x="85868" y="1140960"/>
            <a:ext cx="5588334" cy="25449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 advClick="0" advTm="30000">
        <p:fade/>
      </p:transition>
    </mc:Choice>
    <mc:Fallback xmlns="">
      <p:transition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31520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4F46E5"/>
                </a:solidFill>
                <a:latin typeface="Century Gothic"/>
              </a:defRPr>
            </a:pPr>
            <a:r>
              <a:rPr lang="bg-BG" dirty="0" smtClean="0"/>
              <a:t>Традиции и обичаи</a:t>
            </a:r>
          </a:p>
          <a:p>
            <a:pPr>
              <a:defRPr sz="1100" b="1">
                <a:solidFill>
                  <a:srgbClr val="4F46E5"/>
                </a:solidFill>
                <a:latin typeface="Century Gothic"/>
              </a:defRPr>
            </a:pP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4001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Trebuchet MS"/>
              </a:defRPr>
            </a:pPr>
            <a:r>
              <a:rPr lang="bg-BG" dirty="0" smtClean="0"/>
              <a:t>Коледа</a:t>
            </a:r>
            <a:endParaRPr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32" y="365760"/>
            <a:ext cx="5649338" cy="31805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6810">
            <a:off x="386380" y="2036153"/>
            <a:ext cx="5210571" cy="39079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2182" y="3676069"/>
            <a:ext cx="5420088" cy="3051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 advClick="0" advTm="30000">
        <p:fade/>
      </p:transition>
    </mc:Choice>
    <mc:Fallback xmlns="">
      <p:transition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4F46E5"/>
                </a:solidFill>
                <a:latin typeface="Century Gothic"/>
              </a:defRPr>
            </a:pPr>
            <a:r>
              <a:t>СОЛИДАРНОСТ И ЕМПАТИЯ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4001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Trebuchet MS"/>
              </a:defRPr>
            </a:pPr>
            <a:r>
              <a:rPr dirty="0" err="1"/>
              <a:t>Ден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lang="bg-BG" dirty="0" smtClean="0"/>
              <a:t>Слънчевите деца</a:t>
            </a:r>
            <a:endParaRPr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52" y="1325880"/>
            <a:ext cx="3087933" cy="54896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r="3620" b="14667"/>
          <a:stretch/>
        </p:blipFill>
        <p:spPr>
          <a:xfrm>
            <a:off x="4389120" y="1645920"/>
            <a:ext cx="3783151" cy="50764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959" y="1251978"/>
            <a:ext cx="3079749" cy="54703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 advClick="0" advTm="30000">
        <p:fade/>
      </p:transition>
    </mc:Choice>
    <mc:Fallback xmlns="">
      <p:transition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4F46E5"/>
                </a:solidFill>
                <a:latin typeface="Century Gothic"/>
              </a:defRPr>
            </a:pPr>
            <a:r>
              <a:t>ПАТРИОТИЧНО ВЪЗПИТАНИЕ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4001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Trebuchet MS"/>
              </a:defRPr>
            </a:pPr>
            <a:r>
              <a:rPr lang="bg-BG" dirty="0" smtClean="0"/>
              <a:t>Пазим паметта</a:t>
            </a:r>
            <a:r>
              <a:rPr dirty="0" smtClean="0"/>
              <a:t> </a:t>
            </a:r>
            <a:r>
              <a:rPr lang="bg-BG" dirty="0" smtClean="0"/>
              <a:t>з</a:t>
            </a:r>
            <a:r>
              <a:rPr dirty="0" smtClean="0"/>
              <a:t>а </a:t>
            </a:r>
            <a:r>
              <a:rPr dirty="0" err="1"/>
              <a:t>Левски</a:t>
            </a:r>
            <a:endParaRPr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59" r="4362"/>
          <a:stretch/>
        </p:blipFill>
        <p:spPr>
          <a:xfrm>
            <a:off x="5906943" y="3530000"/>
            <a:ext cx="4898284" cy="30861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25" r="-625" b="-1"/>
          <a:stretch/>
        </p:blipFill>
        <p:spPr>
          <a:xfrm>
            <a:off x="5692687" y="489947"/>
            <a:ext cx="5554434" cy="28224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09" y="1209069"/>
            <a:ext cx="4055289" cy="5407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 advClick="0" advTm="30000">
        <p:fade/>
      </p:transition>
    </mc:Choice>
    <mc:Fallback xmlns="">
      <p:transition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4F46E5"/>
                </a:solidFill>
                <a:latin typeface="Century Gothic"/>
              </a:defRPr>
            </a:pPr>
            <a:r>
              <a:rPr dirty="0"/>
              <a:t>СЕНЗОРНА ИНТЕГРАЦИЯ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4001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Trebuchet MS"/>
              </a:defRPr>
            </a:pPr>
            <a:r>
              <a:rPr dirty="0" err="1"/>
              <a:t>Сензорна</a:t>
            </a:r>
            <a:r>
              <a:rPr dirty="0"/>
              <a:t> </a:t>
            </a:r>
            <a:r>
              <a:rPr lang="bg-BG" dirty="0" err="1"/>
              <a:t>а</a:t>
            </a:r>
            <a:r>
              <a:rPr dirty="0" err="1" smtClean="0"/>
              <a:t>рт</a:t>
            </a:r>
            <a:r>
              <a:rPr lang="bg-BG" dirty="0" smtClean="0"/>
              <a:t>т</a:t>
            </a:r>
            <a:r>
              <a:rPr dirty="0" err="1" smtClean="0"/>
              <a:t>ерапия</a:t>
            </a:r>
            <a:endParaRPr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" b="10931"/>
          <a:stretch/>
        </p:blipFill>
        <p:spPr>
          <a:xfrm>
            <a:off x="4226542" y="1754155"/>
            <a:ext cx="3978800" cy="47346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" b="13918"/>
          <a:stretch/>
        </p:blipFill>
        <p:spPr>
          <a:xfrm>
            <a:off x="8315869" y="685800"/>
            <a:ext cx="3849811" cy="24915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25" r="2591"/>
          <a:stretch/>
        </p:blipFill>
        <p:spPr>
          <a:xfrm>
            <a:off x="248116" y="1437847"/>
            <a:ext cx="3866684" cy="50578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896" y="3825444"/>
            <a:ext cx="3861784" cy="21741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 advClick="0" advTm="30000">
        <p:fade/>
      </p:transition>
    </mc:Choice>
    <mc:Fallback xmlns="">
      <p:transition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4F46E5"/>
                </a:solidFill>
                <a:latin typeface="Century Gothic"/>
              </a:defRPr>
            </a:pPr>
            <a:r>
              <a:t>УЧЕНЕ ЧРЕЗ ПРЕЖИВЯВАНЕ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4001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Trebuchet MS"/>
              </a:defRPr>
            </a:pPr>
            <a:r>
              <a:rPr lang="bg-BG" dirty="0" smtClean="0"/>
              <a:t>Лятно училище</a:t>
            </a:r>
            <a:endParaRPr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94" r="349" b="6962"/>
          <a:stretch/>
        </p:blipFill>
        <p:spPr>
          <a:xfrm>
            <a:off x="6409083" y="365760"/>
            <a:ext cx="5020917" cy="289249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75" y="1242838"/>
            <a:ext cx="4089157" cy="545221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89" b="14728"/>
          <a:stretch/>
        </p:blipFill>
        <p:spPr>
          <a:xfrm>
            <a:off x="5190151" y="3357739"/>
            <a:ext cx="5310394" cy="34026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 advClick="0" advTm="30000">
        <p:fade/>
      </p:transition>
    </mc:Choice>
    <mc:Fallback xmlns="">
      <p:transition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4F46E5"/>
                </a:solidFill>
                <a:latin typeface="Century Gothic"/>
              </a:defRPr>
            </a:pPr>
            <a:r>
              <a:t>СОЦИАЛИЗАЦИЯ НА ОТКРИТО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4001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Trebuchet MS"/>
              </a:defRPr>
            </a:pPr>
            <a:r>
              <a:rPr dirty="0" err="1"/>
              <a:t>Игри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lang="bg-BG" dirty="0" smtClean="0"/>
              <a:t>о</a:t>
            </a:r>
            <a:r>
              <a:rPr dirty="0" err="1" smtClean="0"/>
              <a:t>ткрито</a:t>
            </a:r>
            <a:endParaRPr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513" r="4632" b="17820"/>
          <a:stretch/>
        </p:blipFill>
        <p:spPr>
          <a:xfrm>
            <a:off x="5296473" y="1157930"/>
            <a:ext cx="3362874" cy="5384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308" y="365760"/>
            <a:ext cx="3053861" cy="40718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08" b="18241"/>
          <a:stretch/>
        </p:blipFill>
        <p:spPr>
          <a:xfrm>
            <a:off x="145912" y="2178004"/>
            <a:ext cx="4992310" cy="30830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 advClick="0" advTm="30000">
        <p:fade/>
      </p:transition>
    </mc:Choice>
    <mc:Fallback xmlns="">
      <p:transition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4F46E5"/>
                </a:solidFill>
                <a:latin typeface="Century Gothic"/>
              </a:defRPr>
            </a:pPr>
            <a:r>
              <a:t>АСИСТИРАЩИ ТЕХНОЛОГИИ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Trebuchet MS"/>
              </a:defRPr>
            </a:pPr>
            <a:r>
              <a:t>Асистираща Технология C-Pen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79778" y="1464439"/>
            <a:ext cx="2972744" cy="244462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D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53" b="98828" l="0" r="97917">
                        <a14:foregroundMark x1="6641" y1="35286" x2="70964" y2="88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779" y="3995356"/>
            <a:ext cx="3808994" cy="2576285"/>
          </a:xfrm>
          <a:prstGeom prst="rect">
            <a:avLst/>
          </a:prstGeom>
        </p:spPr>
      </p:pic>
      <p:pic>
        <p:nvPicPr>
          <p:cNvPr id="10" name="att.COWsW-ZOYBpBGwtLzFyUdiTjkiwaOavcxRaiXbfPgl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3217" y="1325880"/>
            <a:ext cx="2914599" cy="51815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4379778" y="1840214"/>
            <a:ext cx="29727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latin typeface="ADYS"/>
                <a:cs typeface="Times New Roman" panose="02020603050405020304" pitchFamily="18" charset="0"/>
              </a:rPr>
              <a:t>иновативно помощно средство за ученици с дислексия или със затруднения в усвояването на </a:t>
            </a:r>
            <a:r>
              <a:rPr lang="bg-BG" b="1" dirty="0" smtClean="0">
                <a:latin typeface="ADYS"/>
                <a:cs typeface="Times New Roman" panose="02020603050405020304" pitchFamily="18" charset="0"/>
              </a:rPr>
              <a:t>четенето</a:t>
            </a:r>
            <a:endParaRPr lang="bg-BG" dirty="0">
              <a:latin typeface="ADYS"/>
              <a:cs typeface="Times New Roman" panose="02020603050405020304" pitchFamily="18" charset="0"/>
            </a:endParaRPr>
          </a:p>
        </p:txBody>
      </p:sp>
      <p:pic>
        <p:nvPicPr>
          <p:cNvPr id="13" name="att.CtfS70eWxZZg14uh6OD-4DiBsKSoXx0IEn-XHryOJTU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64484" y="1197429"/>
            <a:ext cx="2946204" cy="5124994"/>
          </a:xfrm>
          <a:prstGeom prst="rect">
            <a:avLst/>
          </a:prstGeom>
          <a:ln w="228600" cap="sq">
            <a:gradFill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miter lim="800000"/>
          </a:ln>
          <a:effectLst>
            <a:outerShdw blurRad="177800" dist="127000" dir="9600000" sx="102000" sy="102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21240000"/>
            </a:camera>
            <a:lightRig rig="twoPt" dir="t">
              <a:rot lat="0" lon="0" rev="7200000"/>
            </a:lightRig>
          </a:scene3d>
          <a:sp3d extrusionH="38100">
            <a:extrusionClr>
              <a:srgbClr val="FFFFFF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5000">
        <p:fade/>
      </p:transition>
    </mc:Choice>
    <mc:Fallback xmlns="">
      <p:transition spd="slow" advClick="0" advTm="8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828800"/>
            <a:ext cx="10362895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06B6D4"/>
                </a:solidFill>
                <a:latin typeface="Trebuchet MS"/>
              </a:defRPr>
            </a:pPr>
            <a:r>
              <a:rPr dirty="0"/>
              <a:t>БЛАГОДАРИМ ВИ ЗА ВНИМАНИЕТО!</a:t>
            </a:r>
          </a:p>
          <a:p>
            <a:pPr algn="ctr">
              <a:defRPr sz="2200">
                <a:solidFill>
                  <a:srgbClr val="FFFFFF"/>
                </a:solidFill>
                <a:latin typeface="Century Gothic"/>
              </a:defRPr>
            </a:pPr>
            <a:r>
              <a:rPr dirty="0" err="1"/>
              <a:t>Въпроси</a:t>
            </a:r>
            <a:r>
              <a:rPr dirty="0"/>
              <a:t> &amp; </a:t>
            </a:r>
            <a:r>
              <a:rPr dirty="0" err="1"/>
              <a:t>Дискусия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1828800" y="4114800"/>
            <a:ext cx="8534095" cy="16459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Trebuchet MS"/>
              </a:defRPr>
            </a:pPr>
            <a:r>
              <a:rPr dirty="0" err="1"/>
              <a:t>Второ</a:t>
            </a:r>
            <a:r>
              <a:rPr dirty="0"/>
              <a:t> ОУ „</a:t>
            </a:r>
            <a:r>
              <a:rPr dirty="0" err="1"/>
              <a:t>Никола</a:t>
            </a:r>
            <a:r>
              <a:rPr dirty="0"/>
              <a:t> </a:t>
            </a:r>
            <a:r>
              <a:rPr dirty="0" err="1"/>
              <a:t>Йонков</a:t>
            </a:r>
            <a:r>
              <a:rPr dirty="0"/>
              <a:t> </a:t>
            </a:r>
            <a:r>
              <a:rPr dirty="0" err="1"/>
              <a:t>Вапцаров</a:t>
            </a:r>
            <a:r>
              <a:rPr dirty="0"/>
              <a:t>“ – </a:t>
            </a:r>
            <a:r>
              <a:rPr dirty="0" err="1"/>
              <a:t>гр</a:t>
            </a:r>
            <a:r>
              <a:rPr dirty="0"/>
              <a:t>. </a:t>
            </a:r>
            <a:r>
              <a:rPr dirty="0" err="1"/>
              <a:t>Варна</a:t>
            </a:r>
            <a:endParaRPr dirty="0"/>
          </a:p>
          <a:p>
            <a:pPr algn="ctr">
              <a:defRPr sz="1300">
                <a:solidFill>
                  <a:srgbClr val="06B6D4"/>
                </a:solidFill>
                <a:latin typeface="Century Gothic"/>
              </a:defRPr>
            </a:pPr>
            <a:r>
              <a:rPr dirty="0" err="1"/>
              <a:t>Докладчици</a:t>
            </a:r>
            <a:r>
              <a:rPr dirty="0"/>
              <a:t>: </a:t>
            </a:r>
            <a:r>
              <a:rPr dirty="0" err="1"/>
              <a:t>Живка</a:t>
            </a:r>
            <a:r>
              <a:rPr dirty="0"/>
              <a:t> </a:t>
            </a:r>
            <a:r>
              <a:rPr dirty="0" err="1"/>
              <a:t>Маринова</a:t>
            </a:r>
            <a:r>
              <a:rPr dirty="0"/>
              <a:t> &amp; </a:t>
            </a:r>
            <a:r>
              <a:rPr dirty="0" err="1"/>
              <a:t>Гергана</a:t>
            </a:r>
            <a:r>
              <a:rPr dirty="0"/>
              <a:t> </a:t>
            </a:r>
            <a:r>
              <a:rPr dirty="0" err="1"/>
              <a:t>Петрова</a:t>
            </a:r>
            <a:endParaRPr dirty="0"/>
          </a:p>
          <a:p>
            <a:pPr algn="ctr">
              <a:defRPr sz="1200">
                <a:solidFill>
                  <a:srgbClr val="94A3B8"/>
                </a:solidFill>
                <a:latin typeface="Century Gothic"/>
              </a:defRPr>
            </a:pPr>
            <a:r>
              <a:rPr dirty="0" err="1"/>
              <a:t>Международен</a:t>
            </a:r>
            <a:r>
              <a:rPr dirty="0"/>
              <a:t> </a:t>
            </a:r>
            <a:r>
              <a:rPr dirty="0" err="1"/>
              <a:t>образователен</a:t>
            </a:r>
            <a:r>
              <a:rPr dirty="0"/>
              <a:t> </a:t>
            </a:r>
            <a:r>
              <a:rPr dirty="0" err="1"/>
              <a:t>форум</a:t>
            </a:r>
            <a:r>
              <a:rPr dirty="0"/>
              <a:t> „</a:t>
            </a:r>
            <a:r>
              <a:rPr dirty="0" err="1"/>
              <a:t>Образование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бъдещето</a:t>
            </a:r>
            <a:r>
              <a:rPr dirty="0"/>
              <a:t>“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01" r="100000">
                        <a14:foregroundMark x1="76238" y1="12500" x2="73267" y2="68750"/>
                        <a14:foregroundMark x1="41584" y1="81250" x2="38614" y2="43125"/>
                        <a14:foregroundMark x1="13861" y1="91875" x2="89109" y2="95625"/>
                        <a14:foregroundMark x1="12871" y1="91250" x2="40594" y2="89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860" y="4500155"/>
            <a:ext cx="600129" cy="437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165</Words>
  <Application>Microsoft Office PowerPoint</Application>
  <PresentationFormat>Widescreen</PresentationFormat>
  <Paragraphs>31</Paragraphs>
  <Slides>11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ADYS</vt:lpstr>
      <vt:lpstr>Arial</vt:lpstr>
      <vt:lpstr>Calibri</vt:lpstr>
      <vt:lpstr>Century Gothic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A.Petrova</cp:lastModifiedBy>
  <cp:revision>22</cp:revision>
  <dcterms:created xsi:type="dcterms:W3CDTF">2013-01-27T09:14:16Z</dcterms:created>
  <dcterms:modified xsi:type="dcterms:W3CDTF">2026-09-18T07:33:43Z</dcterms:modified>
  <cp:category/>
</cp:coreProperties>
</file>