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Уважаеми колеги, докладът разглежда образованието в условията на мегасреда и ролята му като ключова инфраструктура на Новия социален договор. Ще проследя три линии: преходът от образователна система към екосистема, човешкият потенциал като стратегически ресурс и персонализираното образование като механизъм за създаване на обществена стойност.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Съвременното общество функционира не просто в глобален свят, а в мегасреда. Дигитализацията, демографските трансформации, изкуственият интелект и климатичните предизвикателства не са изолирани фактори, а взаимосвързана система. Промяната в един сектор има верижни последици за целия обществен организъм. Стабилните цели, стандартизираните програми и фиксираните роли вече не са достатъчни за дългосрочно планиране.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Динамиката на съвремието налага преход от образователна система към образователна екосистема. Понятието „система“ акцентира върху йерархичната структура и нормативните граници, докато „екосистемата“ добавя динамиката на отношенията, взаимната зависимост и съвместното създаване на стойност. Това съответства на концепцията на UNESCO за образованието като общо благо.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Екосистемната логика преосмисля архитектурата на връзките в три посоки. Първо, ролите: обучаемият става активен субект, учителят — фасилитатор, университетите и работодателите действат в мрежа, а държавата губи монопола си. Второ, равнищата: вместо управление отгоре надолу — съгласуваност между макро-, мезо- и микроравнище. Трето, технологиите: те осигуряват инфраструктура и автоматизират рутинното, за да освободят ресурс за критично мислене, емпатия и морална преценка.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Фигура 1 обобщава трансформацията. Традиционният модел е линейна верига: институция, обучение, знания, квалификация, реализация — крайният резултат е индивидуалната квалификация. Екосистемният модел поставя в центъра човека: потенциал, взаимодействие, способности, участие и накрая обществена стойност — социална свързаност, доверие, иновации и устойчиво развитие. Това е и крайният критерий за успех на образованието в Новия социален договор.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Концепцията за човешкия капитал поставя акцент върху знанията, уменията и здравето като фактори на производителността. Концепцията за човешкия потенциал добавя способността на индивида да избира, да инициира, да създава, да взаимодейства и да влияе отговорно върху средата. Тя не е даденост, а динамична възможност, която зависи от качеството на средата. Образованието е механизмът, който превръща този потенциал в предприемачески, социален и обществен капитал.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Историческата еволюция през XX и началото на XXI век разширява разбирането за ролята на индивида. Първо — утвърждаване на мира и достойнството, включително признаването на детето като носител на права. Второ — концепцията за човешкия капитал. Трето — включването и преодоляването на стигматизацията. Четвърто — еманципацията на личността, която носи и риск от фрагментация. Така ключовият въпрос вече е как способностите да се свържат в продуктивно обществено взаимодействие.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класическите концепции на Хобс, Лок и Русо централен е въпросът за отношението между индивида и държавата. Индустриалният и социалният модел разглежда гражданина като работник и получател на социални права. В XXI век тези модели са недостатъчни: Новият социален договор изисква преход от предоставяне на блага към създаване на възможности. Държавата не губи ролята си, а става архитект и координатор. Това включва времето като стратегически ресурс, ученето през целия живот, междупоколенческата справедливост и публичните финанси като инвестиция в бъдещ капацитет.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Деветте измерения на Новия социален договор — човешки капитал, производителност, равенство на възможностите, социална свързаност, доверие, участие, време, качество на живот и устойчивост — не са отделни политики, а взаимосвързана архитектура. Образованието повишава способностите, способностите създават производителност и иновации, равенството разширява достъпа до потенциал, участието изгражда доверие, а доверието и свързаността създават условия за устойчиво съвместно действие.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Тук се срещат трите стълба на концепцията. Технологиите разширяват достъпа до знания и създават нови възможности за участие, но сами по себе си не определят посоката на развитие. Човешкият потенциал осигурява творчество, критическа преценка и действие, а ценностите определят границите и целите. Устойчивото бъдеще е в пресечната точка на трите.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Персонализацията не е само дигитални платформи и адаптивен софтуер. Тя означава промяна в отношението към учащия — от получател на услуга към активен субект и съавтор на собственото си развитие. Персонализирани могат да бъдат седем елемента: темпът, траекторията, подкрепата, оценяването, връзката с професионалната реализация, участието и начините за обществен принос. Постижението измерва какво е постигнато, а способността показва какво човек може да създаде. Същевременно технологичната персонализация не трябва да се превръща в автоматизирано профилиране.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Образованието превръща знанията в способности, способностите — в инициативност, а инициативността — в икономическа, социална и обществена стойност. Концепцията „детето – предприемач“ не означава преждевременно включване в икономическа дейност, а признаване на настоящата способност на детето да създава стойност — чрез рециклиране, дигитални решения, благотворителност или образователни продукти. Затова резултатът не се измерва с печалба, а с решени проблеми, иновации, участници, партньорства, социална ангажираност и способност за отговорно действие.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заключение: мегасредата променя не само начина, по който се учи, а цялостната роля на образованието. Преходът към образователна екосистема утвърждава управление, базирано на партньорство. Човешкият потенциал е стратегически ресурс и активен субект. А крайният критерий за успех се измерва със способността на обществото да съчетае технологичните възможности с човешката автономия, ценности и социална свързаност. Благодаря за вниманието.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Пълният списък с източници е приложен към текста на доклада.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Благодаря за вниманието! Ще се радвам на вашите въпроси.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960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ДОКЛАД  ·  МЕЖДУНАРОДНА НАУЧНА КОНФЕРЕНЦИЯ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63040"/>
            <a:ext cx="6766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</a:t>
            </a:r>
            <a:endParaRPr lang="en-US" sz="58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мегасреда</a:t>
            </a:r>
            <a:endParaRPr lang="en-US" sz="5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47472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Човешкият потенциал, технологиите и ценностите за устойчиво бъдеще в Новия социален договор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31520" y="4873752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47365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доц. д-р Офелия Кънева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51206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Варненски свободен университет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5852160"/>
            <a:ext cx="1065276" cy="329184"/>
          </a:xfrm>
          <a:prstGeom prst="roundRect">
            <a:avLst>
              <a:gd name="adj" fmla="val 50000"/>
            </a:avLst>
          </a:prstGeom>
          <a:solidFill>
            <a:srgbClr val="0F2E33"/>
          </a:solidFill>
          <a:ln w="9525">
            <a:solidFill>
              <a:srgbClr val="4FAE9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5852160"/>
            <a:ext cx="10652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мегасреда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933956" y="5852160"/>
            <a:ext cx="1920240" cy="329184"/>
          </a:xfrm>
          <a:prstGeom prst="roundRect">
            <a:avLst>
              <a:gd name="adj" fmla="val 50000"/>
            </a:avLst>
          </a:prstGeom>
          <a:solidFill>
            <a:srgbClr val="0F2E33"/>
          </a:solidFill>
          <a:ln w="9525">
            <a:solidFill>
              <a:srgbClr val="4FAE9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933956" y="5852160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 социален договор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991356" y="5852160"/>
            <a:ext cx="2464308" cy="329184"/>
          </a:xfrm>
          <a:prstGeom prst="roundRect">
            <a:avLst>
              <a:gd name="adj" fmla="val 50000"/>
            </a:avLst>
          </a:prstGeom>
          <a:solidFill>
            <a:srgbClr val="0F2E33"/>
          </a:solidFill>
          <a:ln w="9525">
            <a:solidFill>
              <a:srgbClr val="4FAE9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991356" y="5852160"/>
            <a:ext cx="24643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персонализирано образование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592824" y="5852160"/>
            <a:ext cx="1842516" cy="329184"/>
          </a:xfrm>
          <a:prstGeom prst="roundRect">
            <a:avLst>
              <a:gd name="adj" fmla="val 50000"/>
            </a:avLst>
          </a:prstGeom>
          <a:solidFill>
            <a:srgbClr val="0F2E33"/>
          </a:solidFill>
          <a:ln w="9525">
            <a:solidFill>
              <a:srgbClr val="4FAE9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92824" y="5852160"/>
            <a:ext cx="18425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обществена стойност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КОНТЕКСТ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Мегасреда: хиперсвързано пространство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3736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просто глобален свят, а пространство, в което икономическото, технологичното, социалното и екологичното развитие се преплитат без точни граници.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461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 се генерира не само в класната стая, а и в </a:t>
            </a:r>
            <a:pPr indent="0" marL="0">
              <a:buNone/>
            </a:pPr>
            <a:r>
              <a:rPr lang="en-US" sz="16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научни мрежи, дигитални платформи, бизнес среди и местни общности.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11480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Затова затворената, формална институционална система среща нови предизвикателства и ограничения.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5074920"/>
            <a:ext cx="5120640" cy="1005840"/>
          </a:xfrm>
          <a:prstGeom prst="roundRect">
            <a:avLst>
              <a:gd name="adj" fmla="val 10909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5303520"/>
            <a:ext cx="548640" cy="54864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886" y="5446166"/>
            <a:ext cx="263347" cy="263347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508760" y="5138928"/>
            <a:ext cx="39776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Промяната в един сектор предизвиква верижни последици в целия обществен организъм.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086600" y="2331720"/>
            <a:ext cx="3657600" cy="2834640"/>
          </a:xfrm>
          <a:prstGeom prst="rect">
            <a:avLst/>
          </a:prstGeom>
          <a:solidFill>
            <a:srgbClr val="FFFFFF">
              <a:alpha val="0"/>
            </a:srgbClr>
          </a:solidFill>
          <a:ln w="15875">
            <a:solidFill>
              <a:srgbClr val="C5CCCE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7086600" y="2331720"/>
            <a:ext cx="1828800" cy="1417320"/>
          </a:xfrm>
          <a:prstGeom prst="line">
            <a:avLst/>
          </a:prstGeom>
          <a:noFill/>
          <a:ln w="25400">
            <a:solidFill>
              <a:srgbClr val="2E948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8915400" y="2331720"/>
            <a:ext cx="1828800" cy="1417320"/>
          </a:xfrm>
          <a:prstGeom prst="line">
            <a:avLst/>
          </a:prstGeom>
          <a:noFill/>
          <a:ln w="25400">
            <a:solidFill>
              <a:srgbClr val="2E948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7086600" y="3749040"/>
            <a:ext cx="1828800" cy="1417320"/>
          </a:xfrm>
          <a:prstGeom prst="line">
            <a:avLst/>
          </a:prstGeom>
          <a:noFill/>
          <a:ln w="25400">
            <a:solidFill>
              <a:srgbClr val="2E948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915400" y="3749040"/>
            <a:ext cx="1828800" cy="1417320"/>
          </a:xfrm>
          <a:prstGeom prst="line">
            <a:avLst/>
          </a:prstGeom>
          <a:noFill/>
          <a:ln w="25400">
            <a:solidFill>
              <a:srgbClr val="2E948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955280" y="2788920"/>
            <a:ext cx="1920240" cy="1920240"/>
          </a:xfrm>
          <a:prstGeom prst="ellipse">
            <a:avLst/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7955280" y="278892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общество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574536" y="1819656"/>
            <a:ext cx="1024128" cy="10241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629400" y="1874520"/>
            <a:ext cx="914400" cy="9144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144" y="2112264"/>
            <a:ext cx="438912" cy="438912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6172200" y="286207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Дигитализация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10232136" y="1819656"/>
            <a:ext cx="1024128" cy="10241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0287000" y="1874520"/>
            <a:ext cx="914400" cy="9144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744" y="2112264"/>
            <a:ext cx="438912" cy="438912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9829800" y="286207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Изкуствен интелект</a:t>
            </a:r>
            <a:endParaRPr lang="en-US" sz="1300" dirty="0"/>
          </a:p>
        </p:txBody>
      </p:sp>
      <p:sp>
        <p:nvSpPr>
          <p:cNvPr id="28" name="Shape 23"/>
          <p:cNvSpPr/>
          <p:nvPr/>
        </p:nvSpPr>
        <p:spPr>
          <a:xfrm>
            <a:off x="6574536" y="4654296"/>
            <a:ext cx="1024128" cy="10241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6629400" y="4709160"/>
            <a:ext cx="914400" cy="9144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144" y="4946904"/>
            <a:ext cx="438912" cy="438912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6172200" y="569671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Демографски промени</a:t>
            </a:r>
            <a:endParaRPr lang="en-US" sz="1300" dirty="0"/>
          </a:p>
        </p:txBody>
      </p:sp>
      <p:sp>
        <p:nvSpPr>
          <p:cNvPr id="32" name="Shape 26"/>
          <p:cNvSpPr/>
          <p:nvPr/>
        </p:nvSpPr>
        <p:spPr>
          <a:xfrm>
            <a:off x="10232136" y="4654296"/>
            <a:ext cx="1024128" cy="10241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10287000" y="4709160"/>
            <a:ext cx="914400" cy="9144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4744" y="4946904"/>
            <a:ext cx="438912" cy="438912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829800" y="569671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Климатични предизвикателства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ПАРАДИГМАТА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образователна система към образователна екосистема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074920" cy="3611880"/>
          </a:xfrm>
          <a:prstGeom prst="roundRect">
            <a:avLst>
              <a:gd name="adj" fmla="val 3038"/>
            </a:avLst>
          </a:prstGeom>
          <a:solidFill>
            <a:srgbClr val="F1F3F3"/>
          </a:solidFill>
          <a:ln w="12700">
            <a:solidFill>
              <a:srgbClr val="F1F3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14400" y="1965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240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Йерархия и граници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932688" y="3044952"/>
            <a:ext cx="128016" cy="128016"/>
          </a:xfrm>
          <a:prstGeom prst="ellipse">
            <a:avLst/>
          </a:prstGeom>
          <a:solidFill>
            <a:srgbClr val="C5CCCE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234440" y="2926080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Йерархична структура отгоре надолу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32688" y="3493008"/>
            <a:ext cx="128016" cy="128016"/>
          </a:xfrm>
          <a:prstGeom prst="ellipse">
            <a:avLst/>
          </a:prstGeom>
          <a:solidFill>
            <a:srgbClr val="C5CCCE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34440" y="3374136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Нормативни граници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32688" y="3941064"/>
            <a:ext cx="128016" cy="128016"/>
          </a:xfrm>
          <a:prstGeom prst="ellipse">
            <a:avLst/>
          </a:prstGeom>
          <a:solidFill>
            <a:srgbClr val="C5CCCE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34440" y="3822192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Стабилни цели и стандартизирани програми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32688" y="4389120"/>
            <a:ext cx="128016" cy="128016"/>
          </a:xfrm>
          <a:prstGeom prst="ellipse">
            <a:avLst/>
          </a:prstGeom>
          <a:solidFill>
            <a:srgbClr val="C5CCCE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234440" y="4270248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Фиксирани роли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32688" y="4837176"/>
            <a:ext cx="128016" cy="128016"/>
          </a:xfrm>
          <a:prstGeom prst="ellipse">
            <a:avLst/>
          </a:prstGeom>
          <a:solidFill>
            <a:srgbClr val="C5CCCE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234440" y="4718304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 основно в класната стая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565392" y="1691640"/>
            <a:ext cx="5074920" cy="3611880"/>
          </a:xfrm>
          <a:prstGeom prst="roundRect">
            <a:avLst>
              <a:gd name="adj" fmla="val 3038"/>
            </a:avLst>
          </a:prstGeom>
          <a:solidFill>
            <a:srgbClr val="145C57"/>
          </a:solidFill>
          <a:ln w="12700">
            <a:solidFill>
              <a:srgbClr val="145C57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931152" y="1965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ЕКОСИСТЕМА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931152" y="2240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Отношения и съвместна стойност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6949440" y="3044952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251192" y="2926080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Динамика на отношенията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949440" y="3493008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251192" y="3374136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Взаимна зависимост на субектите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949440" y="3941064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251192" y="3822192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Съвместно създаване на стойност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49440" y="4389120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251192" y="4270248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Партньорство и гъвкави роли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949440" y="4837176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251192" y="4718304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Учене във физически, виртуални и обществени пространства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5728716" y="3136392"/>
            <a:ext cx="731520" cy="73152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3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8911" y="3326587"/>
            <a:ext cx="351130" cy="351130"/>
          </a:xfrm>
          <a:prstGeom prst="rect">
            <a:avLst/>
          </a:prstGeom>
        </p:spPr>
      </p:pic>
      <p:sp>
        <p:nvSpPr>
          <p:cNvPr id="34" name="Shape 31"/>
          <p:cNvSpPr/>
          <p:nvPr/>
        </p:nvSpPr>
        <p:spPr>
          <a:xfrm>
            <a:off x="548640" y="5486400"/>
            <a:ext cx="11091672" cy="713232"/>
          </a:xfrm>
          <a:prstGeom prst="roundRect">
            <a:avLst>
              <a:gd name="adj" fmla="val 15385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31520" y="5605272"/>
            <a:ext cx="475488" cy="475488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47" y="5728899"/>
            <a:ext cx="228234" cy="228234"/>
          </a:xfrm>
          <a:prstGeom prst="rect">
            <a:avLst/>
          </a:prstGeom>
        </p:spPr>
      </p:pic>
      <p:sp>
        <p:nvSpPr>
          <p:cNvPr id="37" name="Text 33"/>
          <p:cNvSpPr txBox="1"/>
          <p:nvPr/>
        </p:nvSpPr>
        <p:spPr>
          <a:xfrm>
            <a:off x="1417320" y="5486400"/>
            <a:ext cx="10058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(2021): </a:t>
            </a:r>
            <a:pPr indent="0" marL="0">
              <a:buNone/>
            </a:pPr>
            <a:r>
              <a:rPr lang="en-US" sz="1500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образователните екосистеми свързват физически, виртуални и обществени пространства за учене — образованието функционира като общо благо.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ЕКОСИСТЕМНАТА ЛОГИКА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измерения на промяната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447288" cy="4480560"/>
          </a:xfrm>
          <a:prstGeom prst="roundRect">
            <a:avLst>
              <a:gd name="adj" fmla="val 3183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011680"/>
            <a:ext cx="658368" cy="658368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9856" y="2182856"/>
            <a:ext cx="316017" cy="316017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2761488" y="19659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68680" y="280720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Роли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4370832" y="1691640"/>
            <a:ext cx="3447288" cy="4480560"/>
          </a:xfrm>
          <a:prstGeom prst="roundRect">
            <a:avLst>
              <a:gd name="adj" fmla="val 3183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90872" y="2011680"/>
            <a:ext cx="658368" cy="658368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048" y="2182856"/>
            <a:ext cx="316017" cy="316017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583680" y="19659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5" name="Text 11"/>
          <p:cNvSpPr txBox="1"/>
          <p:nvPr/>
        </p:nvSpPr>
        <p:spPr>
          <a:xfrm>
            <a:off x="4690872" y="280720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Равнища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8193024" y="1691640"/>
            <a:ext cx="3447288" cy="4480560"/>
          </a:xfrm>
          <a:prstGeom prst="roundRect">
            <a:avLst>
              <a:gd name="adj" fmla="val 3183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513064" y="2011680"/>
            <a:ext cx="658368" cy="658368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240" y="2182856"/>
            <a:ext cx="316017" cy="316017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0405872" y="19659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20" name="Text 15"/>
          <p:cNvSpPr txBox="1"/>
          <p:nvPr/>
        </p:nvSpPr>
        <p:spPr>
          <a:xfrm>
            <a:off x="8513064" y="280720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</a:t>
            </a:r>
            <a:endParaRPr lang="en-US" sz="2200" dirty="0"/>
          </a:p>
        </p:txBody>
      </p:sp>
      <p:sp>
        <p:nvSpPr>
          <p:cNvPr id="21" name="Text 16"/>
          <p:cNvSpPr txBox="1"/>
          <p:nvPr/>
        </p:nvSpPr>
        <p:spPr>
          <a:xfrm>
            <a:off x="868680" y="338328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Обучаемият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пасивен консуматор към активен субект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868680" y="413308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Учителят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фасилитатор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868680" y="470916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Университети и работодатели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координирана мрежа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868680" y="5285232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Държавата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губи монопола на единствен управленски център</a:t>
            </a:r>
            <a:endParaRPr lang="en-US" sz="1400" dirty="0"/>
          </a:p>
        </p:txBody>
      </p:sp>
      <p:sp>
        <p:nvSpPr>
          <p:cNvPr id="25" name="Shape 20"/>
          <p:cNvSpPr/>
          <p:nvPr/>
        </p:nvSpPr>
        <p:spPr>
          <a:xfrm>
            <a:off x="4690872" y="3383280"/>
            <a:ext cx="2807208" cy="603504"/>
          </a:xfrm>
          <a:prstGeom prst="roundRect">
            <a:avLst>
              <a:gd name="adj" fmla="val 18182"/>
            </a:avLst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4828032" y="3383280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Макро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стратегическа рамка от държавата</a:t>
            </a:r>
            <a:endParaRPr lang="en-US" sz="1400" dirty="0"/>
          </a:p>
        </p:txBody>
      </p:sp>
      <p:sp>
        <p:nvSpPr>
          <p:cNvPr id="27" name="Shape 22"/>
          <p:cNvSpPr/>
          <p:nvPr/>
        </p:nvSpPr>
        <p:spPr>
          <a:xfrm>
            <a:off x="4690872" y="4096512"/>
            <a:ext cx="2807208" cy="603504"/>
          </a:xfrm>
          <a:prstGeom prst="roundRect">
            <a:avLst>
              <a:gd name="adj" fmla="val 18182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4828032" y="4096512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Мезо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регионални мрежи, университети, бизнес</a:t>
            </a:r>
            <a:endParaRPr lang="en-US" sz="1400" dirty="0"/>
          </a:p>
        </p:txBody>
      </p:sp>
      <p:sp>
        <p:nvSpPr>
          <p:cNvPr id="29" name="Shape 24"/>
          <p:cNvSpPr/>
          <p:nvPr/>
        </p:nvSpPr>
        <p:spPr>
          <a:xfrm>
            <a:off x="4690872" y="4809744"/>
            <a:ext cx="2807208" cy="603504"/>
          </a:xfrm>
          <a:prstGeom prst="roundRect">
            <a:avLst>
              <a:gd name="adj" fmla="val 18182"/>
            </a:avLst>
          </a:prstGeom>
          <a:solidFill>
            <a:srgbClr val="4FAE98"/>
          </a:solidFill>
          <a:ln w="12700">
            <a:solidFill>
              <a:srgbClr val="4FAE98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4828032" y="4809744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Микро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конкретният педагогически процес</a:t>
            </a:r>
            <a:endParaRPr lang="en-US" sz="1400" dirty="0"/>
          </a:p>
        </p:txBody>
      </p:sp>
      <p:sp>
        <p:nvSpPr>
          <p:cNvPr id="31" name="Text 26"/>
          <p:cNvSpPr txBox="1"/>
          <p:nvPr/>
        </p:nvSpPr>
        <p:spPr>
          <a:xfrm>
            <a:off x="4690872" y="55321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административна децентрализация към реално партньорство (Кънева, 2024)</a:t>
            </a:r>
            <a:endParaRPr lang="en-US" sz="1200" dirty="0"/>
          </a:p>
        </p:txBody>
      </p:sp>
      <p:sp>
        <p:nvSpPr>
          <p:cNvPr id="32" name="Text 27"/>
          <p:cNvSpPr txBox="1"/>
          <p:nvPr/>
        </p:nvSpPr>
        <p:spPr>
          <a:xfrm>
            <a:off x="8513064" y="338328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Инфраструктура за комуникация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 на рутинните задачи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заместват педагогическото взаимодействие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8513064" y="4892040"/>
            <a:ext cx="2807208" cy="1097280"/>
          </a:xfrm>
          <a:prstGeom prst="roundRect">
            <a:avLst>
              <a:gd name="adj" fmla="val 10000"/>
            </a:avLst>
          </a:prstGeom>
          <a:solidFill>
            <a:srgbClr val="FEF4E4"/>
          </a:solidFill>
          <a:ln w="12700">
            <a:solidFill>
              <a:srgbClr val="FEF4E4"/>
            </a:solidFill>
            <a:prstDash val="solid"/>
          </a:ln>
        </p:spPr>
      </p:sp>
      <p:sp>
        <p:nvSpPr>
          <p:cNvPr id="34" name="Text 29"/>
          <p:cNvSpPr txBox="1"/>
          <p:nvPr/>
        </p:nvSpPr>
        <p:spPr>
          <a:xfrm>
            <a:off x="8650224" y="489204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Освобождава ресурс за</a:t>
            </a:r>
            <a:endParaRPr lang="en-US" sz="1200" dirty="0"/>
          </a:p>
          <a:p>
            <a:pPr indent="0" marL="0">
              <a:buNone/>
            </a:pPr>
            <a:r>
              <a:rPr lang="en-US" sz="15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критично мислене · емпатия · морална преценка</a:t>
            </a:r>
            <a:endParaRPr lang="en-US" sz="1200" dirty="0"/>
          </a:p>
          <a:p>
            <a:pPr indent="0" marL="0">
              <a:buNone/>
            </a:pPr>
            <a:r>
              <a:rPr lang="en-US" sz="11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(UNESCO, 2023)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ФИГ.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Трансформация към екосистемен модел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11091672" cy="1627632"/>
          </a:xfrm>
          <a:prstGeom prst="roundRect">
            <a:avLst>
              <a:gd name="adj" fmla="val 10112"/>
            </a:avLst>
          </a:prstGeom>
          <a:solidFill>
            <a:srgbClr val="F1F3F3"/>
          </a:solidFill>
          <a:ln w="12700">
            <a:solidFill>
              <a:srgbClr val="F1F3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17830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ТРАДИЦИОНЕН МОДЕЛ   </a:t>
            </a:r>
            <a:pPr indent="0" marL="0">
              <a:buNone/>
            </a:pPr>
            <a:r>
              <a:rPr lang="en-US" sz="12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· йерархия · предаване на знания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68680" y="2176272"/>
            <a:ext cx="1841602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875">
            <a:solidFill>
              <a:srgbClr val="C5CCC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2176272"/>
            <a:ext cx="184160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4A5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Институция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2710282" y="2176272"/>
            <a:ext cx="310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5AE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021178" y="2176272"/>
            <a:ext cx="1841602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875">
            <a:solidFill>
              <a:srgbClr val="C5CCC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021178" y="2176272"/>
            <a:ext cx="184160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4A5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862779" y="2176272"/>
            <a:ext cx="310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5AE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173675" y="2176272"/>
            <a:ext cx="1841602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875">
            <a:solidFill>
              <a:srgbClr val="C5CCC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173675" y="2176272"/>
            <a:ext cx="184160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4A5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7015277" y="2176272"/>
            <a:ext cx="310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5AE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326173" y="2176272"/>
            <a:ext cx="1841602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875">
            <a:solidFill>
              <a:srgbClr val="C5CCC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26173" y="2176272"/>
            <a:ext cx="184160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4A5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Квалификация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9167774" y="2176272"/>
            <a:ext cx="310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5AE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9478670" y="2176272"/>
            <a:ext cx="1841602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875">
            <a:solidFill>
              <a:srgbClr val="C5CCC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478670" y="2176272"/>
            <a:ext cx="184160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4A5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Реализация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48640" y="3685032"/>
            <a:ext cx="2377440" cy="0"/>
          </a:xfrm>
          <a:prstGeom prst="line">
            <a:avLst/>
          </a:prstGeom>
          <a:noFill/>
          <a:ln w="19050">
            <a:solidFill>
              <a:srgbClr val="C5CCCE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9262872" y="3685032"/>
            <a:ext cx="2377440" cy="0"/>
          </a:xfrm>
          <a:prstGeom prst="line">
            <a:avLst/>
          </a:prstGeom>
          <a:noFill/>
          <a:ln w="19050">
            <a:solidFill>
              <a:srgbClr val="C5CCCE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>
            <a:off x="3108960" y="3410712"/>
            <a:ext cx="5971032" cy="548640"/>
          </a:xfrm>
          <a:prstGeom prst="roundRect">
            <a:avLst>
              <a:gd name="adj" fmla="val 50000"/>
            </a:avLst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3465576"/>
            <a:ext cx="438912" cy="438912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6229" y="3579693"/>
            <a:ext cx="210678" cy="210678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3749040" y="3410712"/>
            <a:ext cx="5257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трансформация в мегасредата</a:t>
            </a:r>
            <a:pPr indent="0" marL="0">
              <a:buNone/>
            </a:pPr>
            <a:r>
              <a:rPr lang="en-US" sz="15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Нов социален договор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548640" y="4096512"/>
            <a:ext cx="11091672" cy="1627632"/>
          </a:xfrm>
          <a:prstGeom prst="roundRect">
            <a:avLst>
              <a:gd name="adj" fmla="val 10112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868680" y="42336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45C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ЕКОСИСТЕМЕН МОДЕЛ   </a:t>
            </a:r>
            <a:pPr indent="0" marL="0">
              <a:buNone/>
            </a:pPr>
            <a:r>
              <a:rPr lang="en-US" sz="1200" dirty="0">
                <a:solidFill>
                  <a:srgbClr val="3E6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екосистема · партньорство · съвместно създаване на стойност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868680" y="4626864"/>
            <a:ext cx="1513332" cy="868680"/>
          </a:xfrm>
          <a:prstGeom prst="roundRect">
            <a:avLst>
              <a:gd name="adj" fmla="val 12632"/>
            </a:avLst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914400" y="4626864"/>
            <a:ext cx="14218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Човек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2382012" y="4626864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3" name="Shape 30"/>
          <p:cNvSpPr/>
          <p:nvPr/>
        </p:nvSpPr>
        <p:spPr>
          <a:xfrm>
            <a:off x="2656332" y="4626864"/>
            <a:ext cx="1513332" cy="868680"/>
          </a:xfrm>
          <a:prstGeom prst="roundRect">
            <a:avLst>
              <a:gd name="adj" fmla="val 12632"/>
            </a:avLst>
          </a:prstGeom>
          <a:solidFill>
            <a:srgbClr val="145C57"/>
          </a:solidFill>
          <a:ln w="12700">
            <a:solidFill>
              <a:srgbClr val="145C57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2702052" y="4626864"/>
            <a:ext cx="14218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</a:t>
            </a:r>
            <a:endParaRPr lang="en-US" sz="1000" dirty="0"/>
          </a:p>
        </p:txBody>
      </p:sp>
      <p:sp>
        <p:nvSpPr>
          <p:cNvPr id="35" name="Text 32"/>
          <p:cNvSpPr txBox="1"/>
          <p:nvPr/>
        </p:nvSpPr>
        <p:spPr>
          <a:xfrm>
            <a:off x="4169664" y="4626864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6" name="Shape 33"/>
          <p:cNvSpPr/>
          <p:nvPr/>
        </p:nvSpPr>
        <p:spPr>
          <a:xfrm>
            <a:off x="4443984" y="4626864"/>
            <a:ext cx="1513332" cy="868680"/>
          </a:xfrm>
          <a:prstGeom prst="roundRect">
            <a:avLst>
              <a:gd name="adj" fmla="val 12632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4489704" y="4626864"/>
            <a:ext cx="14218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Взаимодействие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5957316" y="4626864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9" name="Shape 36"/>
          <p:cNvSpPr/>
          <p:nvPr/>
        </p:nvSpPr>
        <p:spPr>
          <a:xfrm>
            <a:off x="6231636" y="4626864"/>
            <a:ext cx="1513332" cy="868680"/>
          </a:xfrm>
          <a:prstGeom prst="roundRect">
            <a:avLst>
              <a:gd name="adj" fmla="val 12632"/>
            </a:avLst>
          </a:prstGeom>
          <a:solidFill>
            <a:srgbClr val="2E9486"/>
          </a:solidFill>
          <a:ln w="12700">
            <a:solidFill>
              <a:srgbClr val="2E9486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277356" y="4626864"/>
            <a:ext cx="14218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Способности</a:t>
            </a:r>
            <a:endParaRPr lang="en-US" sz="1000" dirty="0"/>
          </a:p>
        </p:txBody>
      </p:sp>
      <p:sp>
        <p:nvSpPr>
          <p:cNvPr id="41" name="Text 38"/>
          <p:cNvSpPr txBox="1"/>
          <p:nvPr/>
        </p:nvSpPr>
        <p:spPr>
          <a:xfrm>
            <a:off x="7744968" y="4626864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42" name="Shape 39"/>
          <p:cNvSpPr/>
          <p:nvPr/>
        </p:nvSpPr>
        <p:spPr>
          <a:xfrm>
            <a:off x="8019288" y="4626864"/>
            <a:ext cx="1513332" cy="868680"/>
          </a:xfrm>
          <a:prstGeom prst="roundRect">
            <a:avLst>
              <a:gd name="adj" fmla="val 12632"/>
            </a:avLst>
          </a:prstGeom>
          <a:solidFill>
            <a:srgbClr val="4FAE98"/>
          </a:solidFill>
          <a:ln w="12700">
            <a:solidFill>
              <a:srgbClr val="4FAE98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8065008" y="4626864"/>
            <a:ext cx="14218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Участие</a:t>
            </a:r>
            <a:endParaRPr lang="en-US" sz="1000" dirty="0"/>
          </a:p>
        </p:txBody>
      </p:sp>
      <p:sp>
        <p:nvSpPr>
          <p:cNvPr id="44" name="Text 41"/>
          <p:cNvSpPr txBox="1"/>
          <p:nvPr/>
        </p:nvSpPr>
        <p:spPr>
          <a:xfrm>
            <a:off x="9532620" y="4626864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45" name="Shape 42"/>
          <p:cNvSpPr/>
          <p:nvPr/>
        </p:nvSpPr>
        <p:spPr>
          <a:xfrm>
            <a:off x="9761220" y="4581144"/>
            <a:ext cx="1604772" cy="960120"/>
          </a:xfrm>
          <a:prstGeom prst="roundRect">
            <a:avLst>
              <a:gd name="adj" fmla="val 14286"/>
            </a:avLst>
          </a:prstGeom>
          <a:solidFill>
            <a:srgbClr val="FBE3BC"/>
          </a:solidFill>
          <a:ln w="12700">
            <a:solidFill>
              <a:srgbClr val="FBE3B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9806940" y="4626864"/>
            <a:ext cx="1513332" cy="868680"/>
          </a:xfrm>
          <a:prstGeom prst="roundRect">
            <a:avLst>
              <a:gd name="adj" fmla="val 12632"/>
            </a:avLst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9852660" y="4626864"/>
            <a:ext cx="14218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Обществена стойност</a:t>
            </a:r>
            <a:endParaRPr lang="en-US" sz="1000" dirty="0"/>
          </a:p>
        </p:txBody>
      </p:sp>
      <p:sp>
        <p:nvSpPr>
          <p:cNvPr id="48" name="Shape 45"/>
          <p:cNvSpPr/>
          <p:nvPr/>
        </p:nvSpPr>
        <p:spPr>
          <a:xfrm>
            <a:off x="548640" y="5943600"/>
            <a:ext cx="128016" cy="128016"/>
          </a:xfrm>
          <a:prstGeom prst="ellipse">
            <a:avLst/>
          </a:prstGeom>
          <a:solidFill>
            <a:srgbClr val="C5CCCE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777240" y="58704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Традиционен модел: крайният резултат е индивидуалната квалификация</a:t>
            </a:r>
            <a:endParaRPr lang="en-US" sz="1200" dirty="0"/>
          </a:p>
        </p:txBody>
      </p:sp>
      <p:sp>
        <p:nvSpPr>
          <p:cNvPr id="50" name="Shape 47"/>
          <p:cNvSpPr/>
          <p:nvPr/>
        </p:nvSpPr>
        <p:spPr>
          <a:xfrm>
            <a:off x="6263640" y="5943600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6492240" y="5870448"/>
            <a:ext cx="5148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Екосистемен модел: крайният критерий е обществената стойност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ЧОВЕШКИЯТ ПОТЕНЦИАЛ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човешки капитал към човешки потенциал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749040" cy="2926080"/>
          </a:xfrm>
          <a:prstGeom prst="roundRect">
            <a:avLst>
              <a:gd name="adj" fmla="val 3750"/>
            </a:avLst>
          </a:prstGeom>
          <a:solidFill>
            <a:srgbClr val="F1F3F3"/>
          </a:solidFill>
          <a:ln w="12700">
            <a:solidFill>
              <a:srgbClr val="F1F3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19659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 КАПИТАЛ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33172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Знания, умения, здраве и способности като фактори на производителността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52044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Becker, 1964; Schultz, 1961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68680" y="3977640"/>
            <a:ext cx="2377440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3977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 за пазара на труда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42232" y="2834640"/>
            <a:ext cx="640080" cy="64008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653" y="3001061"/>
            <a:ext cx="307238" cy="30723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937760" y="1691640"/>
            <a:ext cx="6702552" cy="2926080"/>
          </a:xfrm>
          <a:prstGeom prst="roundRect">
            <a:avLst>
              <a:gd name="adj" fmla="val 3750"/>
            </a:avLst>
          </a:prstGeom>
          <a:solidFill>
            <a:srgbClr val="145C57"/>
          </a:solidFill>
          <a:ln w="12700">
            <a:solidFill>
              <a:srgbClr val="145C57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5303520" y="19659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 ПОТЕНЦИАЛ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303520" y="228600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Динамична възможност за развитие, а не предварително даден ресурс</a:t>
            </a:r>
            <a:endParaRPr lang="en-US" sz="2100" dirty="0"/>
          </a:p>
        </p:txBody>
      </p:sp>
      <p:sp>
        <p:nvSpPr>
          <p:cNvPr id="17" name="Text 14"/>
          <p:cNvSpPr txBox="1"/>
          <p:nvPr/>
        </p:nvSpPr>
        <p:spPr>
          <a:xfrm>
            <a:off x="5303520" y="30906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 на индивида да: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303520" y="3401568"/>
            <a:ext cx="1097280" cy="457200"/>
          </a:xfrm>
          <a:prstGeom prst="roundRect">
            <a:avLst>
              <a:gd name="adj" fmla="val 50000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303520" y="3401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избира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519672" y="3401568"/>
            <a:ext cx="1097280" cy="457200"/>
          </a:xfrm>
          <a:prstGeom prst="roundRect">
            <a:avLst>
              <a:gd name="adj" fmla="val 50000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519672" y="3401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инициира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735824" y="3401568"/>
            <a:ext cx="1097280" cy="457200"/>
          </a:xfrm>
          <a:prstGeom prst="roundRect">
            <a:avLst>
              <a:gd name="adj" fmla="val 50000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735824" y="3401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създава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8951976" y="3401568"/>
            <a:ext cx="1097280" cy="457200"/>
          </a:xfrm>
          <a:prstGeom prst="roundRect">
            <a:avLst>
              <a:gd name="adj" fmla="val 50000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8951976" y="3401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взаимодейства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10168128" y="3401568"/>
            <a:ext cx="1097280" cy="457200"/>
          </a:xfrm>
          <a:prstGeom prst="roundRect">
            <a:avLst>
              <a:gd name="adj" fmla="val 50000"/>
            </a:avLst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168128" y="3401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влияе отговорно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5303520" y="397764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Реализирането му зависи от качеството на социалната, образователната, институционалната и технологичната среда (OECD, 2019).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4892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ОБРАЗОВАНИЕТО КАТО МЕХАНИЗЪМ ЗА ПРЕОБРАЗУВАНЕ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548640" y="5257800"/>
            <a:ext cx="2971800" cy="777240"/>
          </a:xfrm>
          <a:prstGeom prst="homePlate">
            <a:avLst/>
          </a:prstGeom>
          <a:solidFill>
            <a:srgbClr val="0F2E3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77240" y="525780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 потенциал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3255264" y="5257800"/>
            <a:ext cx="2971800" cy="777240"/>
          </a:xfrm>
          <a:prstGeom prst="chevron">
            <a:avLst/>
          </a:prstGeom>
          <a:solidFill>
            <a:srgbClr val="145C5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3758184" y="525780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Предприемачески способности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5961888" y="5257800"/>
            <a:ext cx="2971800" cy="777240"/>
          </a:xfrm>
          <a:prstGeom prst="chevron">
            <a:avLst/>
          </a:prstGeom>
          <a:solidFill>
            <a:srgbClr val="1F7A7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64808" y="525780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Предприемачески капитал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8668512" y="5257800"/>
            <a:ext cx="2971800" cy="777240"/>
          </a:xfrm>
          <a:prstGeom prst="chevron">
            <a:avLst/>
          </a:prstGeom>
          <a:solidFill>
            <a:srgbClr val="F2A54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9171432" y="525780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Обществена стойност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ИСТОРИЧЕСКА ЕВОЛЮЦИЯ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Четири трансформации в мястото на човека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68680" y="2926080"/>
            <a:ext cx="10424160" cy="0"/>
          </a:xfrm>
          <a:prstGeom prst="line">
            <a:avLst/>
          </a:prstGeom>
          <a:noFill/>
          <a:ln w="25400">
            <a:solidFill>
              <a:srgbClr val="C5CCC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9202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731520" y="251460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560320"/>
            <a:ext cx="731520" cy="7315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435" y="2750515"/>
            <a:ext cx="351130" cy="35113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 и достойнство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3977640"/>
            <a:ext cx="2560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Детето като самостоятелен носител на права; ранното развитие като инвестиция в бъдещия потенциал (ООН, 1989)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3383280" y="19202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3566160" y="251460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11880" y="2560320"/>
            <a:ext cx="731520" cy="7315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075" y="2750515"/>
            <a:ext cx="351130" cy="35113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338328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 капитал</a:t>
            </a:r>
            <a:endParaRPr lang="en-US" sz="1900" dirty="0"/>
          </a:p>
        </p:txBody>
      </p:sp>
      <p:sp>
        <p:nvSpPr>
          <p:cNvPr id="18" name="Text 14"/>
          <p:cNvSpPr txBox="1"/>
          <p:nvPr/>
        </p:nvSpPr>
        <p:spPr>
          <a:xfrm>
            <a:off x="3383280" y="3977640"/>
            <a:ext cx="2560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Образованието, уменията и здравето като инвестиция в производителност и конкурентоспособност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217920" y="19202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20" name="Shape 16"/>
          <p:cNvSpPr/>
          <p:nvPr/>
        </p:nvSpPr>
        <p:spPr>
          <a:xfrm>
            <a:off x="6400800" y="251460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46520" y="2560320"/>
            <a:ext cx="731520" cy="7315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715" y="2750515"/>
            <a:ext cx="351130" cy="35113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21792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Включване</a:t>
            </a:r>
            <a:endParaRPr lang="en-US" sz="1900" dirty="0"/>
          </a:p>
        </p:txBody>
      </p:sp>
      <p:sp>
        <p:nvSpPr>
          <p:cNvPr id="24" name="Text 19"/>
          <p:cNvSpPr txBox="1"/>
          <p:nvPr/>
        </p:nvSpPr>
        <p:spPr>
          <a:xfrm>
            <a:off x="6217920" y="3977640"/>
            <a:ext cx="2560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Различията — от основание за изключване към част от многообразието и потенциала на обществото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9052560" y="19202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3000" dirty="0"/>
          </a:p>
        </p:txBody>
      </p:sp>
      <p:sp>
        <p:nvSpPr>
          <p:cNvPr id="26" name="Shape 21"/>
          <p:cNvSpPr/>
          <p:nvPr/>
        </p:nvSpPr>
        <p:spPr>
          <a:xfrm>
            <a:off x="9235440" y="251460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9281160" y="2560320"/>
            <a:ext cx="731520" cy="73152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1355" y="2750515"/>
            <a:ext cx="351130" cy="351130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905256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Еманципация</a:t>
            </a:r>
            <a:endParaRPr lang="en-US" sz="1900" dirty="0"/>
          </a:p>
        </p:txBody>
      </p:sp>
      <p:sp>
        <p:nvSpPr>
          <p:cNvPr id="30" name="Text 24"/>
          <p:cNvSpPr txBox="1"/>
          <p:nvPr/>
        </p:nvSpPr>
        <p:spPr>
          <a:xfrm>
            <a:off x="9052560" y="3977640"/>
            <a:ext cx="2560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По-висока автономия и свързаност, но и риск от фрагментация, недоверие и социална дистанция</a:t>
            </a:r>
            <a:endParaRPr lang="en-US" sz="1400" dirty="0"/>
          </a:p>
        </p:txBody>
      </p:sp>
      <p:sp>
        <p:nvSpPr>
          <p:cNvPr id="31" name="Shape 25"/>
          <p:cNvSpPr/>
          <p:nvPr/>
        </p:nvSpPr>
        <p:spPr>
          <a:xfrm>
            <a:off x="548640" y="5394960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749808" y="5532120"/>
            <a:ext cx="502920" cy="50292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67" y="5662879"/>
            <a:ext cx="241402" cy="241402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463040" y="539496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Стратегическият въпрос: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индивидуалните способности да бъдат свързани в обществено продуктивно взаимодействие?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ОБЩЕСТВЕНИЯТ ДОГОВОР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предоставяне на блага към създаване на възможности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429000" cy="2926080"/>
          </a:xfrm>
          <a:prstGeom prst="roundRect">
            <a:avLst>
              <a:gd name="adj" fmla="val 3750"/>
            </a:avLst>
          </a:prstGeom>
          <a:solidFill>
            <a:srgbClr val="F1F3F3"/>
          </a:solidFill>
          <a:ln w="12700">
            <a:solidFill>
              <a:srgbClr val="F1F3F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1920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XVII–XVIII в.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21284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Класически договор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2926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Hobbes · Locke · Rousseau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29184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Индивид ↔ държава: сигурност, ред, свобода и защита на основните права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977640" y="2788920"/>
            <a:ext cx="4023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E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3600" dirty="0"/>
          </a:p>
        </p:txBody>
      </p:sp>
      <p:sp>
        <p:nvSpPr>
          <p:cNvPr id="12" name="Shape 10"/>
          <p:cNvSpPr/>
          <p:nvPr/>
        </p:nvSpPr>
        <p:spPr>
          <a:xfrm>
            <a:off x="4379976" y="1691640"/>
            <a:ext cx="3429000" cy="2926080"/>
          </a:xfrm>
          <a:prstGeom prst="roundRect">
            <a:avLst>
              <a:gd name="adj" fmla="val 3750"/>
            </a:avLst>
          </a:prstGeom>
          <a:solidFill>
            <a:srgbClr val="F1F3F3"/>
          </a:solidFill>
          <a:ln w="12700">
            <a:solidFill>
              <a:srgbClr val="F1F3F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700016" y="1920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XIX–XX в.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700016" y="221284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Индустриален и социален модел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700016" y="2926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Keynes · Beveridge · Marshall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700016" y="329184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Гражданинът като работник и получател на социални права; обществено преразпределение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808976" y="2788920"/>
            <a:ext cx="4023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E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3600" dirty="0"/>
          </a:p>
        </p:txBody>
      </p:sp>
      <p:sp>
        <p:nvSpPr>
          <p:cNvPr id="18" name="Shape 16"/>
          <p:cNvSpPr/>
          <p:nvPr/>
        </p:nvSpPr>
        <p:spPr>
          <a:xfrm>
            <a:off x="8211312" y="1691640"/>
            <a:ext cx="3429000" cy="2926080"/>
          </a:xfrm>
          <a:prstGeom prst="roundRect">
            <a:avLst>
              <a:gd name="adj" fmla="val 3750"/>
            </a:avLst>
          </a:prstGeom>
          <a:solidFill>
            <a:srgbClr val="145C57"/>
          </a:solidFill>
          <a:ln w="12700">
            <a:solidFill>
              <a:srgbClr val="145C57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531352" y="1920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XXI в.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531352" y="221284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 социален договор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531352" y="2926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Кънева, 2024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531352" y="329184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Гражданинът — активен участник и съавтор; държавата — архитект и координатор на условията за развитие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846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НОВИЯТ ДОГОВОР ИЗИСКВА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5212080"/>
            <a:ext cx="2651760" cy="914400"/>
          </a:xfrm>
          <a:prstGeom prst="roundRect">
            <a:avLst>
              <a:gd name="adj" fmla="val 12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3232" y="544068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5559552"/>
            <a:ext cx="219456" cy="219456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1298448" y="521208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Времето като ресурс срещу „времевата бедност“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3361334" y="5212080"/>
            <a:ext cx="2651760" cy="914400"/>
          </a:xfrm>
          <a:prstGeom prst="roundRect">
            <a:avLst>
              <a:gd name="adj" fmla="val 12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525926" y="544068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798" y="5559552"/>
            <a:ext cx="219456" cy="219456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4111142" y="521208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Ученето през целия живот като инфраструктура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6174029" y="5212080"/>
            <a:ext cx="2651760" cy="914400"/>
          </a:xfrm>
          <a:prstGeom prst="roundRect">
            <a:avLst>
              <a:gd name="adj" fmla="val 12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6338621" y="544068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493" y="5559552"/>
            <a:ext cx="219456" cy="219456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6923837" y="521208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Междупоколенческа справедливост и трансфер на потенциал</a:t>
            </a:r>
            <a:endParaRPr lang="en-US" sz="1200" dirty="0"/>
          </a:p>
        </p:txBody>
      </p:sp>
      <p:sp>
        <p:nvSpPr>
          <p:cNvPr id="36" name="Shape 31"/>
          <p:cNvSpPr/>
          <p:nvPr/>
        </p:nvSpPr>
        <p:spPr>
          <a:xfrm>
            <a:off x="8986723" y="5212080"/>
            <a:ext cx="2651760" cy="914400"/>
          </a:xfrm>
          <a:prstGeom prst="roundRect">
            <a:avLst>
              <a:gd name="adj" fmla="val 12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9151315" y="544068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187" y="5559552"/>
            <a:ext cx="219456" cy="219456"/>
          </a:xfrm>
          <a:prstGeom prst="rect">
            <a:avLst/>
          </a:prstGeom>
        </p:spPr>
      </p:pic>
      <p:sp>
        <p:nvSpPr>
          <p:cNvPr id="39" name="Text 33"/>
          <p:cNvSpPr txBox="1"/>
          <p:nvPr/>
        </p:nvSpPr>
        <p:spPr>
          <a:xfrm>
            <a:off x="9736531" y="521208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Публичните финанси като инвестиция (Aschauer; Barro)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АРХИТЕКТУРА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Деветте измерения на Новия социален договор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892808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567" y="2023567"/>
            <a:ext cx="241402" cy="24140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2011680" y="18288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749808" y="2468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 капитал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2852928" y="1691640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054096" y="1892808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855" y="2023567"/>
            <a:ext cx="241402" cy="24140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315968" y="18288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3054096" y="2468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Производителност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5157216" y="1691640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358384" y="1892808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143" y="2023567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620256" y="182880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15"/>
          <p:cNvSpPr txBox="1"/>
          <p:nvPr/>
        </p:nvSpPr>
        <p:spPr>
          <a:xfrm>
            <a:off x="5358384" y="246888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Равенство на възможностите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548640" y="3191256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49808" y="3392424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67" y="3523183"/>
            <a:ext cx="241402" cy="24140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2011680" y="3328416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25" name="Text 19"/>
          <p:cNvSpPr txBox="1"/>
          <p:nvPr/>
        </p:nvSpPr>
        <p:spPr>
          <a:xfrm>
            <a:off x="749808" y="3968496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Социална свързаност</a:t>
            </a:r>
            <a:endParaRPr lang="en-US" sz="1400" dirty="0"/>
          </a:p>
        </p:txBody>
      </p:sp>
      <p:sp>
        <p:nvSpPr>
          <p:cNvPr id="26" name="Shape 20"/>
          <p:cNvSpPr/>
          <p:nvPr/>
        </p:nvSpPr>
        <p:spPr>
          <a:xfrm>
            <a:off x="2852928" y="3191256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3054096" y="3392424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4855" y="3523183"/>
            <a:ext cx="241402" cy="241402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315968" y="3328416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30" name="Text 23"/>
          <p:cNvSpPr txBox="1"/>
          <p:nvPr/>
        </p:nvSpPr>
        <p:spPr>
          <a:xfrm>
            <a:off x="3054096" y="3968496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Доверие</a:t>
            </a:r>
            <a:endParaRPr lang="en-US" sz="1400" dirty="0"/>
          </a:p>
        </p:txBody>
      </p:sp>
      <p:sp>
        <p:nvSpPr>
          <p:cNvPr id="31" name="Shape 24"/>
          <p:cNvSpPr/>
          <p:nvPr/>
        </p:nvSpPr>
        <p:spPr>
          <a:xfrm>
            <a:off x="5157216" y="3191256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5358384" y="3392424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143" y="3523183"/>
            <a:ext cx="241402" cy="241402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620256" y="3328416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400" dirty="0"/>
          </a:p>
        </p:txBody>
      </p:sp>
      <p:sp>
        <p:nvSpPr>
          <p:cNvPr id="35" name="Text 27"/>
          <p:cNvSpPr txBox="1"/>
          <p:nvPr/>
        </p:nvSpPr>
        <p:spPr>
          <a:xfrm>
            <a:off x="5358384" y="3968496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Участие</a:t>
            </a:r>
            <a:endParaRPr lang="en-US" sz="1400" dirty="0"/>
          </a:p>
        </p:txBody>
      </p:sp>
      <p:sp>
        <p:nvSpPr>
          <p:cNvPr id="36" name="Shape 28"/>
          <p:cNvSpPr/>
          <p:nvPr/>
        </p:nvSpPr>
        <p:spPr>
          <a:xfrm>
            <a:off x="548640" y="4690872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749808" y="4892040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567" y="5022799"/>
            <a:ext cx="241402" cy="241402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2011680" y="4828032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400" dirty="0"/>
          </a:p>
        </p:txBody>
      </p:sp>
      <p:sp>
        <p:nvSpPr>
          <p:cNvPr id="40" name="Text 31"/>
          <p:cNvSpPr txBox="1"/>
          <p:nvPr/>
        </p:nvSpPr>
        <p:spPr>
          <a:xfrm>
            <a:off x="749808" y="546811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Време</a:t>
            </a:r>
            <a:endParaRPr lang="en-US" sz="1400" dirty="0"/>
          </a:p>
        </p:txBody>
      </p:sp>
      <p:sp>
        <p:nvSpPr>
          <p:cNvPr id="41" name="Shape 32"/>
          <p:cNvSpPr/>
          <p:nvPr/>
        </p:nvSpPr>
        <p:spPr>
          <a:xfrm>
            <a:off x="2852928" y="4690872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3054096" y="4892040"/>
            <a:ext cx="502920" cy="50292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4855" y="5022799"/>
            <a:ext cx="241402" cy="241402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4315968" y="4828032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400" dirty="0"/>
          </a:p>
        </p:txBody>
      </p:sp>
      <p:sp>
        <p:nvSpPr>
          <p:cNvPr id="45" name="Text 35"/>
          <p:cNvSpPr txBox="1"/>
          <p:nvPr/>
        </p:nvSpPr>
        <p:spPr>
          <a:xfrm>
            <a:off x="3054096" y="546811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на живот</a:t>
            </a:r>
            <a:endParaRPr lang="en-US" sz="1400" dirty="0"/>
          </a:p>
        </p:txBody>
      </p:sp>
      <p:sp>
        <p:nvSpPr>
          <p:cNvPr id="46" name="Shape 36"/>
          <p:cNvSpPr/>
          <p:nvPr/>
        </p:nvSpPr>
        <p:spPr>
          <a:xfrm>
            <a:off x="5157216" y="4690872"/>
            <a:ext cx="2148840" cy="1344168"/>
          </a:xfrm>
          <a:prstGeom prst="roundRect">
            <a:avLst>
              <a:gd name="adj" fmla="val 8163"/>
            </a:avLst>
          </a:prstGeom>
          <a:solidFill>
            <a:srgbClr val="FEF4E4"/>
          </a:solidFill>
          <a:ln w="12700">
            <a:solidFill>
              <a:srgbClr val="FEF4E4"/>
            </a:solidFill>
            <a:prstDash val="solid"/>
          </a:ln>
        </p:spPr>
      </p:sp>
      <p:sp>
        <p:nvSpPr>
          <p:cNvPr id="47" name="Shape 37"/>
          <p:cNvSpPr/>
          <p:nvPr/>
        </p:nvSpPr>
        <p:spPr>
          <a:xfrm>
            <a:off x="5358384" y="4892040"/>
            <a:ext cx="502920" cy="50292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4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9143" y="5022799"/>
            <a:ext cx="241402" cy="241402"/>
          </a:xfrm>
          <a:prstGeom prst="rect">
            <a:avLst/>
          </a:prstGeom>
        </p:spPr>
      </p:pic>
      <p:sp>
        <p:nvSpPr>
          <p:cNvPr id="49" name="Text 38"/>
          <p:cNvSpPr txBox="1"/>
          <p:nvPr/>
        </p:nvSpPr>
        <p:spPr>
          <a:xfrm>
            <a:off x="6620256" y="4828032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6C9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2400" dirty="0"/>
          </a:p>
        </p:txBody>
      </p:sp>
      <p:sp>
        <p:nvSpPr>
          <p:cNvPr id="50" name="Text 39"/>
          <p:cNvSpPr txBox="1"/>
          <p:nvPr/>
        </p:nvSpPr>
        <p:spPr>
          <a:xfrm>
            <a:off x="5358384" y="5468112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Устойчивост</a:t>
            </a:r>
            <a:endParaRPr lang="en-US" sz="1400" dirty="0"/>
          </a:p>
        </p:txBody>
      </p:sp>
      <p:sp>
        <p:nvSpPr>
          <p:cNvPr id="51" name="Text 40"/>
          <p:cNvSpPr txBox="1"/>
          <p:nvPr/>
        </p:nvSpPr>
        <p:spPr>
          <a:xfrm>
            <a:off x="7726680" y="1691640"/>
            <a:ext cx="39136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Взаимосвързана архитектура, а не отделни политически направления</a:t>
            </a:r>
            <a:endParaRPr lang="en-US" sz="2000" dirty="0"/>
          </a:p>
        </p:txBody>
      </p:sp>
      <p:sp>
        <p:nvSpPr>
          <p:cNvPr id="52" name="Text 41"/>
          <p:cNvSpPr txBox="1"/>
          <p:nvPr/>
        </p:nvSpPr>
        <p:spPr>
          <a:xfrm>
            <a:off x="7726680" y="269748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</a:t>
            </a:r>
            <a:pPr indent="0" marL="0">
              <a:buNone/>
            </a:pPr>
            <a:r>
              <a:rPr lang="en-US" sz="14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</a:t>
            </a:r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способности</a:t>
            </a:r>
            <a:endParaRPr lang="en-US" sz="1400" dirty="0"/>
          </a:p>
        </p:txBody>
      </p:sp>
      <p:sp>
        <p:nvSpPr>
          <p:cNvPr id="53" name="Text 42"/>
          <p:cNvSpPr txBox="1"/>
          <p:nvPr/>
        </p:nvSpPr>
        <p:spPr>
          <a:xfrm>
            <a:off x="7726680" y="310896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Способности</a:t>
            </a:r>
            <a:pPr indent="0" marL="0">
              <a:buNone/>
            </a:pPr>
            <a:r>
              <a:rPr lang="en-US" sz="14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</a:t>
            </a:r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производителност и иновации</a:t>
            </a:r>
            <a:endParaRPr lang="en-US" sz="1400" dirty="0"/>
          </a:p>
        </p:txBody>
      </p:sp>
      <p:sp>
        <p:nvSpPr>
          <p:cNvPr id="54" name="Text 43"/>
          <p:cNvSpPr txBox="1"/>
          <p:nvPr/>
        </p:nvSpPr>
        <p:spPr>
          <a:xfrm>
            <a:off x="7726680" y="352044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Равенство</a:t>
            </a:r>
            <a:pPr indent="0" marL="0">
              <a:buNone/>
            </a:pPr>
            <a:r>
              <a:rPr lang="en-US" sz="14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</a:t>
            </a:r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достъп до потенциал</a:t>
            </a:r>
            <a:endParaRPr lang="en-US" sz="1400" dirty="0"/>
          </a:p>
        </p:txBody>
      </p:sp>
      <p:sp>
        <p:nvSpPr>
          <p:cNvPr id="55" name="Text 44"/>
          <p:cNvSpPr txBox="1"/>
          <p:nvPr/>
        </p:nvSpPr>
        <p:spPr>
          <a:xfrm>
            <a:off x="7726680" y="3931920"/>
            <a:ext cx="3913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Участие</a:t>
            </a:r>
            <a:pPr indent="0" marL="0">
              <a:buNone/>
            </a:pPr>
            <a:r>
              <a:rPr lang="en-US" sz="14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</a:t>
            </a:r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доверие</a:t>
            </a:r>
            <a:endParaRPr lang="en-US" sz="1400" dirty="0"/>
          </a:p>
        </p:txBody>
      </p:sp>
      <p:sp>
        <p:nvSpPr>
          <p:cNvPr id="56" name="Text 45"/>
          <p:cNvSpPr txBox="1"/>
          <p:nvPr/>
        </p:nvSpPr>
        <p:spPr>
          <a:xfrm>
            <a:off x="7726680" y="4343400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Доверие + свързаност</a:t>
            </a:r>
            <a:pPr indent="0" marL="0">
              <a:buNone/>
            </a:pPr>
            <a:r>
              <a:rPr lang="en-US" sz="14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</a:t>
            </a:r>
            <a:pPr indent="0" marL="0">
              <a:buNone/>
            </a:pPr>
            <a:r>
              <a:rPr lang="en-US" sz="14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 съвместно действие</a:t>
            </a:r>
            <a:endParaRPr lang="en-US" sz="1400" dirty="0"/>
          </a:p>
        </p:txBody>
      </p:sp>
      <p:sp>
        <p:nvSpPr>
          <p:cNvPr id="57" name="Text 46"/>
          <p:cNvSpPr txBox="1"/>
          <p:nvPr/>
        </p:nvSpPr>
        <p:spPr>
          <a:xfrm>
            <a:off x="7726680" y="4937760"/>
            <a:ext cx="3913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(Кънева, 2024)</a:t>
            </a:r>
            <a:endParaRPr lang="en-US" sz="1100" dirty="0"/>
          </a:p>
        </p:txBody>
      </p:sp>
      <p:sp>
        <p:nvSpPr>
          <p:cNvPr id="58" name="Shape 47"/>
          <p:cNvSpPr/>
          <p:nvPr/>
        </p:nvSpPr>
        <p:spPr>
          <a:xfrm>
            <a:off x="7726680" y="5303520"/>
            <a:ext cx="3913632" cy="868680"/>
          </a:xfrm>
          <a:prstGeom prst="roundRect">
            <a:avLst>
              <a:gd name="adj" fmla="val 12632"/>
            </a:avLst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</p:spPr>
      </p:sp>
      <p:sp>
        <p:nvSpPr>
          <p:cNvPr id="59" name="Text 48"/>
          <p:cNvSpPr txBox="1"/>
          <p:nvPr/>
        </p:nvSpPr>
        <p:spPr>
          <a:xfrm>
            <a:off x="8001000" y="5303520"/>
            <a:ext cx="3364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Социалният капитал не е допълнение към човешкия, а условие за неговото реализиране.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ТРИТЕ СТЪЛБА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 потенциал, технологии и ценности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874520" y="1554480"/>
            <a:ext cx="2743200" cy="2743200"/>
          </a:xfrm>
          <a:prstGeom prst="ellipse">
            <a:avLst/>
          </a:prstGeom>
          <a:solidFill>
            <a:srgbClr val="145C57">
              <a:alpha val="88000"/>
            </a:srgbClr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3544" y="3200400"/>
            <a:ext cx="2743200" cy="2743200"/>
          </a:xfrm>
          <a:prstGeom prst="ellipse">
            <a:avLst/>
          </a:prstGeom>
          <a:solidFill>
            <a:srgbClr val="1F7A74">
              <a:alpha val="88000"/>
            </a:srgbClr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25496" y="3200400"/>
            <a:ext cx="2743200" cy="2743200"/>
          </a:xfrm>
          <a:prstGeom prst="ellipse">
            <a:avLst/>
          </a:prstGeom>
          <a:solidFill>
            <a:srgbClr val="2E9486">
              <a:alpha val="88000"/>
            </a:srgbClr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31720" y="18745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32104" y="46177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831336" y="46177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Ценности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679192" y="3566160"/>
            <a:ext cx="1133856" cy="1133856"/>
          </a:xfrm>
          <a:prstGeom prst="ellipse">
            <a:avLst/>
          </a:prstGeom>
          <a:solidFill>
            <a:srgbClr val="F2A54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679192" y="3566160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бъдеще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0" y="1737360"/>
            <a:ext cx="566928" cy="56692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8201" y="1884761"/>
            <a:ext cx="272125" cy="272125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7178040" y="1691640"/>
            <a:ext cx="4462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Човешкият потенциал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осигурява творчество, критическа преценка и действие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400800" y="2697480"/>
            <a:ext cx="566928" cy="56692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201" y="2844881"/>
            <a:ext cx="272125" cy="272125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7178040" y="2651760"/>
            <a:ext cx="4462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Технологиите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разширяват достъпа до знания и автоматизират рутинното, но не определят посоката на развитие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6400800" y="3657600"/>
            <a:ext cx="566928" cy="56692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01" y="3805001"/>
            <a:ext cx="272125" cy="27212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178040" y="3611880"/>
            <a:ext cx="4462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Ценностите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определят границите и целите на действието</a:t>
            </a:r>
            <a:endParaRPr lang="en-US" sz="1700" dirty="0"/>
          </a:p>
        </p:txBody>
      </p:sp>
      <p:sp>
        <p:nvSpPr>
          <p:cNvPr id="23" name="Shape 18"/>
          <p:cNvSpPr/>
          <p:nvPr/>
        </p:nvSpPr>
        <p:spPr>
          <a:xfrm>
            <a:off x="6400800" y="4754880"/>
            <a:ext cx="5239512" cy="1371600"/>
          </a:xfrm>
          <a:prstGeom prst="roundRect">
            <a:avLst>
              <a:gd name="adj" fmla="val 8000"/>
            </a:avLst>
          </a:prstGeom>
          <a:solidFill>
            <a:srgbClr val="FEF4E4"/>
          </a:solidFill>
          <a:ln w="12700">
            <a:solidFill>
              <a:srgbClr val="FEF4E4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6601968" y="5193792"/>
            <a:ext cx="475488" cy="475488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595" y="5317419"/>
            <a:ext cx="228234" cy="228234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269480" y="4754880"/>
            <a:ext cx="4142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Устойчивото бъдеще не е автоматичен резултат от технологичния прогрес, а от способността да се съчетаят технологичните възможности с човешката автономия, отговорност, солидарност и обществен интерес.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ПЕРСОНАЛИЗИРАНО ОБРАЗОВАНИЕ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Ориентирано към способността, а не само към постижението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КАКВО МОЖЕ ДА БЪДЕ ПЕРСОНАЛИЗИРАНО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2185416"/>
            <a:ext cx="402336" cy="402336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1854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14884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Темпът на учене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752344"/>
            <a:ext cx="402336" cy="402336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7523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2715768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Образователната траектория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319272"/>
            <a:ext cx="402336" cy="402336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319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3282696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Формите на подкрепа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402336" cy="402336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38862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3849624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Начинът на оценяване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4453128"/>
            <a:ext cx="402336" cy="402336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44531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416552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Връзката между образование и професионална реализация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5020056"/>
            <a:ext cx="402336" cy="402336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" y="50200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9834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Възможностите за участие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48640" y="5586984"/>
            <a:ext cx="402336" cy="40233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48640" y="55869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5550408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Начините за превръщане на способностите в обществен принос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492240" y="1737360"/>
            <a:ext cx="5148072" cy="960120"/>
          </a:xfrm>
          <a:prstGeom prst="roundRect">
            <a:avLst>
              <a:gd name="adj" fmla="val 11429"/>
            </a:avLst>
          </a:prstGeom>
          <a:solidFill>
            <a:srgbClr val="F1F3F3"/>
          </a:solidFill>
          <a:ln w="12700">
            <a:solidFill>
              <a:srgbClr val="F1F3F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812280" y="1737360"/>
            <a:ext cx="45079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Постижение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измерва какво човекът е постигнал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6492240" y="2834640"/>
            <a:ext cx="5148072" cy="960120"/>
          </a:xfrm>
          <a:prstGeom prst="roundRect">
            <a:avLst>
              <a:gd name="adj" fmla="val 11429"/>
            </a:avLst>
          </a:prstGeom>
          <a:solidFill>
            <a:srgbClr val="145C57"/>
          </a:solidFill>
          <a:ln w="12700">
            <a:solidFill>
              <a:srgbClr val="145C57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31" name="Text 29"/>
          <p:cNvSpPr txBox="1"/>
          <p:nvPr/>
        </p:nvSpPr>
        <p:spPr>
          <a:xfrm>
            <a:off x="6812280" y="2834640"/>
            <a:ext cx="45079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показва какво може да създаде при подходящи условия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6492240" y="3977640"/>
            <a:ext cx="5148072" cy="960120"/>
          </a:xfrm>
          <a:prstGeom prst="roundRect">
            <a:avLst>
              <a:gd name="adj" fmla="val 11429"/>
            </a:avLst>
          </a:prstGeom>
          <a:solidFill>
            <a:srgbClr val="FEF4E4"/>
          </a:solidFill>
          <a:ln w="12700">
            <a:solidFill>
              <a:srgbClr val="FEF4E4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812280" y="3977640"/>
            <a:ext cx="45079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Цел: </a:t>
            </a:r>
            <a:pPr indent="0" marL="0">
              <a:buNone/>
            </a:pPr>
            <a:r>
              <a:rPr lang="en-US" sz="1400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максимално ефективен индивидуален конкурент, а автономен, адаптивен и участващ човек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6492240" y="5230368"/>
            <a:ext cx="457200" cy="457200"/>
          </a:xfrm>
          <a:prstGeom prst="ellipse">
            <a:avLst/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</p:spPr>
      </p:sp>
      <p:pic>
        <p:nvPicPr>
          <p:cNvPr id="3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1112" y="5349240"/>
            <a:ext cx="219456" cy="219456"/>
          </a:xfrm>
          <a:prstGeom prst="rect">
            <a:avLst/>
          </a:prstGeom>
        </p:spPr>
      </p:pic>
      <p:sp>
        <p:nvSpPr>
          <p:cNvPr id="36" name="Text 33"/>
          <p:cNvSpPr txBox="1"/>
          <p:nvPr/>
        </p:nvSpPr>
        <p:spPr>
          <a:xfrm>
            <a:off x="7132320" y="5120640"/>
            <a:ext cx="45079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Технологичната персонализация не бива да се превръща в автоматизирано профилиране: запазват се педагогическата преценка и правото на детето да греши и да променя интересите си.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ОБЩЕСТВЕНА СТОЙНОСТ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„Детето – предприемач“ създава стойност още сега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691640" cy="603504"/>
          </a:xfrm>
          <a:prstGeom prst="roundRect">
            <a:avLst>
              <a:gd name="adj" fmla="val 50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9164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5C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2240280" y="1691640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14600" y="1691640"/>
            <a:ext cx="1874520" cy="603504"/>
          </a:xfrm>
          <a:prstGeom prst="roundRect">
            <a:avLst>
              <a:gd name="adj" fmla="val 50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514600" y="1691640"/>
            <a:ext cx="1874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5C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Способности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389120" y="1691640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663440" y="1691640"/>
            <a:ext cx="1920240" cy="603504"/>
          </a:xfrm>
          <a:prstGeom prst="roundRect">
            <a:avLst>
              <a:gd name="adj" fmla="val 50000"/>
            </a:avLst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63440" y="1691640"/>
            <a:ext cx="1920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5C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Инициативност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83680" y="1691640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858000" y="1691640"/>
            <a:ext cx="4782312" cy="603504"/>
          </a:xfrm>
          <a:prstGeom prst="roundRect">
            <a:avLst>
              <a:gd name="adj" fmla="val 50000"/>
            </a:avLst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0" y="1691640"/>
            <a:ext cx="47823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Икономическа, социална и обществена стойност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2606040"/>
            <a:ext cx="5120640" cy="3566160"/>
          </a:xfrm>
          <a:prstGeom prst="roundRect">
            <a:avLst>
              <a:gd name="adj" fmla="val 3077"/>
            </a:avLst>
          </a:prstGeom>
          <a:solidFill>
            <a:srgbClr val="0F2E33"/>
          </a:solidFill>
          <a:ln w="12700">
            <a:solidFill>
              <a:srgbClr val="0F2E33"/>
            </a:solidFill>
            <a:prstDash val="solid"/>
          </a:ln>
          <a:effectLst>
            <a:outerShdw sx="100000" sy="100000" kx="0" ky="0" algn="bl" rotWithShape="0" blurRad="152400" dist="38100" dir="5400000">
              <a:srgbClr val="0F2E33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68680" y="2834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ДЕТЕТО – ПРЕДПРИЕМАЧ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68680" y="3127248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преждевременно включване в икономиката, а признаване на настоящата способност да създава стойност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68680" y="438912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4507992"/>
            <a:ext cx="219456" cy="219456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1435608" y="434340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Инициатива за рециклиране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154680" y="438912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552" y="4507992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3721608" y="434340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Дигитално решение на локален проблем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868680" y="525780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2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5376672"/>
            <a:ext cx="219456" cy="219456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1435608" y="5212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Благотворителна кампания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3154680" y="5257800"/>
            <a:ext cx="457200" cy="457200"/>
          </a:xfrm>
          <a:prstGeom prst="ellipse">
            <a:avLst/>
          </a:prstGeom>
          <a:solidFill>
            <a:srgbClr val="1F7A74"/>
          </a:solidFill>
          <a:ln w="12700">
            <a:solidFill>
              <a:srgbClr val="1F7A74"/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552" y="5376672"/>
            <a:ext cx="219456" cy="21945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3721608" y="5212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Образователен продукт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6035040" y="26517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ИНДИКАТОРИ ЗА ОБЩЕСТВЕНА СТОЙНОСТ</a:t>
            </a:r>
            <a:endParaRPr lang="en-US" sz="1100" dirty="0"/>
          </a:p>
        </p:txBody>
      </p:sp>
      <p:sp>
        <p:nvSpPr>
          <p:cNvPr id="33" name="Text 27"/>
          <p:cNvSpPr txBox="1"/>
          <p:nvPr/>
        </p:nvSpPr>
        <p:spPr>
          <a:xfrm>
            <a:off x="10268712" y="26517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(OECD, 2019)</a:t>
            </a:r>
            <a:endParaRPr lang="en-US" sz="1100" dirty="0"/>
          </a:p>
        </p:txBody>
      </p:sp>
      <p:sp>
        <p:nvSpPr>
          <p:cNvPr id="34" name="Shape 28"/>
          <p:cNvSpPr/>
          <p:nvPr/>
        </p:nvSpPr>
        <p:spPr>
          <a:xfrm>
            <a:off x="6035040" y="3063240"/>
            <a:ext cx="1764792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6217920" y="3246120"/>
            <a:ext cx="475488" cy="47548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547" y="3369747"/>
            <a:ext cx="228234" cy="228234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6217920" y="3813048"/>
            <a:ext cx="14447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 проблеми</a:t>
            </a:r>
            <a:endParaRPr lang="en-US" sz="1300" dirty="0"/>
          </a:p>
        </p:txBody>
      </p:sp>
      <p:sp>
        <p:nvSpPr>
          <p:cNvPr id="38" name="Shape 31"/>
          <p:cNvSpPr/>
          <p:nvPr/>
        </p:nvSpPr>
        <p:spPr>
          <a:xfrm>
            <a:off x="7955280" y="3063240"/>
            <a:ext cx="1764792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8138160" y="3246120"/>
            <a:ext cx="475488" cy="47548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4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1787" y="3369747"/>
            <a:ext cx="228234" cy="228234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8138160" y="3813048"/>
            <a:ext cx="14447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Създадени иновации</a:t>
            </a:r>
            <a:endParaRPr lang="en-US" sz="1300" dirty="0"/>
          </a:p>
        </p:txBody>
      </p:sp>
      <p:sp>
        <p:nvSpPr>
          <p:cNvPr id="42" name="Shape 34"/>
          <p:cNvSpPr/>
          <p:nvPr/>
        </p:nvSpPr>
        <p:spPr>
          <a:xfrm>
            <a:off x="9875520" y="3063240"/>
            <a:ext cx="1764792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10058400" y="3246120"/>
            <a:ext cx="475488" cy="47548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4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2027" y="3369747"/>
            <a:ext cx="228234" cy="228234"/>
          </a:xfrm>
          <a:prstGeom prst="rect">
            <a:avLst/>
          </a:prstGeom>
        </p:spPr>
      </p:pic>
      <p:sp>
        <p:nvSpPr>
          <p:cNvPr id="45" name="Text 36"/>
          <p:cNvSpPr txBox="1"/>
          <p:nvPr/>
        </p:nvSpPr>
        <p:spPr>
          <a:xfrm>
            <a:off x="10058400" y="3813048"/>
            <a:ext cx="14447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Привлечени участници</a:t>
            </a:r>
            <a:endParaRPr lang="en-US" sz="1300" dirty="0"/>
          </a:p>
        </p:txBody>
      </p:sp>
      <p:sp>
        <p:nvSpPr>
          <p:cNvPr id="46" name="Shape 37"/>
          <p:cNvSpPr/>
          <p:nvPr/>
        </p:nvSpPr>
        <p:spPr>
          <a:xfrm>
            <a:off x="6035040" y="4681728"/>
            <a:ext cx="1764792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47" name="Shape 38"/>
          <p:cNvSpPr/>
          <p:nvPr/>
        </p:nvSpPr>
        <p:spPr>
          <a:xfrm>
            <a:off x="6217920" y="4864608"/>
            <a:ext cx="475488" cy="47548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4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1547" y="4988235"/>
            <a:ext cx="228234" cy="228234"/>
          </a:xfrm>
          <a:prstGeom prst="rect">
            <a:avLst/>
          </a:prstGeom>
        </p:spPr>
      </p:pic>
      <p:sp>
        <p:nvSpPr>
          <p:cNvPr id="49" name="Text 39"/>
          <p:cNvSpPr txBox="1"/>
          <p:nvPr/>
        </p:nvSpPr>
        <p:spPr>
          <a:xfrm>
            <a:off x="6217920" y="5431536"/>
            <a:ext cx="14447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Изградени партньорства</a:t>
            </a:r>
            <a:endParaRPr lang="en-US" sz="1300" dirty="0"/>
          </a:p>
        </p:txBody>
      </p:sp>
      <p:sp>
        <p:nvSpPr>
          <p:cNvPr id="50" name="Shape 40"/>
          <p:cNvSpPr/>
          <p:nvPr/>
        </p:nvSpPr>
        <p:spPr>
          <a:xfrm>
            <a:off x="7955280" y="4681728"/>
            <a:ext cx="1764792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51" name="Shape 41"/>
          <p:cNvSpPr/>
          <p:nvPr/>
        </p:nvSpPr>
        <p:spPr>
          <a:xfrm>
            <a:off x="8138160" y="4864608"/>
            <a:ext cx="475488" cy="47548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5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1787" y="4988235"/>
            <a:ext cx="228234" cy="228234"/>
          </a:xfrm>
          <a:prstGeom prst="rect">
            <a:avLst/>
          </a:prstGeom>
        </p:spPr>
      </p:pic>
      <p:sp>
        <p:nvSpPr>
          <p:cNvPr id="53" name="Text 42"/>
          <p:cNvSpPr txBox="1"/>
          <p:nvPr/>
        </p:nvSpPr>
        <p:spPr>
          <a:xfrm>
            <a:off x="8138160" y="5431536"/>
            <a:ext cx="14447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Социална ангажираност</a:t>
            </a:r>
            <a:endParaRPr lang="en-US" sz="1300" dirty="0"/>
          </a:p>
        </p:txBody>
      </p:sp>
      <p:sp>
        <p:nvSpPr>
          <p:cNvPr id="54" name="Shape 43"/>
          <p:cNvSpPr/>
          <p:nvPr/>
        </p:nvSpPr>
        <p:spPr>
          <a:xfrm>
            <a:off x="9875520" y="4681728"/>
            <a:ext cx="1764792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5CCCE"/>
            </a:solidFill>
            <a:prstDash val="solid"/>
          </a:ln>
        </p:spPr>
      </p:sp>
      <p:sp>
        <p:nvSpPr>
          <p:cNvPr id="55" name="Shape 44"/>
          <p:cNvSpPr/>
          <p:nvPr/>
        </p:nvSpPr>
        <p:spPr>
          <a:xfrm>
            <a:off x="10058400" y="4864608"/>
            <a:ext cx="475488" cy="475488"/>
          </a:xfrm>
          <a:prstGeom prst="ellipse">
            <a:avLst/>
          </a:prstGeom>
          <a:solidFill>
            <a:srgbClr val="E6F2EF"/>
          </a:solidFill>
          <a:ln w="12700">
            <a:solidFill>
              <a:srgbClr val="E6F2EF"/>
            </a:solidFill>
            <a:prstDash val="solid"/>
          </a:ln>
        </p:spPr>
      </p:sp>
      <p:pic>
        <p:nvPicPr>
          <p:cNvPr id="5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82027" y="4988235"/>
            <a:ext cx="228234" cy="228234"/>
          </a:xfrm>
          <a:prstGeom prst="rect">
            <a:avLst/>
          </a:prstGeom>
        </p:spPr>
      </p:pic>
      <p:sp>
        <p:nvSpPr>
          <p:cNvPr id="57" name="Text 45"/>
          <p:cNvSpPr txBox="1"/>
          <p:nvPr/>
        </p:nvSpPr>
        <p:spPr>
          <a:xfrm>
            <a:off x="10058400" y="5431536"/>
            <a:ext cx="14447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 за самостоятелно и отговорно действие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ЗАКЛЮЧЕНИЕ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8778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Образованието — критична обществена инфраструктура на устойчивото бъдеще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651760"/>
            <a:ext cx="3520440" cy="3108960"/>
          </a:xfrm>
          <a:prstGeom prst="roundRect">
            <a:avLst>
              <a:gd name="adj" fmla="val 3529"/>
            </a:avLst>
          </a:prstGeom>
          <a:solidFill>
            <a:srgbClr val="0F2E33">
              <a:alpha val="75000"/>
            </a:srgbClr>
          </a:solidFill>
          <a:ln w="12700">
            <a:solidFill>
              <a:srgbClr val="4FAE9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92608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56616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система към екосистема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434340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Реално партньорство между държавата, образователните институции, бизнеса и местните общности; технологиите освобождават ресурс за висшите човешки функции.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4256" y="2651760"/>
            <a:ext cx="3520440" cy="3108960"/>
          </a:xfrm>
          <a:prstGeom prst="roundRect">
            <a:avLst>
              <a:gd name="adj" fmla="val 3529"/>
            </a:avLst>
          </a:prstGeom>
          <a:solidFill>
            <a:srgbClr val="0F2E33">
              <a:alpha val="75000"/>
            </a:srgbClr>
          </a:solidFill>
          <a:ln w="12700">
            <a:solidFill>
              <a:srgbClr val="4FAE9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92608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356616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Човекът като създател на стойност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4654296" y="434340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Човешкият потенциал — стратегически ресурс и активен субект; чрез персонализирано образование децата създават обществена стойност още в настоящето.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19872" y="2651760"/>
            <a:ext cx="3520440" cy="3108960"/>
          </a:xfrm>
          <a:prstGeom prst="roundRect">
            <a:avLst>
              <a:gd name="adj" fmla="val 3529"/>
            </a:avLst>
          </a:prstGeom>
          <a:solidFill>
            <a:srgbClr val="0F2E33">
              <a:alpha val="75000"/>
            </a:srgbClr>
          </a:solidFill>
          <a:ln w="12700">
            <a:solidFill>
              <a:srgbClr val="4FAE9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39912" y="292608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8439912" y="356616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 критерий за успех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8439912" y="434340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Способността на обществото да съчетае технологиите с човешката автономия, ценности и социална свързаност — отвъд индивидуалното постижение.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F7A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ЛИТЕРАТУРА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F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Избрана библиография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О. Кънева  ·  Образование в мегасреда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5912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6A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91640"/>
            <a:ext cx="53949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Aschauer, D. A. (1989). Is public expenditure productive? Journal of Monetary Economics, 23(2), 177–200.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Barro, R. J. (1990). Government spending in a simple model of endogenous growth. Journal of Political Economy, 98(5), S103–S125.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Becker, G. S. (1962). Investment in human capital: A theoretical analysis. Journal of Political Economy, 70(5), 9–49.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Beveridge, W. (1942). Social Insurance and Allied Services. HMSO.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Hobbes, T. (1651). Leviathan. Andrew Crooke.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Keynes, J. M. (1936). The General Theory of Employment, Interest and Money. Macmillan.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Locke, J. (1988). Two Treatises of Government. CUP. (Original work published 1689).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Marshall, T. H. (1950). Citizenship and Social Class, and Other Essays. CUP.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Musgrave, R. A. (2018). Public finance. In The New Palgrave Dictionary of Economics. Palgrave Macmillan.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245352" y="1691640"/>
            <a:ext cx="53949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OECD. (2019). OECD Learning Compass 2030: A series of concept notes. OECD Publishing.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Rousseau, J.-J. (2012). The Social Contract and Other Later Political Writings. CUP. (Original work published 1762).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Schultz, T. W. (1961). Investment in human capital. The American Economic Review, 51(1), 1–17.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UNESCO. (2021). Reimagining Our Futures Together: A New Social Contract for Education. Paris: UNESCO.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UNESCO. (2023). Global Education Monitoring Report 2023: Technology in Education – A Tool on Whose Terms? Paris: UNESCO.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Nations. (1989). Convention on the Rights of the Child.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Nations. (2015). Transforming Our World: The 2030 Agenda for Sustainable Development.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Кънева, О. (2024). Новият социален договор на XXI век.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C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Кънева, О. (2025). Бъдещето на икономиката носи ученическа раница. София: Агенция ОЗОН, 14–27.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fu_shape_r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6712" y="-434340"/>
            <a:ext cx="6582766" cy="74953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85746" y="2240280"/>
            <a:ext cx="5943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B09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 В МЕГАСРЕДА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343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БЛАГОДАРЯ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343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ВНИМАНИЕТО!</a:t>
            </a:r>
            <a:endParaRPr lang="en-US" sz="2400" dirty="0"/>
          </a:p>
        </p:txBody>
      </p:sp>
      <p:pic>
        <p:nvPicPr>
          <p:cNvPr id="4" name="Image 1" descr="vfu_shape_lef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8874" y="3312871"/>
            <a:ext cx="4104742" cy="4104742"/>
          </a:xfrm>
          <a:prstGeom prst="rect">
            <a:avLst/>
          </a:prstGeom>
        </p:spPr>
      </p:pic>
      <p:pic>
        <p:nvPicPr>
          <p:cNvPr id="5" name="Image 2" descr="vfu_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746" y="480974"/>
            <a:ext cx="3390595" cy="1430122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085746" y="489204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доц. д-р Офелия Кънева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Варненски свободен университет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Образование в мегасреда</dc:title>
  <dc:subject>PptxGenJS Presentation</dc:subject>
  <dc:creator>доц. д-р Офелия Кънева</dc:creator>
  <cp:lastModifiedBy>доц. д-р Офелия Кънева</cp:lastModifiedBy>
  <cp:revision>1</cp:revision>
  <dcterms:created xsi:type="dcterms:W3CDTF">2026-09-17T11:14:05Z</dcterms:created>
  <dcterms:modified xsi:type="dcterms:W3CDTF">2026-09-17T11:14:05Z</dcterms:modified>
</cp:coreProperties>
</file>