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9" d="100"/>
          <a:sy n="79" d="100"/>
        </p:scale>
        <p:origin x="821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4C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914400" y="731520"/>
            <a:ext cx="10362895" cy="5394960"/>
          </a:xfrm>
          <a:prstGeom prst="roundRect">
            <a:avLst/>
          </a:prstGeom>
          <a:solidFill>
            <a:srgbClr val="FFFFFF"/>
          </a:solidFill>
          <a:ln>
            <a:solidFill>
              <a:srgbClr val="0F766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1188720" y="1005840"/>
            <a:ext cx="9814255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2000"/>
              </a:spcAft>
              <a:defRPr sz="1600" b="1">
                <a:solidFill>
                  <a:srgbClr val="0F766E"/>
                </a:solidFill>
                <a:latin typeface="Verdana"/>
              </a:defRPr>
            </a:pPr>
            <a:r>
              <a:t>МЕЖДУНАРОДЕН ОБРАЗОВАТЕЛЕН ФОРУМ</a:t>
            </a:r>
          </a:p>
          <a:p>
            <a:pPr algn="ctr">
              <a:spcAft>
                <a:spcPts val="1000"/>
              </a:spcAft>
              <a:defRPr sz="2400" b="1">
                <a:solidFill>
                  <a:srgbClr val="0F172A"/>
                </a:solidFill>
                <a:latin typeface="Verdana"/>
              </a:defRPr>
            </a:pPr>
            <a:r>
              <a:t>Практически модел за интегрирано социално-емоционално обучение (1.–4. клас)</a:t>
            </a:r>
          </a:p>
          <a:p>
            <a:pPr algn="ctr">
              <a:spcAft>
                <a:spcPts val="3000"/>
              </a:spcAft>
              <a:defRPr sz="1400">
                <a:solidFill>
                  <a:srgbClr val="D97706"/>
                </a:solidFill>
                <a:latin typeface="Verdana"/>
              </a:defRPr>
            </a:pPr>
            <a:r>
              <a:t>НП „Без агресия за сигурна образователна среда“ (Модул 3 - МОН)</a:t>
            </a:r>
          </a:p>
          <a:p>
            <a:pPr algn="ctr">
              <a:spcBef>
                <a:spcPts val="2500"/>
              </a:spcBef>
              <a:spcAft>
                <a:spcPts val="800"/>
              </a:spcAft>
              <a:defRPr sz="1600" b="1">
                <a:solidFill>
                  <a:srgbClr val="0F172A"/>
                </a:solidFill>
                <a:latin typeface="Verdana"/>
              </a:defRPr>
            </a:pPr>
            <a:r>
              <a:t>Автори: Йорданка Стоянова Маринова, Дияна Николаева Великова</a:t>
            </a:r>
          </a:p>
          <a:p>
            <a:pPr algn="ctr">
              <a:spcAft>
                <a:spcPts val="600"/>
              </a:spcAft>
              <a:defRPr sz="1400">
                <a:solidFill>
                  <a:srgbClr val="475569"/>
                </a:solidFill>
                <a:latin typeface="Verdana"/>
              </a:defRPr>
            </a:pPr>
            <a:r>
              <a:t>Институция: ОУ „Капитан Петко войвода“</a:t>
            </a:r>
          </a:p>
          <a:p>
            <a:pPr algn="ctr">
              <a:defRPr sz="1400" b="1">
                <a:solidFill>
                  <a:srgbClr val="0F766E"/>
                </a:solidFill>
                <a:latin typeface="Verdana"/>
              </a:defRPr>
            </a:pPr>
            <a:r>
              <a:t>Град и държава: Варна, България</a:t>
            </a:r>
          </a:p>
        </p:txBody>
      </p:sp>
      <p:sp>
        <p:nvSpPr>
          <p:cNvPr id="4" name="Rectangle 3"/>
          <p:cNvSpPr/>
          <p:nvPr/>
        </p:nvSpPr>
        <p:spPr>
          <a:xfrm>
            <a:off x="4114800" y="3291840"/>
            <a:ext cx="3962095" cy="25400"/>
          </a:xfrm>
          <a:prstGeom prst="rect">
            <a:avLst/>
          </a:prstGeom>
          <a:solidFill>
            <a:srgbClr val="0F76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72865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0F766E"/>
                </a:solidFill>
                <a:latin typeface="Verdana"/>
              </a:defRPr>
            </a:pPr>
            <a:r>
              <a:t>МЕЖДУНАРОДЕН ОБРАЗОВАТЕЛЕН ФОРУМ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731520"/>
            <a:ext cx="10728655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100" b="1">
                <a:solidFill>
                  <a:srgbClr val="0F172A"/>
                </a:solidFill>
                <a:latin typeface="Verdana"/>
              </a:defRPr>
            </a:pPr>
            <a:r>
              <a:t>Сигурната училищна среда и академичният успех изискват систематично СЕУ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600200"/>
            <a:ext cx="10728655" cy="25400"/>
          </a:xfrm>
          <a:prstGeom prst="rect">
            <a:avLst/>
          </a:prstGeom>
          <a:solidFill>
            <a:srgbClr val="0F76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731520" y="1920240"/>
            <a:ext cx="3328416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Ins="182880" rtlCol="0" anchor="ctr"/>
          <a:lstStyle/>
          <a:p>
            <a:pPr algn="ctr">
              <a:spcAft>
                <a:spcPts val="1400"/>
              </a:spcAft>
              <a:defRPr sz="1500" b="1">
                <a:solidFill>
                  <a:srgbClr val="D97706"/>
                </a:solidFill>
                <a:latin typeface="Verdana"/>
              </a:defRPr>
            </a:pPr>
            <a:r>
              <a:t>Предизвикателства в клас</a:t>
            </a:r>
          </a:p>
          <a:p>
            <a:pPr>
              <a:spcAft>
                <a:spcPts val="1000"/>
              </a:spcAft>
              <a:defRPr sz="1200">
                <a:solidFill>
                  <a:srgbClr val="0F172A"/>
                </a:solidFill>
                <a:latin typeface="Verdana"/>
              </a:defRPr>
            </a:pPr>
            <a:r>
              <a:t>• Несистематичното общуване води до прояви на агресия и тормоз.</a:t>
            </a:r>
          </a:p>
          <a:p>
            <a:pPr>
              <a:spcAft>
                <a:spcPts val="1000"/>
              </a:spcAft>
              <a:defRPr sz="1200">
                <a:solidFill>
                  <a:srgbClr val="0F172A"/>
                </a:solidFill>
                <a:latin typeface="Verdana"/>
              </a:defRPr>
            </a:pPr>
            <a:r>
              <a:t>• Липсата на саморегулация поражда тревожност, изолация и импулсивност.</a:t>
            </a:r>
          </a:p>
          <a:p>
            <a:pPr>
              <a:spcAft>
                <a:spcPts val="1000"/>
              </a:spcAft>
              <a:defRPr sz="1200">
                <a:solidFill>
                  <a:srgbClr val="0F172A"/>
                </a:solidFill>
                <a:latin typeface="Verdana"/>
              </a:defRPr>
            </a:pPr>
            <a:r>
              <a:t>• Учениците трудно назовават емоциите си и не знаят как да реагират при грешка.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425696" y="1920240"/>
            <a:ext cx="3328416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Ins="182880" rtlCol="0" anchor="ctr"/>
          <a:lstStyle/>
          <a:p>
            <a:pPr algn="ctr">
              <a:spcAft>
                <a:spcPts val="1400"/>
              </a:spcAft>
              <a:defRPr sz="1500" b="1">
                <a:solidFill>
                  <a:srgbClr val="0F766E"/>
                </a:solidFill>
                <a:latin typeface="Verdana"/>
              </a:defRPr>
            </a:pPr>
            <a:r>
              <a:t>Връзка с ученето</a:t>
            </a:r>
          </a:p>
          <a:p>
            <a:pPr>
              <a:spcAft>
                <a:spcPts val="1000"/>
              </a:spcAft>
              <a:defRPr sz="1200">
                <a:solidFill>
                  <a:srgbClr val="0F172A"/>
                </a:solidFill>
                <a:latin typeface="Verdana"/>
              </a:defRPr>
            </a:pPr>
            <a:r>
              <a:t>• Академичните постижения са пряко свързани с емоционалното благополучие.</a:t>
            </a:r>
          </a:p>
          <a:p>
            <a:pPr>
              <a:spcAft>
                <a:spcPts val="1000"/>
              </a:spcAft>
              <a:defRPr sz="1200">
                <a:solidFill>
                  <a:srgbClr val="0F172A"/>
                </a:solidFill>
                <a:latin typeface="Verdana"/>
              </a:defRPr>
            </a:pPr>
            <a:r>
              <a:t>• Емоционално сигурната среда помага на децата да приемат грешките като част от ученето.</a:t>
            </a:r>
          </a:p>
          <a:p>
            <a:pPr>
              <a:spcAft>
                <a:spcPts val="1000"/>
              </a:spcAft>
              <a:defRPr sz="1200">
                <a:solidFill>
                  <a:srgbClr val="0F172A"/>
                </a:solidFill>
                <a:latin typeface="Verdana"/>
              </a:defRPr>
            </a:pPr>
            <a:r>
              <a:t>• Развиват се търпение, постоянство, работа в екип и умения за активно изслушване.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119872" y="1920240"/>
            <a:ext cx="3328416" cy="4389120"/>
          </a:xfrm>
          <a:prstGeom prst="roundRect">
            <a:avLst/>
          </a:prstGeom>
          <a:solidFill>
            <a:srgbClr val="F0FDFA"/>
          </a:solidFill>
          <a:ln>
            <a:solidFill>
              <a:srgbClr val="0F766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Ins="182880" rtlCol="0" anchor="ctr"/>
          <a:lstStyle/>
          <a:p>
            <a:pPr algn="ctr">
              <a:spcAft>
                <a:spcPts val="1400"/>
              </a:spcAft>
              <a:defRPr sz="1500" b="1">
                <a:solidFill>
                  <a:srgbClr val="0F766E"/>
                </a:solidFill>
                <a:latin typeface="Verdana"/>
              </a:defRPr>
            </a:pPr>
            <a:r>
              <a:t>Нормативна рамка (МОН)</a:t>
            </a:r>
          </a:p>
          <a:p>
            <a:pPr>
              <a:spcAft>
                <a:spcPts val="1000"/>
              </a:spcAft>
              <a:defRPr sz="1200">
                <a:solidFill>
                  <a:srgbClr val="0F172A"/>
                </a:solidFill>
                <a:latin typeface="Verdana"/>
              </a:defRPr>
            </a:pPr>
            <a:r>
              <a:t>• Изпълнение по Модул 3 на НП „Без агресия за сигурна образователна среда“.</a:t>
            </a:r>
          </a:p>
          <a:p>
            <a:pPr>
              <a:spcAft>
                <a:spcPts val="1000"/>
              </a:spcAft>
              <a:defRPr sz="1200">
                <a:solidFill>
                  <a:srgbClr val="0F172A"/>
                </a:solidFill>
                <a:latin typeface="Verdana"/>
              </a:defRPr>
            </a:pPr>
            <a:r>
              <a:t>• Синхрон с Приоритетни области 4 и 5 от Стратегическата рамка на МОН (2021–2030).</a:t>
            </a:r>
          </a:p>
          <a:p>
            <a:pPr>
              <a:spcAft>
                <a:spcPts val="1000"/>
              </a:spcAft>
              <a:defRPr sz="1200">
                <a:solidFill>
                  <a:srgbClr val="0F172A"/>
                </a:solidFill>
                <a:latin typeface="Verdana"/>
              </a:defRPr>
            </a:pPr>
            <a:r>
              <a:t>• Изграждане на приобщаваща училищна общност с активно участие на родителите.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72865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0F766E"/>
                </a:solidFill>
                <a:latin typeface="Verdana"/>
              </a:defRPr>
            </a:pPr>
            <a:r>
              <a:t>МЕЖДУНАРОДЕН ОБРАЗОВАТЕЛЕН ФОРУМ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731520"/>
            <a:ext cx="10728655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100" b="1">
                <a:solidFill>
                  <a:srgbClr val="0F172A"/>
                </a:solidFill>
                <a:latin typeface="Verdana"/>
              </a:defRPr>
            </a:pPr>
            <a:r>
              <a:t>Проектът обхвана 64 ученици, 4 учители и 64 родители с праг от ≥80% обхват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600200"/>
            <a:ext cx="10728655" cy="25400"/>
          </a:xfrm>
          <a:prstGeom prst="rect">
            <a:avLst/>
          </a:prstGeom>
          <a:solidFill>
            <a:srgbClr val="0F76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731520" y="1828800"/>
            <a:ext cx="2468880" cy="1371600"/>
          </a:xfrm>
          <a:prstGeom prst="roundRect">
            <a:avLst/>
          </a:prstGeom>
          <a:solidFill>
            <a:srgbClr val="FFFFFF"/>
          </a:solidFill>
          <a:ln>
            <a:solidFill>
              <a:srgbClr val="0F766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2000" b="1">
                <a:solidFill>
                  <a:srgbClr val="0F766E"/>
                </a:solidFill>
                <a:latin typeface="Verdana"/>
              </a:defRPr>
            </a:pPr>
            <a:r>
              <a:t>64 ученици</a:t>
            </a:r>
          </a:p>
          <a:p>
            <a:pPr algn="ctr">
              <a:defRPr sz="1100">
                <a:solidFill>
                  <a:srgbClr val="475569"/>
                </a:solidFill>
                <a:latin typeface="Verdana"/>
              </a:defRPr>
            </a:pPr>
            <a:r>
              <a:t>Пряка целева група</a:t>
            </a:r>
            <a:br/>
            <a:r>
              <a:t>(1.–4. клас)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483864" y="1828800"/>
            <a:ext cx="2468880" cy="1371600"/>
          </a:xfrm>
          <a:prstGeom prst="roundRect">
            <a:avLst/>
          </a:prstGeom>
          <a:solidFill>
            <a:srgbClr val="FFFFFF"/>
          </a:solidFill>
          <a:ln>
            <a:solidFill>
              <a:srgbClr val="0F766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2000" b="1">
                <a:solidFill>
                  <a:srgbClr val="0F766E"/>
                </a:solidFill>
                <a:latin typeface="Verdana"/>
              </a:defRPr>
            </a:pPr>
            <a:r>
              <a:t>4 учители</a:t>
            </a:r>
          </a:p>
          <a:p>
            <a:pPr algn="ctr">
              <a:defRPr sz="1100">
                <a:solidFill>
                  <a:srgbClr val="475569"/>
                </a:solidFill>
                <a:latin typeface="Verdana"/>
              </a:defRPr>
            </a:pPr>
            <a:r>
              <a:t>Преминали 16 ч.</a:t>
            </a:r>
            <a:br/>
            <a:r>
              <a:t>обучение в Банкя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36208" y="1828800"/>
            <a:ext cx="2468880" cy="1371600"/>
          </a:xfrm>
          <a:prstGeom prst="roundRect">
            <a:avLst/>
          </a:prstGeom>
          <a:solidFill>
            <a:srgbClr val="FFFFFF"/>
          </a:solidFill>
          <a:ln>
            <a:solidFill>
              <a:srgbClr val="0F766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2000" b="1">
                <a:solidFill>
                  <a:srgbClr val="0F766E"/>
                </a:solidFill>
                <a:latin typeface="Verdana"/>
              </a:defRPr>
            </a:pPr>
            <a:r>
              <a:t>64 родители</a:t>
            </a:r>
          </a:p>
          <a:p>
            <a:pPr algn="ctr">
              <a:defRPr sz="1100">
                <a:solidFill>
                  <a:srgbClr val="475569"/>
                </a:solidFill>
                <a:latin typeface="Verdana"/>
              </a:defRPr>
            </a:pPr>
            <a:r>
              <a:t>Партньори в</a:t>
            </a:r>
            <a:br/>
            <a:r>
              <a:t>„Училище за родители“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988552" y="1828800"/>
            <a:ext cx="2468880" cy="1371600"/>
          </a:xfrm>
          <a:prstGeom prst="roundRect">
            <a:avLst/>
          </a:prstGeom>
          <a:solidFill>
            <a:srgbClr val="FFFFFF"/>
          </a:solidFill>
          <a:ln>
            <a:solidFill>
              <a:srgbClr val="0F766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2000" b="1">
                <a:solidFill>
                  <a:srgbClr val="0F766E"/>
                </a:solidFill>
                <a:latin typeface="Verdana"/>
              </a:defRPr>
            </a:pPr>
            <a:r>
              <a:t>≥80% обхват</a:t>
            </a:r>
          </a:p>
          <a:p>
            <a:pPr algn="ctr">
              <a:defRPr sz="1100">
                <a:solidFill>
                  <a:srgbClr val="475569"/>
                </a:solidFill>
                <a:latin typeface="Verdana"/>
              </a:defRPr>
            </a:pPr>
            <a:r>
              <a:t>Задължителен праг</a:t>
            </a:r>
            <a:br/>
            <a:r>
              <a:t>във всеки урок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31520" y="3474720"/>
            <a:ext cx="10728655" cy="283464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182880" rtlCol="0" anchor="ctr"/>
          <a:lstStyle/>
          <a:p>
            <a:pPr algn="ctr">
              <a:spcAft>
                <a:spcPts val="1000"/>
              </a:spcAft>
              <a:defRPr sz="1600" b="1">
                <a:solidFill>
                  <a:srgbClr val="0F172A"/>
                </a:solidFill>
                <a:latin typeface="Verdana"/>
              </a:defRPr>
            </a:pPr>
            <a:r>
              <a:t>Архитектура на проектните цели</a:t>
            </a:r>
          </a:p>
          <a:p>
            <a:pPr>
              <a:spcAft>
                <a:spcPts val="800"/>
              </a:spcAft>
              <a:defRPr sz="1200">
                <a:solidFill>
                  <a:srgbClr val="0F172A"/>
                </a:solidFill>
                <a:latin typeface="Verdana"/>
              </a:defRPr>
            </a:pPr>
            <a:r>
              <a:t>1. Академична интеграция: Вграждане на СЕУ в уроците по БЕЛ, Математика, ЧО и ЧП съобразно възрастовите особености.</a:t>
            </a:r>
          </a:p>
          <a:p>
            <a:pPr>
              <a:spcAft>
                <a:spcPts val="800"/>
              </a:spcAft>
              <a:defRPr sz="1200">
                <a:solidFill>
                  <a:srgbClr val="0F172A"/>
                </a:solidFill>
                <a:latin typeface="Verdana"/>
              </a:defRPr>
            </a:pPr>
            <a:r>
              <a:t>2. Подкрепяща и сигурна среда: Намаляване на агресията и изграждане на приобщаващ клас чрез активни СЕУ дейности.</a:t>
            </a:r>
          </a:p>
          <a:p>
            <a:pPr>
              <a:spcAft>
                <a:spcPts val="800"/>
              </a:spcAft>
              <a:defRPr sz="1200">
                <a:solidFill>
                  <a:srgbClr val="0F172A"/>
                </a:solidFill>
                <a:latin typeface="Verdana"/>
              </a:defRPr>
            </a:pPr>
            <a:r>
              <a:t>3. Повишен учителски капацитет: Разработване на авторски урочни планове и подготовка на завършен Методически сборник.</a:t>
            </a:r>
          </a:p>
          <a:p>
            <a:pPr>
              <a:spcAft>
                <a:spcPts val="800"/>
              </a:spcAft>
              <a:defRPr sz="1200">
                <a:solidFill>
                  <a:srgbClr val="0F172A"/>
                </a:solidFill>
                <a:latin typeface="Verdana"/>
              </a:defRPr>
            </a:pPr>
            <a:r>
              <a:t>4. Системно отчитане &amp; Мониторинг: Прилагане на тристепенна система за обратна връзка и проследяване на СЕУ нивото.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72865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0F766E"/>
                </a:solidFill>
                <a:latin typeface="Verdana"/>
              </a:defRPr>
            </a:pPr>
            <a:r>
              <a:t>МЕЖДУНАРОДЕН ОБРАЗОВАТЕЛЕН ФОРУМ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731520"/>
            <a:ext cx="10728655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100" b="1">
                <a:solidFill>
                  <a:srgbClr val="0F172A"/>
                </a:solidFill>
                <a:latin typeface="Verdana"/>
              </a:defRPr>
            </a:pPr>
            <a:r>
              <a:t>Интегрирахме 293 урока по 4 основни предмета съобразно възрастовата градация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600200"/>
            <a:ext cx="10728655" cy="25400"/>
          </a:xfrm>
          <a:prstGeom prst="rect">
            <a:avLst/>
          </a:prstGeom>
          <a:solidFill>
            <a:srgbClr val="0F76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31520" y="1920240"/>
          <a:ext cx="6217920" cy="4297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1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058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859536">
                <a:tc>
                  <a:txBody>
                    <a:bodyPr/>
                    <a:lstStyle/>
                    <a:p>
                      <a:pPr algn="ctr">
                        <a:defRPr sz="1100" b="1">
                          <a:solidFill>
                            <a:srgbClr val="FFFFFF"/>
                          </a:solidFill>
                          <a:latin typeface="Verdana"/>
                        </a:defRPr>
                      </a:pPr>
                      <a:r>
                        <a:t>Клас</a:t>
                      </a:r>
                    </a:p>
                  </a:txBody>
                  <a:tcPr>
                    <a:solidFill>
                      <a:srgbClr val="0F766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 b="1">
                          <a:solidFill>
                            <a:srgbClr val="FFFFFF"/>
                          </a:solidFill>
                          <a:latin typeface="Verdana"/>
                        </a:defRPr>
                      </a:pPr>
                      <a:r>
                        <a:t>БЕЛ</a:t>
                      </a:r>
                    </a:p>
                  </a:txBody>
                  <a:tcPr>
                    <a:solidFill>
                      <a:srgbClr val="0F766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 b="1">
                          <a:solidFill>
                            <a:srgbClr val="FFFFFF"/>
                          </a:solidFill>
                          <a:latin typeface="Verdana"/>
                        </a:defRPr>
                      </a:pPr>
                      <a:r>
                        <a:t>Математика</a:t>
                      </a:r>
                    </a:p>
                  </a:txBody>
                  <a:tcPr>
                    <a:solidFill>
                      <a:srgbClr val="0F766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 b="1">
                          <a:solidFill>
                            <a:srgbClr val="FFFFFF"/>
                          </a:solidFill>
                          <a:latin typeface="Verdana"/>
                        </a:defRPr>
                      </a:pPr>
                      <a:r>
                        <a:t>ЧО</a:t>
                      </a:r>
                    </a:p>
                  </a:txBody>
                  <a:tcPr>
                    <a:solidFill>
                      <a:srgbClr val="0F766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 b="1">
                          <a:solidFill>
                            <a:srgbClr val="FFFFFF"/>
                          </a:solidFill>
                          <a:latin typeface="Verdana"/>
                        </a:defRPr>
                      </a:pPr>
                      <a:r>
                        <a:t>ЧП</a:t>
                      </a:r>
                    </a:p>
                  </a:txBody>
                  <a:tcPr>
                    <a:solidFill>
                      <a:srgbClr val="0F766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 b="1">
                          <a:solidFill>
                            <a:srgbClr val="FFFFFF"/>
                          </a:solidFill>
                          <a:latin typeface="Verdana"/>
                        </a:defRPr>
                      </a:pPr>
                      <a:r>
                        <a:t>Общо</a:t>
                      </a:r>
                    </a:p>
                  </a:txBody>
                  <a:tcPr>
                    <a:solidFill>
                      <a:srgbClr val="0F766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9536">
                <a:tc>
                  <a:txBody>
                    <a:bodyPr/>
                    <a:lstStyle/>
                    <a:p>
                      <a:pPr algn="ctr">
                        <a:defRPr sz="1100" b="1">
                          <a:solidFill>
                            <a:srgbClr val="0F172A"/>
                          </a:solidFill>
                          <a:latin typeface="Verdana"/>
                        </a:defRPr>
                      </a:pPr>
                      <a:r>
                        <a:t>1. клас (40)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0F172A"/>
                          </a:solidFill>
                          <a:latin typeface="Verdana"/>
                        </a:defRPr>
                      </a:pPr>
                      <a:r>
                        <a:t>20 урока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0F172A"/>
                          </a:solidFill>
                          <a:latin typeface="Verdana"/>
                        </a:defRPr>
                      </a:pPr>
                      <a:r>
                        <a:t>20 урока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0F172A"/>
                          </a:solidFill>
                          <a:latin typeface="Verdana"/>
                        </a:defRPr>
                      </a:pPr>
                      <a:r>
                        <a:t>—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0F172A"/>
                          </a:solidFill>
                          <a:latin typeface="Verdana"/>
                        </a:defRPr>
                      </a:pPr>
                      <a:r>
                        <a:t>—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 b="1">
                          <a:solidFill>
                            <a:srgbClr val="0F172A"/>
                          </a:solidFill>
                          <a:latin typeface="Verdana"/>
                        </a:defRPr>
                      </a:pPr>
                      <a:r>
                        <a:t>40 урока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59536">
                <a:tc>
                  <a:txBody>
                    <a:bodyPr/>
                    <a:lstStyle/>
                    <a:p>
                      <a:pPr algn="ctr">
                        <a:defRPr sz="1100" b="1">
                          <a:solidFill>
                            <a:srgbClr val="0F172A"/>
                          </a:solidFill>
                          <a:latin typeface="Verdana"/>
                        </a:defRPr>
                      </a:pPr>
                      <a:r>
                        <a:t>2. клас (40)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0F172A"/>
                          </a:solidFill>
                          <a:latin typeface="Verdana"/>
                        </a:defRPr>
                      </a:pPr>
                      <a:r>
                        <a:t>20 урока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0F172A"/>
                          </a:solidFill>
                          <a:latin typeface="Verdana"/>
                        </a:defRPr>
                      </a:pPr>
                      <a:r>
                        <a:t>20 урока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0F172A"/>
                          </a:solidFill>
                          <a:latin typeface="Verdana"/>
                        </a:defRPr>
                      </a:pPr>
                      <a:r>
                        <a:t>—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0F172A"/>
                          </a:solidFill>
                          <a:latin typeface="Verdana"/>
                        </a:defRPr>
                      </a:pPr>
                      <a:r>
                        <a:t>—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 b="1">
                          <a:solidFill>
                            <a:srgbClr val="0F172A"/>
                          </a:solidFill>
                          <a:latin typeface="Verdana"/>
                        </a:defRPr>
                      </a:pPr>
                      <a:r>
                        <a:t>40 урока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59536">
                <a:tc>
                  <a:txBody>
                    <a:bodyPr/>
                    <a:lstStyle/>
                    <a:p>
                      <a:pPr algn="ctr">
                        <a:defRPr sz="1100" b="1">
                          <a:solidFill>
                            <a:srgbClr val="0F172A"/>
                          </a:solidFill>
                          <a:latin typeface="Verdana"/>
                        </a:defRPr>
                      </a:pPr>
                      <a:r>
                        <a:t>3. клас (106)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0F172A"/>
                          </a:solidFill>
                          <a:latin typeface="Verdana"/>
                        </a:defRPr>
                      </a:pPr>
                      <a:r>
                        <a:t>50 урока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0F172A"/>
                          </a:solidFill>
                          <a:latin typeface="Verdana"/>
                        </a:defRPr>
                      </a:pPr>
                      <a:r>
                        <a:t>—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0F172A"/>
                          </a:solidFill>
                          <a:latin typeface="Verdana"/>
                        </a:defRPr>
                      </a:pPr>
                      <a:r>
                        <a:t>32 урока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0F172A"/>
                          </a:solidFill>
                          <a:latin typeface="Verdana"/>
                        </a:defRPr>
                      </a:pPr>
                      <a:r>
                        <a:t>24 урока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 b="1">
                          <a:solidFill>
                            <a:srgbClr val="0F172A"/>
                          </a:solidFill>
                          <a:latin typeface="Verdana"/>
                        </a:defRPr>
                      </a:pPr>
                      <a:r>
                        <a:t>106 урока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59536">
                <a:tc>
                  <a:txBody>
                    <a:bodyPr/>
                    <a:lstStyle/>
                    <a:p>
                      <a:pPr algn="ctr">
                        <a:defRPr sz="1100" b="1">
                          <a:solidFill>
                            <a:srgbClr val="0F172A"/>
                          </a:solidFill>
                          <a:latin typeface="Verdana"/>
                        </a:defRPr>
                      </a:pPr>
                      <a:r>
                        <a:t>4. клас (107)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0F172A"/>
                          </a:solidFill>
                          <a:latin typeface="Verdana"/>
                        </a:defRPr>
                      </a:pPr>
                      <a:r>
                        <a:t>51 урока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0F172A"/>
                          </a:solidFill>
                          <a:latin typeface="Verdana"/>
                        </a:defRPr>
                      </a:pPr>
                      <a:r>
                        <a:t>—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0F172A"/>
                          </a:solidFill>
                          <a:latin typeface="Verdana"/>
                        </a:defRPr>
                      </a:pPr>
                      <a:r>
                        <a:t>32 урока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0F172A"/>
                          </a:solidFill>
                          <a:latin typeface="Verdana"/>
                        </a:defRPr>
                      </a:pPr>
                      <a:r>
                        <a:t>24 урока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 b="1">
                          <a:solidFill>
                            <a:srgbClr val="0F172A"/>
                          </a:solidFill>
                          <a:latin typeface="Verdana"/>
                        </a:defRPr>
                      </a:pPr>
                      <a:r>
                        <a:t>107 урока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Rounded Rectangle 5"/>
          <p:cNvSpPr/>
          <p:nvPr/>
        </p:nvSpPr>
        <p:spPr>
          <a:xfrm>
            <a:off x="7223760" y="1920240"/>
            <a:ext cx="4236415" cy="4297680"/>
          </a:xfrm>
          <a:prstGeom prst="roundRect">
            <a:avLst/>
          </a:prstGeom>
          <a:solidFill>
            <a:srgbClr val="F0FDFA"/>
          </a:solidFill>
          <a:ln>
            <a:solidFill>
              <a:srgbClr val="0F766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274320" rtlCol="0" anchor="ctr"/>
          <a:lstStyle/>
          <a:p>
            <a:pPr algn="ctr">
              <a:spcAft>
                <a:spcPts val="1600"/>
              </a:spcAft>
              <a:defRPr sz="1600" b="1">
                <a:solidFill>
                  <a:srgbClr val="0F766E"/>
                </a:solidFill>
                <a:latin typeface="Verdana"/>
              </a:defRPr>
            </a:pPr>
            <a:r>
              <a:t>Педагогическа градация</a:t>
            </a:r>
          </a:p>
          <a:p>
            <a:pPr>
              <a:defRPr sz="1300" b="1">
                <a:solidFill>
                  <a:srgbClr val="0F172A"/>
                </a:solidFill>
                <a:latin typeface="Verdana"/>
              </a:defRPr>
            </a:pPr>
            <a:r>
              <a:t>• 1.–2. клас:</a:t>
            </a:r>
          </a:p>
          <a:p>
            <a:pPr>
              <a:spcAft>
                <a:spcPts val="2000"/>
              </a:spcAft>
              <a:defRPr sz="1200">
                <a:solidFill>
                  <a:srgbClr val="475569"/>
                </a:solidFill>
                <a:latin typeface="Verdana"/>
              </a:defRPr>
            </a:pPr>
            <a:r>
              <a:t>Фокус върху емоционалната регулация, споделянето, назоваването на чувствата и приемането на грешките като част от ученето.</a:t>
            </a:r>
          </a:p>
          <a:p>
            <a:pPr>
              <a:defRPr sz="1300" b="1">
                <a:solidFill>
                  <a:srgbClr val="0F172A"/>
                </a:solidFill>
                <a:latin typeface="Verdana"/>
              </a:defRPr>
            </a:pPr>
            <a:r>
              <a:t>• 3.–4. клас:</a:t>
            </a:r>
          </a:p>
          <a:p>
            <a:pPr>
              <a:defRPr sz="1200">
                <a:solidFill>
                  <a:srgbClr val="475569"/>
                </a:solidFill>
                <a:latin typeface="Verdana"/>
              </a:defRPr>
            </a:pPr>
            <a:r>
              <a:t>Надграждане с обществените и природните науки за развиване на емпатия, гражданска отговорност и загриженост към общността и средата.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72865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0F766E"/>
                </a:solidFill>
                <a:latin typeface="Verdana"/>
              </a:defRPr>
            </a:pPr>
            <a:r>
              <a:t>МЕЖДУНАРОДЕН ОБРАЗОВАТЕЛЕН ФОРУМ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731520"/>
            <a:ext cx="10728655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100" b="1">
                <a:solidFill>
                  <a:srgbClr val="0F172A"/>
                </a:solidFill>
                <a:latin typeface="Verdana"/>
              </a:defRPr>
            </a:pPr>
            <a:r>
              <a:t>Тристепенният механизъм за проследяване гарантира обективна обратна връзка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600200"/>
            <a:ext cx="10728655" cy="25400"/>
          </a:xfrm>
          <a:prstGeom prst="rect">
            <a:avLst/>
          </a:prstGeom>
          <a:solidFill>
            <a:srgbClr val="0F76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731520" y="1920240"/>
            <a:ext cx="3328416" cy="4297680"/>
          </a:xfrm>
          <a:prstGeom prst="roundRect">
            <a:avLst/>
          </a:prstGeom>
          <a:solidFill>
            <a:srgbClr val="FFFFFF"/>
          </a:solidFill>
          <a:ln>
            <a:solidFill>
              <a:srgbClr val="0F766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228600" rtlCol="0" anchor="ctr"/>
          <a:lstStyle/>
          <a:p>
            <a:pPr algn="ctr">
              <a:spcAft>
                <a:spcPts val="1600"/>
              </a:spcAft>
              <a:defRPr sz="1400" b="1">
                <a:solidFill>
                  <a:srgbClr val="0F766E"/>
                </a:solidFill>
                <a:latin typeface="Verdana"/>
              </a:defRPr>
            </a:pPr>
            <a:r>
              <a:t>Оценъчна карта (Учител)</a:t>
            </a:r>
          </a:p>
          <a:p>
            <a:pPr>
              <a:spcAft>
                <a:spcPts val="1200"/>
              </a:spcAft>
              <a:defRPr sz="1200">
                <a:solidFill>
                  <a:srgbClr val="0F172A"/>
                </a:solidFill>
                <a:latin typeface="Verdana"/>
              </a:defRPr>
            </a:pPr>
            <a:r>
              <a:t>• Попълва се задължително след всеки час по Модул 3.</a:t>
            </a:r>
          </a:p>
          <a:p>
            <a:pPr>
              <a:spcAft>
                <a:spcPts val="1200"/>
              </a:spcAft>
              <a:defRPr sz="1200">
                <a:solidFill>
                  <a:srgbClr val="0F172A"/>
                </a:solidFill>
                <a:latin typeface="Verdana"/>
              </a:defRPr>
            </a:pPr>
            <a:r>
              <a:t>• Служи като официално доказателство за апробацията.</a:t>
            </a:r>
          </a:p>
          <a:p>
            <a:pPr>
              <a:spcAft>
                <a:spcPts val="1200"/>
              </a:spcAft>
              <a:defRPr sz="1200">
                <a:solidFill>
                  <a:srgbClr val="0F172A"/>
                </a:solidFill>
                <a:latin typeface="Verdana"/>
              </a:defRPr>
            </a:pPr>
            <a:r>
              <a:t>• Проследява спазването на прага от ≥80% обхват на учениците.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425696" y="1920240"/>
            <a:ext cx="3328416" cy="4297680"/>
          </a:xfrm>
          <a:prstGeom prst="roundRect">
            <a:avLst/>
          </a:prstGeom>
          <a:solidFill>
            <a:srgbClr val="FFFFFF"/>
          </a:solidFill>
          <a:ln>
            <a:solidFill>
              <a:srgbClr val="0F766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228600" rtlCol="0" anchor="ctr"/>
          <a:lstStyle/>
          <a:p>
            <a:pPr algn="ctr">
              <a:spcAft>
                <a:spcPts val="1600"/>
              </a:spcAft>
              <a:defRPr sz="1400" b="1">
                <a:solidFill>
                  <a:srgbClr val="0F766E"/>
                </a:solidFill>
                <a:latin typeface="Verdana"/>
              </a:defRPr>
            </a:pPr>
            <a:r>
              <a:t>Дневник на емоциите (Ученик)</a:t>
            </a:r>
          </a:p>
          <a:p>
            <a:pPr>
              <a:spcAft>
                <a:spcPts val="1200"/>
              </a:spcAft>
              <a:defRPr sz="1200">
                <a:solidFill>
                  <a:srgbClr val="0F172A"/>
                </a:solidFill>
                <a:latin typeface="Verdana"/>
              </a:defRPr>
            </a:pPr>
            <a:r>
              <a:t>• Ежедневна самооценка с емотикони.</a:t>
            </a:r>
          </a:p>
          <a:p>
            <a:pPr>
              <a:spcAft>
                <a:spcPts val="1200"/>
              </a:spcAft>
              <a:defRPr sz="1200">
                <a:solidFill>
                  <a:srgbClr val="0F172A"/>
                </a:solidFill>
                <a:latin typeface="Verdana"/>
              </a:defRPr>
            </a:pPr>
            <a:r>
              <a:t>• Подкрепя саморегулацията и отбелязването на добри дела.</a:t>
            </a:r>
          </a:p>
          <a:p>
            <a:pPr>
              <a:spcAft>
                <a:spcPts val="1200"/>
              </a:spcAft>
              <a:defRPr sz="1200">
                <a:solidFill>
                  <a:srgbClr val="0F172A"/>
                </a:solidFill>
                <a:latin typeface="Verdana"/>
              </a:defRPr>
            </a:pPr>
            <a:r>
              <a:t>• Съдържа творческо каре „Моята емоция в цветове“.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119872" y="1920240"/>
            <a:ext cx="3328416" cy="4297680"/>
          </a:xfrm>
          <a:prstGeom prst="roundRect">
            <a:avLst/>
          </a:prstGeom>
          <a:solidFill>
            <a:srgbClr val="FFFFFF"/>
          </a:solidFill>
          <a:ln>
            <a:solidFill>
              <a:srgbClr val="0F766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228600" rtlCol="0" anchor="ctr"/>
          <a:lstStyle/>
          <a:p>
            <a:pPr algn="ctr">
              <a:spcAft>
                <a:spcPts val="1600"/>
              </a:spcAft>
              <a:defRPr sz="1400" b="1">
                <a:solidFill>
                  <a:srgbClr val="0F766E"/>
                </a:solidFill>
                <a:latin typeface="Verdana"/>
              </a:defRPr>
            </a:pPr>
            <a:r>
              <a:t>Анкетно проучване (Вход/Изход)</a:t>
            </a:r>
          </a:p>
          <a:p>
            <a:pPr>
              <a:spcAft>
                <a:spcPts val="1200"/>
              </a:spcAft>
              <a:defRPr sz="1200">
                <a:solidFill>
                  <a:srgbClr val="0F172A"/>
                </a:solidFill>
                <a:latin typeface="Verdana"/>
              </a:defRPr>
            </a:pPr>
            <a:r>
              <a:t>• 10-въпросова анкета („Моите чувства, моят клас и моите избори“).</a:t>
            </a:r>
          </a:p>
          <a:p>
            <a:pPr>
              <a:spcAft>
                <a:spcPts val="1200"/>
              </a:spcAft>
              <a:defRPr sz="1200">
                <a:solidFill>
                  <a:srgbClr val="0F172A"/>
                </a:solidFill>
                <a:latin typeface="Verdana"/>
              </a:defRPr>
            </a:pPr>
            <a:r>
              <a:t>• Обхваща 5-те компетенции на СЕУ с 3-степенна скала (0, 1, 2 т.).</a:t>
            </a:r>
          </a:p>
          <a:p>
            <a:pPr>
              <a:spcAft>
                <a:spcPts val="1200"/>
              </a:spcAft>
              <a:defRPr sz="1200">
                <a:solidFill>
                  <a:srgbClr val="0F172A"/>
                </a:solidFill>
                <a:latin typeface="Verdana"/>
              </a:defRPr>
            </a:pPr>
            <a:r>
              <a:t>• Измерва реалния напредък и промяната в ценностите.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72865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0F766E"/>
                </a:solidFill>
                <a:latin typeface="Verdana"/>
              </a:defRPr>
            </a:pPr>
            <a:r>
              <a:t>МЕЖДУНАРОДЕН ОБРАЗОВАТЕЛЕН ФОРУМ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731520"/>
            <a:ext cx="10728655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100" b="1">
                <a:solidFill>
                  <a:srgbClr val="0F172A"/>
                </a:solidFill>
                <a:latin typeface="Verdana"/>
              </a:defRPr>
            </a:pPr>
            <a:r>
              <a:t>Отчетохме устойчив и плавен напредък от +20% до +22% по 5-те области на СЕУ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600200"/>
            <a:ext cx="10728655" cy="25400"/>
          </a:xfrm>
          <a:prstGeom prst="rect">
            <a:avLst/>
          </a:prstGeom>
          <a:solidFill>
            <a:srgbClr val="0F76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31520" y="1920240"/>
          <a:ext cx="6858000" cy="4297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661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97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97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972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16280">
                <a:tc>
                  <a:txBody>
                    <a:bodyPr/>
                    <a:lstStyle/>
                    <a:p>
                      <a:pPr algn="ctr">
                        <a:defRPr sz="1100" b="1">
                          <a:solidFill>
                            <a:srgbClr val="FFFFFF"/>
                          </a:solidFill>
                          <a:latin typeface="Verdana"/>
                        </a:defRPr>
                      </a:pPr>
                      <a:r>
                        <a:t>Област на СЕУ (Петте компетенции)</a:t>
                      </a:r>
                    </a:p>
                  </a:txBody>
                  <a:tcPr>
                    <a:solidFill>
                      <a:srgbClr val="0F766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 b="1">
                          <a:solidFill>
                            <a:srgbClr val="FFFFFF"/>
                          </a:solidFill>
                          <a:latin typeface="Verdana"/>
                        </a:defRPr>
                      </a:pPr>
                      <a:r>
                        <a:t>Вход (%)</a:t>
                      </a:r>
                    </a:p>
                  </a:txBody>
                  <a:tcPr>
                    <a:solidFill>
                      <a:srgbClr val="0F766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 b="1">
                          <a:solidFill>
                            <a:srgbClr val="FFFFFF"/>
                          </a:solidFill>
                          <a:latin typeface="Verdana"/>
                        </a:defRPr>
                      </a:pPr>
                      <a:r>
                        <a:t>Изход (%)</a:t>
                      </a:r>
                    </a:p>
                  </a:txBody>
                  <a:tcPr>
                    <a:solidFill>
                      <a:srgbClr val="0F766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 b="1">
                          <a:solidFill>
                            <a:srgbClr val="FFFFFF"/>
                          </a:solidFill>
                          <a:latin typeface="Verdana"/>
                        </a:defRPr>
                      </a:pPr>
                      <a:r>
                        <a:t>Напредък</a:t>
                      </a:r>
                    </a:p>
                  </a:txBody>
                  <a:tcPr>
                    <a:solidFill>
                      <a:srgbClr val="0F766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16280">
                <a:tc>
                  <a:txBody>
                    <a:bodyPr/>
                    <a:lstStyle/>
                    <a:p>
                      <a:pPr algn="l">
                        <a:defRPr sz="1100" b="1">
                          <a:solidFill>
                            <a:srgbClr val="0F172A"/>
                          </a:solidFill>
                          <a:latin typeface="Verdana"/>
                        </a:defRPr>
                      </a:pPr>
                      <a:r>
                        <a:t>I. Себепознание (Назоваване на емоции)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0F172A"/>
                          </a:solidFill>
                          <a:latin typeface="Verdana"/>
                        </a:defRPr>
                      </a:pPr>
                      <a:r>
                        <a:t>58%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0F172A"/>
                          </a:solidFill>
                          <a:latin typeface="Verdana"/>
                        </a:defRPr>
                      </a:pPr>
                      <a:r>
                        <a:t>78%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 b="1">
                          <a:solidFill>
                            <a:srgbClr val="0F766E"/>
                          </a:solidFill>
                          <a:latin typeface="Verdana"/>
                        </a:defRPr>
                      </a:pPr>
                      <a:r>
                        <a:t>+20%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6280">
                <a:tc>
                  <a:txBody>
                    <a:bodyPr/>
                    <a:lstStyle/>
                    <a:p>
                      <a:pPr algn="l">
                        <a:defRPr sz="1100" b="1">
                          <a:solidFill>
                            <a:srgbClr val="0F172A"/>
                          </a:solidFill>
                          <a:latin typeface="Verdana"/>
                        </a:defRPr>
                      </a:pPr>
                      <a:r>
                        <a:t>II. Саморегулация (Справяне със стреса)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0F172A"/>
                          </a:solidFill>
                          <a:latin typeface="Verdana"/>
                        </a:defRPr>
                      </a:pPr>
                      <a:r>
                        <a:t>52%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0F172A"/>
                          </a:solidFill>
                          <a:latin typeface="Verdana"/>
                        </a:defRPr>
                      </a:pPr>
                      <a:r>
                        <a:t>74%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 b="1">
                          <a:solidFill>
                            <a:srgbClr val="0F766E"/>
                          </a:solidFill>
                          <a:latin typeface="Verdana"/>
                        </a:defRPr>
                      </a:pPr>
                      <a:r>
                        <a:t>+22%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16280">
                <a:tc>
                  <a:txBody>
                    <a:bodyPr/>
                    <a:lstStyle/>
                    <a:p>
                      <a:pPr algn="l">
                        <a:defRPr sz="1100" b="1">
                          <a:solidFill>
                            <a:srgbClr val="0F172A"/>
                          </a:solidFill>
                          <a:latin typeface="Verdana"/>
                        </a:defRPr>
                      </a:pPr>
                      <a:r>
                        <a:t>III. Социална осъзнатост (Емпатия)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0F172A"/>
                          </a:solidFill>
                          <a:latin typeface="Verdana"/>
                        </a:defRPr>
                      </a:pPr>
                      <a:r>
                        <a:t>60%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0F172A"/>
                          </a:solidFill>
                          <a:latin typeface="Verdana"/>
                        </a:defRPr>
                      </a:pPr>
                      <a:r>
                        <a:t>82%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 b="1">
                          <a:solidFill>
                            <a:srgbClr val="0F766E"/>
                          </a:solidFill>
                          <a:latin typeface="Verdana"/>
                        </a:defRPr>
                      </a:pPr>
                      <a:r>
                        <a:t>+22%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16280">
                <a:tc>
                  <a:txBody>
                    <a:bodyPr/>
                    <a:lstStyle/>
                    <a:p>
                      <a:pPr algn="l">
                        <a:defRPr sz="1100" b="1">
                          <a:solidFill>
                            <a:srgbClr val="0F172A"/>
                          </a:solidFill>
                          <a:latin typeface="Verdana"/>
                        </a:defRPr>
                      </a:pPr>
                      <a:r>
                        <a:t>IV. Умения за взаимоотношения (Екип)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0F172A"/>
                          </a:solidFill>
                          <a:latin typeface="Verdana"/>
                        </a:defRPr>
                      </a:pPr>
                      <a:r>
                        <a:t>62%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0F172A"/>
                          </a:solidFill>
                          <a:latin typeface="Verdana"/>
                        </a:defRPr>
                      </a:pPr>
                      <a:r>
                        <a:t>84%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 b="1">
                          <a:solidFill>
                            <a:srgbClr val="0F766E"/>
                          </a:solidFill>
                          <a:latin typeface="Verdana"/>
                        </a:defRPr>
                      </a:pPr>
                      <a:r>
                        <a:t>+22%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16280">
                <a:tc>
                  <a:txBody>
                    <a:bodyPr/>
                    <a:lstStyle/>
                    <a:p>
                      <a:pPr algn="l">
                        <a:defRPr sz="1100" b="1">
                          <a:solidFill>
                            <a:srgbClr val="0F172A"/>
                          </a:solidFill>
                          <a:latin typeface="Verdana"/>
                        </a:defRPr>
                      </a:pPr>
                      <a:r>
                        <a:t>V. Отговорно вземане на решения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0F172A"/>
                          </a:solidFill>
                          <a:latin typeface="Verdana"/>
                        </a:defRPr>
                      </a:pPr>
                      <a:r>
                        <a:t>65%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>
                          <a:solidFill>
                            <a:srgbClr val="0F172A"/>
                          </a:solidFill>
                          <a:latin typeface="Verdana"/>
                        </a:defRPr>
                      </a:pPr>
                      <a:r>
                        <a:t>85%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 b="1">
                          <a:solidFill>
                            <a:srgbClr val="0F766E"/>
                          </a:solidFill>
                          <a:latin typeface="Verdana"/>
                        </a:defRPr>
                      </a:pPr>
                      <a:r>
                        <a:t>+20%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" name="Rounded Rectangle 5"/>
          <p:cNvSpPr/>
          <p:nvPr/>
        </p:nvSpPr>
        <p:spPr>
          <a:xfrm>
            <a:off x="7863840" y="1920240"/>
            <a:ext cx="3596335" cy="429768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228600" rtlCol="0" anchor="ctr"/>
          <a:lstStyle/>
          <a:p>
            <a:pPr algn="ctr">
              <a:spcAft>
                <a:spcPts val="1200"/>
              </a:spcAft>
              <a:defRPr sz="1500" b="1">
                <a:solidFill>
                  <a:srgbClr val="0F766E"/>
                </a:solidFill>
                <a:latin typeface="Verdana"/>
              </a:defRPr>
            </a:pPr>
            <a:r>
              <a:t>Методически изводи</a:t>
            </a:r>
          </a:p>
          <a:p>
            <a:pPr>
              <a:spcAft>
                <a:spcPts val="1000"/>
              </a:spcAft>
              <a:defRPr sz="1100">
                <a:solidFill>
                  <a:srgbClr val="0F172A"/>
                </a:solidFill>
                <a:latin typeface="Verdana"/>
              </a:defRPr>
            </a:pPr>
            <a:r>
              <a:t>• Плавен и естествен ръст (+20% до +22%), показващ реални резултати без изкуствено надписване.</a:t>
            </a:r>
          </a:p>
          <a:p>
            <a:pPr>
              <a:spcAft>
                <a:spcPts val="1000"/>
              </a:spcAft>
              <a:defRPr sz="1100">
                <a:solidFill>
                  <a:srgbClr val="0F172A"/>
                </a:solidFill>
                <a:latin typeface="Verdana"/>
              </a:defRPr>
            </a:pPr>
            <a:r>
              <a:t>• Най-висок прираст при Саморегулацията (+22%) и Емпатията (+22%).</a:t>
            </a:r>
          </a:p>
          <a:p>
            <a:pPr>
              <a:spcAft>
                <a:spcPts val="1000"/>
              </a:spcAft>
              <a:defRPr sz="1100">
                <a:solidFill>
                  <a:srgbClr val="0F172A"/>
                </a:solidFill>
                <a:latin typeface="Verdana"/>
              </a:defRPr>
            </a:pPr>
            <a:r>
              <a:t>• Трайни умения: Над 84% от учениците завършват с развити умения за екип и общуване.</a:t>
            </a:r>
          </a:p>
          <a:p>
            <a:pPr>
              <a:spcAft>
                <a:spcPts val="1000"/>
              </a:spcAft>
              <a:defRPr sz="1100">
                <a:solidFill>
                  <a:srgbClr val="0F172A"/>
                </a:solidFill>
                <a:latin typeface="Verdana"/>
              </a:defRPr>
            </a:pPr>
            <a:r>
              <a:t>• Триангулация: Данните са потвърдени от учителските карти и поведението в клас.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72865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0F766E"/>
                </a:solidFill>
                <a:latin typeface="Verdana"/>
              </a:defRPr>
            </a:pPr>
            <a:r>
              <a:t>МЕЖДУНАРОДЕН ОБРАЗОВАТЕЛЕН ФОРУМ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731520"/>
            <a:ext cx="10728655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100" b="1">
                <a:solidFill>
                  <a:srgbClr val="0F172A"/>
                </a:solidFill>
                <a:latin typeface="Verdana"/>
              </a:defRPr>
            </a:pPr>
            <a:r>
              <a:t>Микро измерване: Скритите сили, наблюдението и ролята на „Миротвореца“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600200"/>
            <a:ext cx="10728655" cy="25400"/>
          </a:xfrm>
          <a:prstGeom prst="rect">
            <a:avLst/>
          </a:prstGeom>
          <a:solidFill>
            <a:srgbClr val="0F76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731520" y="1920240"/>
            <a:ext cx="3328416" cy="1920240"/>
          </a:xfrm>
          <a:prstGeom prst="roundRect">
            <a:avLst/>
          </a:prstGeom>
          <a:solidFill>
            <a:srgbClr val="F0FDFA"/>
          </a:solidFill>
          <a:ln>
            <a:solidFill>
              <a:srgbClr val="0F766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tlCol="0" anchor="ctr"/>
          <a:lstStyle/>
          <a:p>
            <a:pPr algn="ctr">
              <a:spcAft>
                <a:spcPts val="1000"/>
              </a:spcAft>
              <a:defRPr sz="1600" b="1">
                <a:solidFill>
                  <a:srgbClr val="0F766E"/>
                </a:solidFill>
                <a:latin typeface="Verdana"/>
              </a:defRPr>
            </a:pPr>
            <a:r>
              <a:t>„Миротворецът“</a:t>
            </a:r>
          </a:p>
          <a:p>
            <a:pPr>
              <a:defRPr sz="1200">
                <a:solidFill>
                  <a:srgbClr val="0F172A"/>
                </a:solidFill>
                <a:latin typeface="Verdana"/>
              </a:defRPr>
            </a:pPr>
            <a:r>
              <a:t>Успокоява страстите при спор и търси мирен изход без агресия.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425696" y="1920240"/>
            <a:ext cx="3328416" cy="1920240"/>
          </a:xfrm>
          <a:prstGeom prst="roundRect">
            <a:avLst/>
          </a:prstGeom>
          <a:solidFill>
            <a:srgbClr val="F0FDFA"/>
          </a:solidFill>
          <a:ln>
            <a:solidFill>
              <a:srgbClr val="0F766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tlCol="0" anchor="ctr"/>
          <a:lstStyle/>
          <a:p>
            <a:pPr algn="ctr">
              <a:spcAft>
                <a:spcPts val="1000"/>
              </a:spcAft>
              <a:defRPr sz="1600" b="1">
                <a:solidFill>
                  <a:srgbClr val="0F766E"/>
                </a:solidFill>
                <a:latin typeface="Verdana"/>
              </a:defRPr>
            </a:pPr>
            <a:r>
              <a:t>„Помагачът“</a:t>
            </a:r>
          </a:p>
          <a:p>
            <a:pPr>
              <a:defRPr sz="1200">
                <a:solidFill>
                  <a:srgbClr val="0F172A"/>
                </a:solidFill>
                <a:latin typeface="Verdana"/>
              </a:defRPr>
            </a:pPr>
            <a:r>
              <a:t>Подкрепя съученик в нужда и помага без подкана при затруднение.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119872" y="1920240"/>
            <a:ext cx="3328416" cy="1920240"/>
          </a:xfrm>
          <a:prstGeom prst="roundRect">
            <a:avLst/>
          </a:prstGeom>
          <a:solidFill>
            <a:srgbClr val="F0FDFA"/>
          </a:solidFill>
          <a:ln>
            <a:solidFill>
              <a:srgbClr val="0F766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tlCol="0" anchor="ctr"/>
          <a:lstStyle/>
          <a:p>
            <a:pPr algn="ctr">
              <a:spcAft>
                <a:spcPts val="1000"/>
              </a:spcAft>
              <a:defRPr sz="1600" b="1">
                <a:solidFill>
                  <a:srgbClr val="0F766E"/>
                </a:solidFill>
                <a:latin typeface="Verdana"/>
              </a:defRPr>
            </a:pPr>
            <a:r>
              <a:t>„Слушателят“</a:t>
            </a:r>
          </a:p>
          <a:p>
            <a:pPr>
              <a:defRPr sz="1200">
                <a:solidFill>
                  <a:srgbClr val="0F172A"/>
                </a:solidFill>
                <a:latin typeface="Verdana"/>
              </a:defRPr>
            </a:pPr>
            <a:r>
              <a:t>Изслушва внимателно, зачита чуждата гледна точка и не прекъсва.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4114800"/>
            <a:ext cx="10728655" cy="210312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182880" rtlCol="0" anchor="ctr"/>
          <a:lstStyle/>
          <a:p>
            <a:pPr algn="ctr">
              <a:spcAft>
                <a:spcPts val="800"/>
              </a:spcAft>
              <a:defRPr sz="1500" b="1">
                <a:solidFill>
                  <a:srgbClr val="0F172A"/>
                </a:solidFill>
                <a:latin typeface="Verdana"/>
              </a:defRPr>
            </a:pPr>
            <a:r>
              <a:t>Измерими поведенчески показатели в ежедневието</a:t>
            </a:r>
          </a:p>
          <a:p>
            <a:pPr>
              <a:spcAft>
                <a:spcPts val="600"/>
              </a:spcAft>
              <a:defRPr sz="1200">
                <a:solidFill>
                  <a:srgbClr val="475569"/>
                </a:solidFill>
                <a:latin typeface="Verdana"/>
              </a:defRPr>
            </a:pPr>
            <a:r>
              <a:t>1. Емоционален самоконтрол: Управлява гнева по градивен начин и подхожда с разбиране.</a:t>
            </a:r>
          </a:p>
          <a:p>
            <a:pPr>
              <a:spcAft>
                <a:spcPts val="600"/>
              </a:spcAft>
              <a:defRPr sz="1200">
                <a:solidFill>
                  <a:srgbClr val="475569"/>
                </a:solidFill>
                <a:latin typeface="Verdana"/>
              </a:defRPr>
            </a:pPr>
            <a:r>
              <a:t>2. Емпатия в действие: Откликва на емоциите на изоставащ или натъжен съученик.</a:t>
            </a:r>
          </a:p>
          <a:p>
            <a:pPr>
              <a:spcAft>
                <a:spcPts val="600"/>
              </a:spcAft>
              <a:defRPr sz="1200">
                <a:solidFill>
                  <a:srgbClr val="475569"/>
                </a:solidFill>
                <a:latin typeface="Verdana"/>
              </a:defRPr>
            </a:pPr>
            <a:r>
              <a:t>3. Поемане на отговорност: Признава грешките си самостоятелно, вместо да обвинява другите.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72865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0F766E"/>
                </a:solidFill>
                <a:latin typeface="Verdana"/>
              </a:defRPr>
            </a:pPr>
            <a:r>
              <a:t>МЕЖДУНАРОДЕН ОБРАЗОВАТЕЛЕН ФОРУМ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731520"/>
            <a:ext cx="10728655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100" b="1">
                <a:solidFill>
                  <a:srgbClr val="0F172A"/>
                </a:solidFill>
                <a:latin typeface="Verdana"/>
              </a:defRPr>
            </a:pPr>
            <a:r>
              <a:t>4-класниците откриха истинската суперсила: Тихото лидерство и емпатията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600200"/>
            <a:ext cx="10728655" cy="25400"/>
          </a:xfrm>
          <a:prstGeom prst="rect">
            <a:avLst/>
          </a:prstGeom>
          <a:solidFill>
            <a:srgbClr val="0F76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731520" y="1828800"/>
            <a:ext cx="10728655" cy="1645920"/>
          </a:xfrm>
          <a:prstGeom prst="roundRect">
            <a:avLst/>
          </a:prstGeom>
          <a:solidFill>
            <a:srgbClr val="F0FDFA"/>
          </a:solidFill>
          <a:ln>
            <a:solidFill>
              <a:srgbClr val="0F766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137160" rtlCol="0" anchor="ctr"/>
          <a:lstStyle/>
          <a:p>
            <a:pPr algn="ctr">
              <a:spcAft>
                <a:spcPts val="600"/>
              </a:spcAft>
              <a:defRPr sz="1400" b="1">
                <a:solidFill>
                  <a:srgbClr val="0F766E"/>
                </a:solidFill>
                <a:latin typeface="Verdana"/>
              </a:defRPr>
            </a:pPr>
            <a:r>
              <a:t>Голямото прозрение на учениците от 4. клас:</a:t>
            </a:r>
          </a:p>
          <a:p>
            <a:pPr>
              <a:defRPr sz="1200" i="1">
                <a:solidFill>
                  <a:srgbClr val="0F172A"/>
                </a:solidFill>
                <a:latin typeface="Verdana"/>
              </a:defRPr>
            </a:pPr>
            <a:r>
              <a:t>„Когато попитахме децата кой в техния клас има най-голяма суперсила, те не посочиха най-шумните или доминиращи ученици, а категорично избраха най-тихото дете – това с най-високи академични постижения – като миротворец, подкрепящ, помагащ и изслушващ!“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3657600"/>
            <a:ext cx="5180990" cy="256032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tlCol="0" anchor="ctr"/>
          <a:lstStyle/>
          <a:p>
            <a:pPr algn="ctr">
              <a:spcAft>
                <a:spcPts val="1000"/>
              </a:spcAft>
              <a:defRPr sz="1400" b="1">
                <a:solidFill>
                  <a:srgbClr val="BE123C"/>
                </a:solidFill>
                <a:latin typeface="Verdana"/>
              </a:defRPr>
            </a:pPr>
            <a:r>
              <a:t>Традиционно възприемане</a:t>
            </a:r>
          </a:p>
          <a:p>
            <a:pPr>
              <a:spcAft>
                <a:spcPts val="600"/>
              </a:spcAft>
              <a:defRPr sz="1100">
                <a:solidFill>
                  <a:srgbClr val="475569"/>
                </a:solidFill>
                <a:latin typeface="Verdana"/>
              </a:defRPr>
            </a:pPr>
            <a:r>
              <a:t>• Лидерството се свързва с най-гласната или физически доминираща фигура.</a:t>
            </a:r>
          </a:p>
          <a:p>
            <a:pPr>
              <a:spcAft>
                <a:spcPts val="600"/>
              </a:spcAft>
              <a:defRPr sz="1100">
                <a:solidFill>
                  <a:srgbClr val="475569"/>
                </a:solidFill>
                <a:latin typeface="Verdana"/>
              </a:defRPr>
            </a:pPr>
            <a:r>
              <a:t>• Тихите и свити ученици остават незабелязани или изолирани.</a:t>
            </a:r>
          </a:p>
          <a:p>
            <a:pPr>
              <a:spcAft>
                <a:spcPts val="600"/>
              </a:spcAft>
              <a:defRPr sz="1100">
                <a:solidFill>
                  <a:srgbClr val="475569"/>
                </a:solidFill>
                <a:latin typeface="Verdana"/>
              </a:defRPr>
            </a:pPr>
            <a:r>
              <a:t>• Уважение, базирано на страх или доминация.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78270" y="3657600"/>
            <a:ext cx="5180990" cy="2560320"/>
          </a:xfrm>
          <a:prstGeom prst="roundRect">
            <a:avLst/>
          </a:prstGeom>
          <a:solidFill>
            <a:srgbClr val="FFFFFF"/>
          </a:solidFill>
          <a:ln>
            <a:solidFill>
              <a:srgbClr val="0F766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tlCol="0" anchor="ctr"/>
          <a:lstStyle/>
          <a:p>
            <a:pPr algn="ctr">
              <a:spcAft>
                <a:spcPts val="1000"/>
              </a:spcAft>
              <a:defRPr sz="1400" b="1">
                <a:solidFill>
                  <a:srgbClr val="0F766E"/>
                </a:solidFill>
                <a:latin typeface="Verdana"/>
              </a:defRPr>
            </a:pPr>
            <a:r>
              <a:t>Новият герой след СЕУ</a:t>
            </a:r>
          </a:p>
          <a:p>
            <a:pPr>
              <a:spcAft>
                <a:spcPts val="600"/>
              </a:spcAft>
              <a:defRPr sz="1100">
                <a:solidFill>
                  <a:srgbClr val="0F172A"/>
                </a:solidFill>
                <a:latin typeface="Verdana"/>
              </a:defRPr>
            </a:pPr>
            <a:r>
              <a:t>• Признание за тихото лидерство, емпатията и активното изслушване.</a:t>
            </a:r>
          </a:p>
          <a:p>
            <a:pPr>
              <a:spcAft>
                <a:spcPts val="600"/>
              </a:spcAft>
              <a:defRPr sz="1100">
                <a:solidFill>
                  <a:srgbClr val="0F172A"/>
                </a:solidFill>
                <a:latin typeface="Verdana"/>
              </a:defRPr>
            </a:pPr>
            <a:r>
              <a:t>• Носител на суперсилата е Миротворецът, който носи спокойствие.</a:t>
            </a:r>
          </a:p>
          <a:p>
            <a:pPr>
              <a:spcAft>
                <a:spcPts val="600"/>
              </a:spcAft>
              <a:defRPr sz="1100">
                <a:solidFill>
                  <a:srgbClr val="0F172A"/>
                </a:solidFill>
                <a:latin typeface="Verdana"/>
              </a:defRPr>
            </a:pPr>
            <a:r>
              <a:t>• Дълбока промяна в ценностите: Добротата и подкрепата са на първо място.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72865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0F766E"/>
                </a:solidFill>
                <a:latin typeface="Verdana"/>
              </a:defRPr>
            </a:pPr>
            <a:r>
              <a:t>МЕЖДУНАРОДЕН ОБРАЗОВАТЕЛЕН ФОРУМ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731520"/>
            <a:ext cx="10728655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100" b="1">
                <a:solidFill>
                  <a:srgbClr val="0F172A"/>
                </a:solidFill>
                <a:latin typeface="Verdana"/>
              </a:defRPr>
            </a:pPr>
            <a:r>
              <a:t>СЕУ доведе до траен спад на конфликтите и подобрен училищен климат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600200"/>
            <a:ext cx="10728655" cy="25400"/>
          </a:xfrm>
          <a:prstGeom prst="rect">
            <a:avLst/>
          </a:prstGeom>
          <a:solidFill>
            <a:srgbClr val="0F76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731520" y="1920240"/>
            <a:ext cx="5180990" cy="201168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tlCol="0" anchor="ctr"/>
          <a:lstStyle/>
          <a:p>
            <a:pPr algn="ctr">
              <a:spcAft>
                <a:spcPts val="800"/>
              </a:spcAft>
              <a:defRPr sz="1500" b="1">
                <a:solidFill>
                  <a:srgbClr val="0F766E"/>
                </a:solidFill>
                <a:latin typeface="Verdana"/>
              </a:defRPr>
            </a:pPr>
            <a:r>
              <a:t>Масово участие (≥80%)</a:t>
            </a:r>
          </a:p>
          <a:p>
            <a:pPr>
              <a:defRPr sz="1200">
                <a:solidFill>
                  <a:srgbClr val="0F172A"/>
                </a:solidFill>
                <a:latin typeface="Verdana"/>
              </a:defRPr>
            </a:pPr>
            <a:r>
              <a:t>Постигнат и надхвърлен заложеният индикатор за масово включване на децата във всяка класна дейност.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78270" y="1920240"/>
            <a:ext cx="5180990" cy="201168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tlCol="0" anchor="ctr"/>
          <a:lstStyle/>
          <a:p>
            <a:pPr algn="ctr">
              <a:spcAft>
                <a:spcPts val="800"/>
              </a:spcAft>
              <a:defRPr sz="1500" b="1">
                <a:solidFill>
                  <a:srgbClr val="0F766E"/>
                </a:solidFill>
                <a:latin typeface="Verdana"/>
              </a:defRPr>
            </a:pPr>
            <a:r>
              <a:t>Намалени конфликти</a:t>
            </a:r>
          </a:p>
          <a:p>
            <a:pPr>
              <a:defRPr sz="1200">
                <a:solidFill>
                  <a:srgbClr val="0F172A"/>
                </a:solidFill>
                <a:latin typeface="Verdana"/>
              </a:defRPr>
            </a:pPr>
            <a:r>
              <a:t>Осезаем спад на вербалните инциденти, агресията и напрежението в клас и междучасията.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4206240"/>
            <a:ext cx="5180990" cy="201168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tlCol="0" anchor="ctr"/>
          <a:lstStyle/>
          <a:p>
            <a:pPr algn="ctr">
              <a:spcAft>
                <a:spcPts val="800"/>
              </a:spcAft>
              <a:defRPr sz="1500" b="1">
                <a:solidFill>
                  <a:srgbClr val="0F766E"/>
                </a:solidFill>
                <a:latin typeface="Verdana"/>
              </a:defRPr>
            </a:pPr>
            <a:r>
              <a:t>Изградена емпатия</a:t>
            </a:r>
          </a:p>
          <a:p>
            <a:pPr>
              <a:defRPr sz="1200">
                <a:solidFill>
                  <a:srgbClr val="0F172A"/>
                </a:solidFill>
                <a:latin typeface="Verdana"/>
              </a:defRPr>
            </a:pPr>
            <a:r>
              <a:t>Учениците свободно изразяват чувствата си, приемат грешките си и си помагат взаимно.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78270" y="4206240"/>
            <a:ext cx="5180990" cy="201168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tlCol="0" anchor="ctr"/>
          <a:lstStyle/>
          <a:p>
            <a:pPr algn="ctr">
              <a:spcAft>
                <a:spcPts val="800"/>
              </a:spcAft>
              <a:defRPr sz="1500" b="1">
                <a:solidFill>
                  <a:srgbClr val="0F766E"/>
                </a:solidFill>
                <a:latin typeface="Verdana"/>
              </a:defRPr>
            </a:pPr>
            <a:r>
              <a:t>Методически сборник</a:t>
            </a:r>
          </a:p>
          <a:p>
            <a:pPr>
              <a:defRPr sz="1200">
                <a:solidFill>
                  <a:srgbClr val="0F172A"/>
                </a:solidFill>
                <a:latin typeface="Verdana"/>
              </a:defRPr>
            </a:pPr>
            <a:r>
              <a:t>Издаден е завършен Сборник с 293 урочни плана и ресурси за бъдеща употреба.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72865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0F766E"/>
                </a:solidFill>
                <a:latin typeface="Verdana"/>
              </a:defRPr>
            </a:pPr>
            <a:r>
              <a:t>МЕЖДУНАРОДЕН ОБРАЗОВАТЕЛЕН ФОРУМ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731520"/>
            <a:ext cx="10728655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100" b="1">
                <a:solidFill>
                  <a:srgbClr val="0F172A"/>
                </a:solidFill>
                <a:latin typeface="Verdana"/>
              </a:defRPr>
            </a:pPr>
            <a:r>
              <a:t>Инвестицията в социално-емоционалното обучение създава устойчиво наследство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600200"/>
            <a:ext cx="10728655" cy="25400"/>
          </a:xfrm>
          <a:prstGeom prst="rect">
            <a:avLst/>
          </a:prstGeom>
          <a:solidFill>
            <a:srgbClr val="0F76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731520" y="1920240"/>
            <a:ext cx="5943600" cy="429768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182880" rtlCol="0" anchor="ctr"/>
          <a:lstStyle/>
          <a:p>
            <a:pPr algn="ctr">
              <a:spcAft>
                <a:spcPts val="1400"/>
              </a:spcAft>
              <a:defRPr sz="1500" b="1">
                <a:solidFill>
                  <a:srgbClr val="0F766E"/>
                </a:solidFill>
                <a:latin typeface="Verdana"/>
              </a:defRPr>
            </a:pPr>
            <a:r>
              <a:t>Устойчивост и бъдещо развитие</a:t>
            </a:r>
          </a:p>
          <a:p>
            <a:pPr>
              <a:spcAft>
                <a:spcPts val="1200"/>
              </a:spcAft>
              <a:defRPr sz="1200">
                <a:solidFill>
                  <a:srgbClr val="0F172A"/>
                </a:solidFill>
                <a:latin typeface="Verdana"/>
              </a:defRPr>
            </a:pPr>
            <a:r>
              <a:t>• Устойчивост: Натрупаният педагогически опит и Методическият сборник продължават да се прилагат занапред.</a:t>
            </a:r>
          </a:p>
          <a:p>
            <a:pPr>
              <a:spcAft>
                <a:spcPts val="1200"/>
              </a:spcAft>
              <a:defRPr sz="1200">
                <a:solidFill>
                  <a:srgbClr val="0F172A"/>
                </a:solidFill>
                <a:latin typeface="Verdana"/>
              </a:defRPr>
            </a:pPr>
            <a:r>
              <a:t>• Мултиплициране: Готовност за трансфер на модела от 293 урока към други училища на регионално и национално ниво.</a:t>
            </a:r>
          </a:p>
          <a:p>
            <a:pPr>
              <a:spcAft>
                <a:spcPts val="1200"/>
              </a:spcAft>
              <a:defRPr sz="1200">
                <a:solidFill>
                  <a:srgbClr val="0F172A"/>
                </a:solidFill>
                <a:latin typeface="Verdana"/>
              </a:defRPr>
            </a:pPr>
            <a:r>
              <a:t>• Семейно партньорство: Модулът „Училище за родители“ гарантира продължение на СЕУ развитието и в семейна среда.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949440" y="1920240"/>
            <a:ext cx="4510735" cy="4297680"/>
          </a:xfrm>
          <a:prstGeom prst="roundRect">
            <a:avLst/>
          </a:prstGeom>
          <a:solidFill>
            <a:srgbClr val="F0FDFA"/>
          </a:solidFill>
          <a:ln>
            <a:solidFill>
              <a:srgbClr val="0F766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274320" rtlCol="0" anchor="ctr"/>
          <a:lstStyle/>
          <a:p>
            <a:pPr algn="ctr">
              <a:spcAft>
                <a:spcPts val="2400"/>
              </a:spcAft>
              <a:defRPr sz="1400" b="1" i="1">
                <a:solidFill>
                  <a:srgbClr val="0F172A"/>
                </a:solidFill>
                <a:latin typeface="Verdana"/>
              </a:defRPr>
            </a:pPr>
            <a:r>
              <a:t>„Образователната среда е сигурна не когато изградим най-високите стени, а когато развием най-силната емпатия.“</a:t>
            </a:r>
          </a:p>
          <a:p>
            <a:pPr>
              <a:spcAft>
                <a:spcPts val="2000"/>
              </a:spcAft>
              <a:defRPr sz="1500" b="1">
                <a:solidFill>
                  <a:srgbClr val="0F766E"/>
                </a:solidFill>
                <a:latin typeface="Verdana"/>
              </a:defRPr>
            </a:pPr>
            <a:r>
              <a:t>Благодарим ви за вниманието и отдадеността към бъдещето на децата!</a:t>
            </a:r>
          </a:p>
          <a:p>
            <a:pPr>
              <a:defRPr sz="1200">
                <a:solidFill>
                  <a:srgbClr val="475569"/>
                </a:solidFill>
                <a:latin typeface="Verdana"/>
              </a:defRPr>
            </a:pPr>
            <a:r>
              <a:t>ОУ „Капитан Петко войвода“</a:t>
            </a:r>
            <a:br/>
            <a:r>
              <a:t>гр. Варна, България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1209</Words>
  <Application>Microsoft Office PowerPoint</Application>
  <PresentationFormat>Широк екран</PresentationFormat>
  <Paragraphs>160</Paragraphs>
  <Slides>10</Slides>
  <Notes>0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Admin</dc:creator>
  <cp:keywords/>
  <dc:description>generated using python-pptx</dc:description>
  <cp:lastModifiedBy>400015: ОУ "Кап. Петко войвода" - Варна</cp:lastModifiedBy>
  <cp:revision>1</cp:revision>
  <dcterms:created xsi:type="dcterms:W3CDTF">2013-01-27T09:14:16Z</dcterms:created>
  <dcterms:modified xsi:type="dcterms:W3CDTF">2026-09-17T09:23:32Z</dcterms:modified>
  <cp:category/>
</cp:coreProperties>
</file>