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85" r:id="rId7"/>
    <p:sldId id="261" r:id="rId8"/>
    <p:sldId id="286" r:id="rId9"/>
    <p:sldId id="287" r:id="rId10"/>
    <p:sldId id="262" r:id="rId11"/>
    <p:sldId id="263" r:id="rId12"/>
    <p:sldId id="264" r:id="rId13"/>
    <p:sldId id="265" r:id="rId14"/>
    <p:sldId id="266" r:id="rId15"/>
    <p:sldId id="268" r:id="rId16"/>
    <p:sldId id="270" r:id="rId17"/>
    <p:sldId id="271" r:id="rId18"/>
    <p:sldId id="279" r:id="rId19"/>
    <p:sldId id="280" r:id="rId20"/>
    <p:sldId id="281" r:id="rId21"/>
    <p:sldId id="283" r:id="rId22"/>
    <p:sldId id="2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53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тази презентация не искам просто да покажа Blackboard като платформа. Искам да покажа как една и съща учебна цел може да бъде достигната по различни пътища според нуждите на студентите.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Тук</a:t>
            </a:r>
            <a:r>
              <a:rPr dirty="0"/>
              <a:t> </a:t>
            </a:r>
            <a:r>
              <a:rPr dirty="0" err="1"/>
              <a:t>започва</a:t>
            </a:r>
            <a:r>
              <a:rPr dirty="0"/>
              <a:t> </a:t>
            </a:r>
            <a:r>
              <a:rPr dirty="0" err="1"/>
              <a:t>моята</a:t>
            </a:r>
            <a:r>
              <a:rPr dirty="0"/>
              <a:t> </a:t>
            </a:r>
            <a:r>
              <a:rPr dirty="0" err="1"/>
              <a:t>практическа</a:t>
            </a:r>
            <a:r>
              <a:rPr dirty="0"/>
              <a:t> </a:t>
            </a:r>
            <a:r>
              <a:rPr dirty="0" err="1"/>
              <a:t>мотивация</a:t>
            </a:r>
            <a:r>
              <a:rPr dirty="0"/>
              <a:t>. В </a:t>
            </a:r>
            <a:r>
              <a:rPr dirty="0" err="1"/>
              <a:t>медицинската</a:t>
            </a:r>
            <a:r>
              <a:rPr dirty="0"/>
              <a:t> </a:t>
            </a:r>
            <a:r>
              <a:rPr dirty="0" err="1"/>
              <a:t>статистика</a:t>
            </a:r>
            <a:r>
              <a:rPr dirty="0"/>
              <a:t> </a:t>
            </a:r>
            <a:r>
              <a:rPr dirty="0" err="1"/>
              <a:t>например</a:t>
            </a:r>
            <a:r>
              <a:rPr dirty="0"/>
              <a:t> </a:t>
            </a:r>
            <a:r>
              <a:rPr dirty="0" err="1"/>
              <a:t>имам</a:t>
            </a:r>
            <a:r>
              <a:rPr dirty="0"/>
              <a:t> </a:t>
            </a:r>
            <a:r>
              <a:rPr dirty="0" err="1"/>
              <a:t>студенти</a:t>
            </a:r>
            <a:r>
              <a:rPr dirty="0"/>
              <a:t>, </a:t>
            </a:r>
            <a:r>
              <a:rPr dirty="0" err="1"/>
              <a:t>които</a:t>
            </a:r>
            <a:r>
              <a:rPr dirty="0"/>
              <a:t> </a:t>
            </a:r>
            <a:r>
              <a:rPr dirty="0" err="1"/>
              <a:t>вече</a:t>
            </a:r>
            <a:r>
              <a:rPr dirty="0"/>
              <a:t> </a:t>
            </a:r>
            <a:r>
              <a:rPr dirty="0" err="1"/>
              <a:t>са</a:t>
            </a:r>
            <a:r>
              <a:rPr dirty="0"/>
              <a:t> </a:t>
            </a:r>
            <a:r>
              <a:rPr dirty="0" err="1"/>
              <a:t>работили</a:t>
            </a:r>
            <a:r>
              <a:rPr dirty="0"/>
              <a:t> с </a:t>
            </a:r>
            <a:r>
              <a:rPr dirty="0" err="1"/>
              <a:t>данни</a:t>
            </a:r>
            <a:r>
              <a:rPr dirty="0"/>
              <a:t>, и </a:t>
            </a:r>
            <a:r>
              <a:rPr dirty="0" err="1"/>
              <a:t>други</a:t>
            </a:r>
            <a:r>
              <a:rPr dirty="0"/>
              <a:t>, </a:t>
            </a:r>
            <a:r>
              <a:rPr dirty="0" err="1"/>
              <a:t>които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първи</a:t>
            </a:r>
            <a:r>
              <a:rPr dirty="0"/>
              <a:t> </a:t>
            </a:r>
            <a:r>
              <a:rPr dirty="0" err="1"/>
              <a:t>път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сблъскват</a:t>
            </a:r>
            <a:r>
              <a:rPr dirty="0"/>
              <a:t> с </a:t>
            </a:r>
            <a:r>
              <a:rPr dirty="0" err="1"/>
              <a:t>тези</a:t>
            </a:r>
            <a:r>
              <a:rPr dirty="0"/>
              <a:t> </a:t>
            </a:r>
            <a:r>
              <a:rPr dirty="0" err="1"/>
              <a:t>понятия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 твърдя, че традиционният модел е неефективен. Идеята е да добавим възможност за адаптиране, когато студентите имат различни нужди.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Това е централният модел на презентацията. Не разделям студентите на различни стандарти. Целта е една и съща, но подкрепата и сложността могат да бъдат различни.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Тук показвам Blackboard не като техническа платформа, а като среда, в която педагогическият дизайн може да бъде реализиран.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38277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29004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39482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Идеята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е </a:t>
            </a:r>
            <a:r>
              <a:rPr dirty="0" err="1"/>
              <a:t>автоматично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заменим</a:t>
            </a:r>
            <a:r>
              <a:rPr dirty="0"/>
              <a:t> </a:t>
            </a:r>
            <a:r>
              <a:rPr dirty="0" err="1"/>
              <a:t>преподавателя</a:t>
            </a:r>
            <a:r>
              <a:rPr dirty="0"/>
              <a:t>. </a:t>
            </a:r>
            <a:r>
              <a:rPr dirty="0" err="1"/>
              <a:t>Резултатът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кратката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може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помогне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вземем</a:t>
            </a:r>
            <a:r>
              <a:rPr dirty="0"/>
              <a:t> </a:t>
            </a:r>
            <a:r>
              <a:rPr dirty="0" err="1"/>
              <a:t>по-информирано</a:t>
            </a:r>
            <a:r>
              <a:rPr dirty="0"/>
              <a:t> </a:t>
            </a:r>
            <a:r>
              <a:rPr dirty="0" err="1"/>
              <a:t>педагогическо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Използвам</a:t>
            </a:r>
            <a:r>
              <a:rPr dirty="0"/>
              <a:t> </a:t>
            </a:r>
            <a:r>
              <a:rPr dirty="0" err="1"/>
              <a:t>медицинската</a:t>
            </a:r>
            <a:r>
              <a:rPr dirty="0"/>
              <a:t> </a:t>
            </a:r>
            <a:r>
              <a:rPr dirty="0" err="1"/>
              <a:t>статистика</a:t>
            </a:r>
            <a:r>
              <a:rPr dirty="0"/>
              <a:t>, </a:t>
            </a:r>
            <a:r>
              <a:rPr dirty="0" err="1"/>
              <a:t>защото</a:t>
            </a:r>
            <a:r>
              <a:rPr dirty="0"/>
              <a:t> </a:t>
            </a:r>
            <a:r>
              <a:rPr dirty="0" err="1"/>
              <a:t>тя</a:t>
            </a:r>
            <a:r>
              <a:rPr dirty="0"/>
              <a:t> е </a:t>
            </a:r>
            <a:r>
              <a:rPr dirty="0" err="1"/>
              <a:t>близо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моята</a:t>
            </a:r>
            <a:r>
              <a:rPr dirty="0"/>
              <a:t> </a:t>
            </a:r>
            <a:r>
              <a:rPr dirty="0" err="1"/>
              <a:t>преподавателска</a:t>
            </a:r>
            <a:r>
              <a:rPr dirty="0"/>
              <a:t> </a:t>
            </a:r>
            <a:r>
              <a:rPr dirty="0" err="1"/>
              <a:t>практика</a:t>
            </a:r>
            <a:r>
              <a:rPr dirty="0"/>
              <a:t>. </a:t>
            </a:r>
            <a:r>
              <a:rPr dirty="0" err="1"/>
              <a:t>Тук</a:t>
            </a:r>
            <a:r>
              <a:rPr dirty="0"/>
              <a:t> </a:t>
            </a:r>
            <a:r>
              <a:rPr dirty="0" err="1"/>
              <a:t>персонализацията</a:t>
            </a:r>
            <a:r>
              <a:rPr dirty="0"/>
              <a:t> </a:t>
            </a:r>
            <a:r>
              <a:rPr dirty="0" err="1"/>
              <a:t>може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бъде</a:t>
            </a:r>
            <a:r>
              <a:rPr dirty="0"/>
              <a:t> в </a:t>
            </a:r>
            <a:r>
              <a:rPr dirty="0" err="1"/>
              <a:t>нивото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подкрепата</a:t>
            </a:r>
            <a:r>
              <a:rPr dirty="0"/>
              <a:t>, а </a:t>
            </a:r>
            <a:r>
              <a:rPr dirty="0" err="1"/>
              <a:t>не</a:t>
            </a:r>
            <a:r>
              <a:rPr dirty="0"/>
              <a:t> в </a:t>
            </a:r>
            <a:r>
              <a:rPr dirty="0" err="1"/>
              <a:t>промяна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учебната</a:t>
            </a:r>
            <a:r>
              <a:rPr dirty="0"/>
              <a:t> </a:t>
            </a:r>
            <a:r>
              <a:rPr dirty="0" err="1"/>
              <a:t>цел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Това</a:t>
            </a:r>
            <a:r>
              <a:rPr dirty="0"/>
              <a:t> е </a:t>
            </a:r>
            <a:r>
              <a:rPr dirty="0" err="1"/>
              <a:t>важно</a:t>
            </a:r>
            <a:r>
              <a:rPr dirty="0"/>
              <a:t>: </a:t>
            </a:r>
            <a:r>
              <a:rPr dirty="0" err="1"/>
              <a:t>персонализацията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означава</a:t>
            </a:r>
            <a:r>
              <a:rPr dirty="0"/>
              <a:t> </a:t>
            </a:r>
            <a:r>
              <a:rPr dirty="0" err="1"/>
              <a:t>различни</a:t>
            </a:r>
            <a:r>
              <a:rPr dirty="0"/>
              <a:t> </a:t>
            </a:r>
            <a:r>
              <a:rPr dirty="0" err="1"/>
              <a:t>стандарти</a:t>
            </a:r>
            <a:r>
              <a:rPr dirty="0"/>
              <a:t>. </a:t>
            </a:r>
            <a:r>
              <a:rPr dirty="0" err="1"/>
              <a:t>Студентите</a:t>
            </a:r>
            <a:r>
              <a:rPr dirty="0"/>
              <a:t> </a:t>
            </a:r>
            <a:r>
              <a:rPr dirty="0" err="1"/>
              <a:t>могат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стигнат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една</a:t>
            </a:r>
            <a:r>
              <a:rPr dirty="0"/>
              <a:t> и </a:t>
            </a:r>
            <a:r>
              <a:rPr dirty="0" err="1"/>
              <a:t>съща</a:t>
            </a:r>
            <a:r>
              <a:rPr dirty="0"/>
              <a:t> </a:t>
            </a:r>
            <a:r>
              <a:rPr dirty="0" err="1"/>
              <a:t>учебна</a:t>
            </a:r>
            <a:r>
              <a:rPr dirty="0"/>
              <a:t> </a:t>
            </a:r>
            <a:r>
              <a:rPr dirty="0" err="1"/>
              <a:t>цел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различни</a:t>
            </a:r>
            <a:r>
              <a:rPr dirty="0"/>
              <a:t> </a:t>
            </a:r>
            <a:r>
              <a:rPr dirty="0" err="1"/>
              <a:t>маршрути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Това е мястото, където Blackboard може да подкрепи преподавателя, но качеството на обратната връзка остава педагогически въпрос.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Моят извод е, че преподавателят остава в центъра на дизайна. Платформата помага да организираме, проследяваме и подкрепяме.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Това е важна граница. Персонализацията не означава да намалим очакванията. Означава да предоставим различни форми на подкрепа и предизвикателство.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Форумът има направление за персонализиран подход чрез AI. За мен обаче AI е следваща стъпка, а не отправна точка. Първо трябва да знаем каква педагогическа задача решаваме.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Официалната Blackboard функционалност е описана от Blackboard/Anthology. Конкретните примери за медицинска статистика са илюстративен педагогически дизайн.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Официалната документация на Blackboard описва AI Design Assistant за генериране на тестови въпроси и question banks, с настройка на сложност, брой въпроси и избор на курсово съдържание за контекст. В моя модел AI подпомага подготовката, но финалният педагогически избор остава мой.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Финален акцент: AI е част от адаптивния учебен цикъл, но педагогическата цел и професионалната преценка остават водещи.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2971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234440"/>
            <a:ext cx="2926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ptos"/>
              </a:defRPr>
            </a:pPr>
            <a:r>
              <a:rPr sz="2800" b="1">
                <a:solidFill>
                  <a:srgbClr val="F8FAFB"/>
                </a:solidFill>
                <a:latin typeface="Aptos"/>
              </a:rPr>
              <a:t>Един курс,</a:t>
            </a:r>
            <a:r>
              <a:t/>
            </a:r>
            <a:br/>
            <a:r>
              <a:rPr sz="2800" b="1">
                <a:solidFill>
                  <a:srgbClr val="F8FAFB"/>
                </a:solidFill>
                <a:latin typeface="Aptos"/>
              </a:rPr>
              <a:t>различни</a:t>
            </a:r>
            <a:r>
              <a:t/>
            </a:r>
            <a:br/>
            <a:r>
              <a:rPr sz="2800" b="1">
                <a:solidFill>
                  <a:srgbClr val="F8FAFB"/>
                </a:solidFill>
                <a:latin typeface="Aptos"/>
              </a:rPr>
              <a:t>учебни пътища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429000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FFFFFF"/>
                </a:solidFill>
                <a:latin typeface="Aptos"/>
              </a:defRPr>
            </a:pPr>
            <a:r>
              <a:rPr sz="1550" b="1">
                <a:solidFill>
                  <a:srgbClr val="E2EBF0"/>
                </a:solidFill>
                <a:latin typeface="Aptos"/>
              </a:rPr>
              <a:t>Персонализирано обучение чрез Blackboard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777240"/>
            <a:ext cx="67665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32B43"/>
                </a:solidFill>
                <a:latin typeface="Aptos"/>
              </a:defRPr>
            </a:pPr>
            <a:r>
              <a:rPr sz="2400" b="1">
                <a:solidFill>
                  <a:srgbClr val="16314C"/>
                </a:solidFill>
                <a:latin typeface="Aptos"/>
              </a:rPr>
              <a:t>Една учебна цел.</a:t>
            </a:r>
            <a:r>
              <a:t/>
            </a:r>
            <a:br/>
            <a:r>
              <a:rPr sz="2400" b="1">
                <a:solidFill>
                  <a:srgbClr val="16314C"/>
                </a:solidFill>
                <a:latin typeface="Aptos"/>
              </a:rPr>
              <a:t>Различни начини да стигнем до нея.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423160"/>
            <a:ext cx="6720840" cy="1051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00600" y="2670048"/>
            <a:ext cx="6263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88B8F"/>
                </a:solidFill>
                <a:latin typeface="Aptos"/>
              </a:defRPr>
            </a:pPr>
            <a:r>
              <a:t>От реалната преподавателска практика към персонализиран учебен път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3977639"/>
            <a:ext cx="6217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1">
                <a:solidFill>
                  <a:srgbClr val="132B43"/>
                </a:solidFill>
                <a:latin typeface="Aptos"/>
              </a:defRPr>
            </a:pPr>
            <a:r>
              <a:rPr sz="1600" b="1">
                <a:solidFill>
                  <a:srgbClr val="16314C"/>
                </a:solidFill>
                <a:latin typeface="Aptos"/>
              </a:rPr>
              <a:t>доц. Силвия Николова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4370832"/>
            <a:ext cx="6217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6747D"/>
                </a:solidFill>
                <a:latin typeface="Aptos"/>
              </a:defRPr>
            </a:pPr>
            <a:r>
              <a:rPr sz="1100" b="0">
                <a:solidFill>
                  <a:srgbClr val="677784"/>
                </a:solidFill>
                <a:latin typeface="Aptos"/>
              </a:rPr>
              <a:t>Медицински университет – Варна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4773168"/>
            <a:ext cx="6217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88B8F"/>
                </a:solidFill>
                <a:latin typeface="Aptos"/>
              </a:defRPr>
            </a:pPr>
            <a:r>
              <a:rPr sz="1050" b="0">
                <a:solidFill>
                  <a:srgbClr val="677784"/>
                </a:solidFill>
                <a:latin typeface="Aptos"/>
              </a:rPr>
              <a:t>24 септември 2026 | Варна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01 | КОНТЕКСТ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Защо изобщо говорим за персонализация?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132B43"/>
                </a:solidFill>
                <a:latin typeface="Aptos"/>
              </a:defRPr>
            </a:pPr>
            <a:r>
              <a:t>В една и съща учебна група студентите не започват от една и съща точка.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48840"/>
            <a:ext cx="2514600" cy="196596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248716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ПРЕДВАРИТЕЛНИ ЗНАНИЯ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154680"/>
            <a:ext cx="21488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ptos"/>
              </a:defRPr>
            </a:pPr>
            <a:r>
              <a:t>различна подготовка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56432" y="2148840"/>
            <a:ext cx="2514600" cy="19659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21024" y="248716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ТЕМПО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3154680"/>
            <a:ext cx="21488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ptos"/>
              </a:defRPr>
            </a:pPr>
            <a:r>
              <a:t>различна скорост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72784" y="2148840"/>
            <a:ext cx="2514600" cy="196596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37376" y="248716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УЧЕБНИ НУЖДИ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5664" y="3154680"/>
            <a:ext cx="21488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ptos"/>
              </a:defRPr>
            </a:pPr>
            <a:r>
              <a:t>различна подкрепа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89136" y="2148840"/>
            <a:ext cx="2514600" cy="196596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53728" y="2487168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УВЕРЕНОСТ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2015" y="3154680"/>
            <a:ext cx="21488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ptos"/>
              </a:defRPr>
            </a:pPr>
            <a:r>
              <a:t>различна готовност за участие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800600"/>
            <a:ext cx="104241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32B43"/>
                </a:solidFill>
                <a:latin typeface="Aptos"/>
              </a:defRPr>
            </a:pPr>
            <a:r>
              <a:t>Следователно „един курс“ не трябва да означава „един и същ учебен път“.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02 | ПРОБЛЕМЪТ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Еднакво съдържание ≠ еднакво обучение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4892040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91640"/>
            <a:ext cx="4434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306591"/>
                </a:solidFill>
                <a:latin typeface="Aptos"/>
              </a:defRPr>
            </a:pPr>
            <a:r>
              <a:t>ТРАДИЦИОНЕН МОДЕЛ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331720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7343D"/>
                </a:solidFill>
                <a:latin typeface="Aptos"/>
              </a:defRPr>
            </a:pPr>
            <a:r>
              <a:t>• една лекция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862072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7343D"/>
                </a:solidFill>
                <a:latin typeface="Aptos"/>
              </a:defRPr>
            </a:pPr>
            <a:r>
              <a:t>• един набор материали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392424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7343D"/>
                </a:solidFill>
                <a:latin typeface="Aptos"/>
              </a:defRPr>
            </a:pPr>
            <a:r>
              <a:t>• една последователност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922775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7343D"/>
                </a:solidFill>
                <a:latin typeface="Aptos"/>
              </a:defRPr>
            </a:pPr>
            <a:r>
              <a:t>• една проверка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453127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7343D"/>
                </a:solidFill>
                <a:latin typeface="Aptos"/>
              </a:defRPr>
            </a:pPr>
            <a:r>
              <a:t>• една обратна връзка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1417320"/>
            <a:ext cx="4892040" cy="406908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0" y="1691640"/>
            <a:ext cx="4434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ПЕРСОНАЛИЗИРАН МОДЕЛ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2280" y="2331720"/>
            <a:ext cx="4023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t>• обща учебна цел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862072"/>
            <a:ext cx="4023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t>• различни ресурси и подкрепа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2280" y="3392424"/>
            <a:ext cx="4023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t>• различна сложност на задачите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3922775"/>
            <a:ext cx="4023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t>• формативна проверка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80" y="4453127"/>
            <a:ext cx="4023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t>• следваща стъпка според резултата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03 | МОДЕЛЪТ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Един курс → различни учебни пътища → общ резултат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09160" y="1143000"/>
            <a:ext cx="2743200" cy="59436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00600" y="130759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ЕДНА УЧЕБНА ЦЕЛ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2148840"/>
            <a:ext cx="2743200" cy="59436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00600" y="231343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СТАРТОВО НИВО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09160" y="3154680"/>
            <a:ext cx="2743200" cy="5943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00600" y="331927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КРАТКА ПРОВЕРКА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09160" y="5074920"/>
            <a:ext cx="2743200" cy="59436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5239512"/>
            <a:ext cx="2560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ОБЩ УЧЕБЕН РЕЗУЛТАТ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80760" y="1737360"/>
            <a:ext cx="0" cy="411480"/>
          </a:xfrm>
          <a:prstGeom prst="line">
            <a:avLst/>
          </a:prstGeom>
          <a:ln w="25400">
            <a:solidFill>
              <a:srgbClr val="667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080760" y="2743200"/>
            <a:ext cx="0" cy="411480"/>
          </a:xfrm>
          <a:prstGeom prst="line">
            <a:avLst/>
          </a:prstGeom>
          <a:ln w="25400">
            <a:solidFill>
              <a:srgbClr val="667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080760" y="3749039"/>
            <a:ext cx="0" cy="1325881"/>
          </a:xfrm>
          <a:prstGeom prst="line">
            <a:avLst/>
          </a:prstGeom>
          <a:ln w="25400">
            <a:solidFill>
              <a:srgbClr val="667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14400" y="4069080"/>
            <a:ext cx="3154680" cy="77724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" y="4297680"/>
            <a:ext cx="2880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НУЖДА ОТ ПОДКРЕПА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2440" y="4069080"/>
            <a:ext cx="3154680" cy="77724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0" y="4297680"/>
            <a:ext cx="2880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ГОТОВ ЗА НАДГРАЖДАНЕ</a:t>
            </a:r>
          </a:p>
        </p:txBody>
      </p:sp>
      <p:cxnSp>
        <p:nvCxnSpPr>
          <p:cNvPr id="20" name="Connector 19"/>
          <p:cNvCxnSpPr/>
          <p:nvPr/>
        </p:nvCxnSpPr>
        <p:spPr>
          <a:xfrm flipH="1">
            <a:off x="4069080" y="3749039"/>
            <a:ext cx="1417320" cy="320041"/>
          </a:xfrm>
          <a:prstGeom prst="line">
            <a:avLst/>
          </a:prstGeom>
          <a:ln w="25400">
            <a:solidFill>
              <a:srgbClr val="667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6675120" y="3749039"/>
            <a:ext cx="1417320" cy="320041"/>
          </a:xfrm>
          <a:prstGeom prst="line">
            <a:avLst/>
          </a:prstGeom>
          <a:ln w="25400">
            <a:solidFill>
              <a:srgbClr val="6674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60120" y="5074920"/>
            <a:ext cx="3063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27343D"/>
                </a:solidFill>
                <a:latin typeface="Aptos"/>
              </a:defRPr>
            </a:pPr>
            <a:r>
              <a:t>допълнително обяснение</a:t>
            </a:r>
            <a:br/>
            <a:r>
              <a:t>+ базово упражнение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8160" y="5074920"/>
            <a:ext cx="3063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27343D"/>
                </a:solidFill>
                <a:latin typeface="Aptos"/>
              </a:defRPr>
            </a:pPr>
            <a:r>
              <a:t>по-сложен казус</a:t>
            </a:r>
            <a:br/>
            <a:r>
              <a:t>+ самостоятелна работа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04 | BLACKBOARD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Как превеждам този модел в курсова среда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234440"/>
            <a:ext cx="594360" cy="59436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399032"/>
            <a:ext cx="3657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121615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COURSE 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12161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модули, материали, инструкции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423160"/>
            <a:ext cx="594360" cy="5943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2587752"/>
            <a:ext cx="3657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240487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ASSESSMENT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240487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кратки проверки и задачи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611880"/>
            <a:ext cx="594360" cy="59436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776472"/>
            <a:ext cx="3657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359359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FEEDBACK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359359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обратна връзка към конкретна грешка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800600"/>
            <a:ext cx="594360" cy="59436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" y="4965192"/>
            <a:ext cx="3657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7360" y="4782312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PROGRESS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0" y="478231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видим напредък и следваща стъпка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12919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19 | BLACKBOARD — АДАПТИРАНО КЪМ МОЯ КУРС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CBA23D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CDA4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112014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E0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11201400" cy="411480"/>
          </a:xfrm>
          <a:prstGeom prst="roundRect">
            <a:avLst/>
          </a:prstGeom>
          <a:solidFill>
            <a:srgbClr val="EB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713232" y="1261872"/>
            <a:ext cx="109728" cy="109728"/>
          </a:xfrm>
          <a:prstGeom prst="ellipse">
            <a:avLst/>
          </a:prstGeom>
          <a:solidFill>
            <a:srgbClr val="D2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914400" y="1261872"/>
            <a:ext cx="109728" cy="109728"/>
          </a:xfrm>
          <a:prstGeom prst="ellipse">
            <a:avLst/>
          </a:prstGeom>
          <a:solidFill>
            <a:srgbClr val="E4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15568" y="1261872"/>
            <a:ext cx="109728" cy="109728"/>
          </a:xfrm>
          <a:prstGeom prst="ellipse">
            <a:avLst/>
          </a:prstGeom>
          <a:solidFill>
            <a:srgbClr val="4DA4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4440" y="1243584"/>
            <a:ext cx="73152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Blackboard Learn • Ultra Course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166420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32B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Медицинска статистика • Бакалавър • Здравни грижи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5144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Calendar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Announcements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58968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Discussions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Gradebook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22792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Messages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359152"/>
            <a:ext cx="10835640" cy="22860"/>
          </a:xfrm>
          <a:prstGeom prst="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9808" y="2606040"/>
            <a:ext cx="2240280" cy="2971800"/>
          </a:xfrm>
          <a:prstGeom prst="rect">
            <a:avLst/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0120" y="27889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66747D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ДЕТАЙЛИ И ДЕЙСТВИЯ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3182112"/>
            <a:ext cx="1783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132B43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Преподавател</a:t>
            </a:r>
            <a:b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доц. Силвия Николова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3886200"/>
            <a:ext cx="1783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>
                <a:solidFill>
                  <a:srgbClr val="188B8F"/>
                </a:solidFill>
                <a:latin typeface="Aptos"/>
              </a:defRPr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Progress Tracking</a:t>
            </a:r>
            <a:b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включен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4617720"/>
            <a:ext cx="1783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>
                <a:solidFill>
                  <a:srgbClr val="306591"/>
                </a:solidFill>
                <a:latin typeface="Aptos"/>
              </a:defRPr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3065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Announcements</a:t>
            </a:r>
            <a:b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3065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3065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активни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46120" y="2697480"/>
            <a:ext cx="4023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32B43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Course Content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46120" y="3127248"/>
            <a:ext cx="781812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3200400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51960" y="3182112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Основи на биостатистиката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3182112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Материал • видео • кратък тест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46120" y="3694176"/>
            <a:ext cx="781812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9000" y="3767328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51960" y="3749039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Разпределения и доверителни интервали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0880" y="3749039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Пример • упражнение • самопроверка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246120" y="4261104"/>
            <a:ext cx="781812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29000" y="4334256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51960" y="4315968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Хипотезно тестване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80" y="4315968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t-test • χ² • непараметрични тестове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246120" y="4828031"/>
            <a:ext cx="781812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29000" y="4901183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51960" y="4882895"/>
            <a:ext cx="2743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Корелация и регресия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40880" y="4882895"/>
            <a:ext cx="3657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Казус • интерпретация • надграждане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46120" y="5532120"/>
            <a:ext cx="7589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ПРИМЕРЕН МАКЕТ • съдържанието е съобразено с моя предмет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67778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доц. Силвия Николова | Медицински университет – Варна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80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05 | COURSE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Примерна структура на един модул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6400800" cy="4754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6400800" cy="50292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389888"/>
            <a:ext cx="5943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BLACKBOARD | COURSE CONTENT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1965960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2066543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1 | Основни понятия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2542032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43000" y="2642615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2 | Пример с реални данни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118104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43000" y="3218687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3 | Кратко видео / обяснение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3694176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3000" y="3794760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4 | Проверка на разбирането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270248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3000" y="4370831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5 | Практически казус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" y="4846320"/>
            <a:ext cx="5806440" cy="393192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43000" y="4946904"/>
            <a:ext cx="5394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27343D"/>
                </a:solidFill>
                <a:latin typeface="Aptos"/>
              </a:defRPr>
            </a:pPr>
            <a:r>
              <a:t>Модул 6 | Допълнително упражнение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35240" y="1234440"/>
            <a:ext cx="3840480" cy="475488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09560" y="16459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Ключов принцип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2423160"/>
            <a:ext cx="3108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Студентът не трябва да се чуди:</a:t>
            </a:r>
            <a:br/>
            <a:r>
              <a:t/>
            </a:r>
            <a:br/>
            <a:r>
              <a:t>„Какво трябва да направя сега?“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4892040"/>
            <a:ext cx="31546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88B8F"/>
                </a:solidFill>
                <a:latin typeface="Aptos"/>
              </a:defRPr>
            </a:pPr>
            <a:r>
              <a:t>Следващата стъпка трябва да бъде видима.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23560" y="1325880"/>
            <a:ext cx="58978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cou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481328"/>
            <a:ext cx="5623560" cy="305279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12919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 | BLACKBOARD — ASSESSMENT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132B43"/>
                </a:solidFill>
                <a:latin typeface="Aptos"/>
              </a:defRPr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16314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Кратката проверка като „разклонител“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CBA23D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CDA4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11201400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E0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11201400" cy="411480"/>
          </a:xfrm>
          <a:prstGeom prst="roundRect">
            <a:avLst/>
          </a:prstGeom>
          <a:solidFill>
            <a:srgbClr val="EB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713232" y="1261872"/>
            <a:ext cx="109728" cy="109728"/>
          </a:xfrm>
          <a:prstGeom prst="ellipse">
            <a:avLst/>
          </a:prstGeom>
          <a:solidFill>
            <a:srgbClr val="D2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914400" y="1261872"/>
            <a:ext cx="109728" cy="109728"/>
          </a:xfrm>
          <a:prstGeom prst="ellipse">
            <a:avLst/>
          </a:prstGeom>
          <a:solidFill>
            <a:srgbClr val="E4B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15568" y="1261872"/>
            <a:ext cx="109728" cy="109728"/>
          </a:xfrm>
          <a:prstGeom prst="ellipse">
            <a:avLst/>
          </a:prstGeom>
          <a:solidFill>
            <a:srgbClr val="4DA4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4440" y="1243584"/>
            <a:ext cx="731520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Blackboard Learn • Ultra Course 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166420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32B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Медицинска статистика • Assessment: Диагностичен тест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5144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Calendar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Announcements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58968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Discussions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Gradebook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22792" y="2057400"/>
            <a:ext cx="14630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66747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Messages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359152"/>
            <a:ext cx="10835640" cy="22860"/>
          </a:xfrm>
          <a:prstGeom prst="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7240" y="2606040"/>
            <a:ext cx="10698480" cy="2880360"/>
          </a:xfrm>
          <a:prstGeom prst="rect">
            <a:avLst/>
          </a:prstGeom>
          <a:solidFill>
            <a:srgbClr val="F9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5840" y="2816352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32B43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Диагностичен тест • Основи на хипотезното тестване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3246120"/>
            <a:ext cx="9875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66747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Въпрос 4 от 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3657600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27343D"/>
                </a:solidFill>
                <a:latin typeface="Aptos"/>
              </a:defRPr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Кое твърдение най-точно описва 95% доверителен интервал?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24128" y="4389120"/>
            <a:ext cx="347472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E0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06424" y="4434840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4407407"/>
            <a:ext cx="8961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27343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Има 95% вероятност конкретният параметър да е в интервала.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24128" y="4773168"/>
            <a:ext cx="347472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E0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06424" y="4818888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8760" y="4791455"/>
            <a:ext cx="8961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27343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Методът ще покрива истинския параметър в 95% от повтарящите се извадки.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24128" y="5157216"/>
            <a:ext cx="347472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E0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06424" y="5202936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8760" y="5175503"/>
            <a:ext cx="8961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27343D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95% от индивидуалните наблюдения са в интервала.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61120" y="2724912"/>
            <a:ext cx="2057400" cy="475488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98280" y="2862072"/>
            <a:ext cx="1783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FFFFFF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Check answer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61120" y="4800600"/>
            <a:ext cx="2057400" cy="475488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98280" y="4937760"/>
            <a:ext cx="17830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FFFFFF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Next step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67778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доц. Силвия Николова | Медицински университет – Варна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74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12919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21 | BLACKBOARD — PROGRESS &amp; GRADEBOOK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1">
                <a:solidFill>
                  <a:srgbClr val="132B43"/>
                </a:solidFill>
                <a:latin typeface="Aptos"/>
              </a:defRPr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16314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Какво вижда студентът и какво виждам аз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CBA23D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CDA4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534924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32B43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STUDENT VIEW • Progress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148840"/>
            <a:ext cx="24231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1 • Основи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148840"/>
            <a:ext cx="7772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Completed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167128"/>
            <a:ext cx="1051560" cy="137160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43400" y="2167128"/>
            <a:ext cx="1051560" cy="1371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0680" y="2121408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834640"/>
            <a:ext cx="24231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2 • CI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2834640"/>
            <a:ext cx="7772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88B8F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Completed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2852928"/>
            <a:ext cx="1051560" cy="137160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343400" y="2852928"/>
            <a:ext cx="1051560" cy="1371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0680" y="2807208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3520440"/>
            <a:ext cx="24231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3 • Tests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3520440"/>
            <a:ext cx="7772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306591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3065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 progress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538728"/>
            <a:ext cx="1051560" cy="137160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343400" y="3538728"/>
            <a:ext cx="630936" cy="13716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40680" y="3493008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4206240"/>
            <a:ext cx="24231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27343D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27343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Модул 4 • Correlation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9000" y="4206240"/>
            <a:ext cx="7772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66747D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Not started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400" y="4224527"/>
            <a:ext cx="1051560" cy="137160"/>
          </a:xfrm>
          <a:prstGeom prst="roundRect">
            <a:avLst/>
          </a:prstGeom>
          <a:solidFill>
            <a:srgbClr val="E0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40680" y="4178807"/>
            <a:ext cx="4114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1">
                <a:solidFill>
                  <a:srgbClr val="132B43"/>
                </a:solidFill>
                <a:latin typeface="Aptos"/>
              </a:defRPr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1325880"/>
            <a:ext cx="5257800" cy="452628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2240" y="1554480"/>
            <a:ext cx="4800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ptos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INSTRUCTOR VIEW • Gradebook / Activity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92240" y="2240280"/>
            <a:ext cx="4800600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93408" y="2350008"/>
            <a:ext cx="1828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132B43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Диагностичен тест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41080" y="2331720"/>
            <a:ext cx="2377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базови знания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41080" y="2587752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>
                <a:solidFill>
                  <a:srgbClr val="188B8F"/>
                </a:solidFill>
                <a:latin typeface="Aptos"/>
              </a:defRPr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→ допълнителна подкрепа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92240" y="3200400"/>
            <a:ext cx="4800600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93408" y="3310128"/>
            <a:ext cx="1828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132B43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Упражнение: CI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41080" y="3291840"/>
            <a:ext cx="2377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формативно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41080" y="3547872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>
                <a:solidFill>
                  <a:srgbClr val="188B8F"/>
                </a:solidFill>
                <a:latin typeface="Aptos"/>
              </a:defRPr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→ още един пример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92240" y="4160520"/>
            <a:ext cx="4800600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93408" y="4270248"/>
            <a:ext cx="1828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>
                <a:solidFill>
                  <a:srgbClr val="132B43"/>
                </a:solidFill>
                <a:latin typeface="Aptos"/>
              </a:defRPr>
            </a:pP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132B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Казус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41080" y="4251960"/>
            <a:ext cx="23774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674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приложение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41080" y="4507992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1">
                <a:solidFill>
                  <a:srgbClr val="188B8F"/>
                </a:solidFill>
                <a:latin typeface="Aptos"/>
              </a:defRPr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188B8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→ надграждаща задача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 b="0">
                <a:solidFill>
                  <a:srgbClr val="66747D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67778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доц. Силвия Николова | Медицински университет – Варна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07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06 | ASSESSMENT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Кратката проверка като „разклонител“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32B43"/>
                </a:solidFill>
                <a:latin typeface="Aptos"/>
              </a:defRPr>
            </a:pPr>
            <a:r>
              <a:t>Не само „правилно/грешно“, а решение какво следва.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80360" y="1946066"/>
            <a:ext cx="3566160" cy="73152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268979" y="2148037"/>
            <a:ext cx="3200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dirty="0"/>
              <a:t>ФОРМАТИВНА ПРОВЕРКА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3657600"/>
            <a:ext cx="3840480" cy="105156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720" y="388620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резултатът показва затруднение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422452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→ подкрепящ ресурс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3657600"/>
            <a:ext cx="3840480" cy="10515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79" y="3886200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резултатът показва готовност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422452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→ надграждаща задача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499" y="1960190"/>
            <a:ext cx="58978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mod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79" y="2768804"/>
            <a:ext cx="5623560" cy="305279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07 | МОЯТА ПРАКТИКА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Пример от медицинската статистика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10744200" cy="73152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444752"/>
            <a:ext cx="103327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Въпрос: Кой статистически тест е подходящ за сравнение на две групи?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468880"/>
            <a:ext cx="3246120" cy="141732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2697480"/>
            <a:ext cx="2331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t-test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337560"/>
            <a:ext cx="2788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t>средни стойности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9770" y="4832604"/>
            <a:ext cx="3246120" cy="141732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2697480"/>
            <a:ext cx="411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6360" y="2697480"/>
            <a:ext cx="2331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Mann–Whitney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95100"/>
            <a:ext cx="27889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rPr lang="bg-BG" dirty="0" smtClean="0"/>
              <a:t>асиметричност</a:t>
            </a:r>
            <a:r>
              <a:rPr dirty="0" smtClean="0"/>
              <a:t>/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данни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8183879" y="2468880"/>
            <a:ext cx="3246120" cy="141732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21040" y="2697480"/>
            <a:ext cx="411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23959" y="2697480"/>
            <a:ext cx="2331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Chi-square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337560"/>
            <a:ext cx="2788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t>категориални данни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22976" y="2052465"/>
            <a:ext cx="58978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assessm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740" y="2624328"/>
            <a:ext cx="5623560" cy="305279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97280" y="5113338"/>
            <a:ext cx="2331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bg-BG" dirty="0" smtClean="0"/>
              <a:t>Хи-квадрат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08 | ДИФЕРЕНЦИРАНЕ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Един въпрос – три нива на когнитивна работа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2172810" cy="2404872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1460" y="1737360"/>
            <a:ext cx="2971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000" dirty="0"/>
              <a:t>1 | РАЗПОЗНАВАНЕ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827" y="2440781"/>
            <a:ext cx="27889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100" dirty="0" err="1"/>
              <a:t>Кой</a:t>
            </a:r>
            <a:r>
              <a:rPr sz="1100" dirty="0"/>
              <a:t> </a:t>
            </a:r>
            <a:r>
              <a:rPr sz="1100" dirty="0" err="1"/>
              <a:t>тест</a:t>
            </a:r>
            <a:r>
              <a:rPr sz="1100" dirty="0"/>
              <a:t> е </a:t>
            </a:r>
            <a:r>
              <a:rPr sz="1100" dirty="0" err="1"/>
              <a:t>подходящ</a:t>
            </a:r>
            <a:r>
              <a:rPr sz="1100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69080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t>основно ниво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9370" y="1439825"/>
            <a:ext cx="1738026" cy="2231136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468881" y="1769955"/>
            <a:ext cx="297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100" dirty="0"/>
              <a:t>2 | ИНТЕРПРЕТАЦИЯ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14664" y="2671947"/>
            <a:ext cx="2788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100" dirty="0" err="1"/>
              <a:t>Какво</a:t>
            </a:r>
            <a:r>
              <a:rPr sz="1100" dirty="0"/>
              <a:t> </a:t>
            </a:r>
            <a:r>
              <a:rPr sz="1100" dirty="0" err="1" smtClean="0"/>
              <a:t>означава</a:t>
            </a:r>
            <a:endParaRPr lang="bg-BG" sz="1100" dirty="0" smtClean="0"/>
          </a:p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100" dirty="0" smtClean="0"/>
              <a:t> </a:t>
            </a:r>
            <a:r>
              <a:rPr sz="1100" dirty="0"/>
              <a:t>p-</a:t>
            </a:r>
            <a:r>
              <a:rPr sz="1100" dirty="0" err="1"/>
              <a:t>стойността</a:t>
            </a:r>
            <a:r>
              <a:rPr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4069080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t>средно ниво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7474" y="1531975"/>
            <a:ext cx="1949537" cy="2169183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76342" y="1737360"/>
            <a:ext cx="2971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rPr dirty="0"/>
              <a:t>3 | </a:t>
            </a:r>
            <a:r>
              <a:rPr sz="1100" dirty="0"/>
              <a:t>ПРИЛОЖЕНИЕ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78156" y="2362206"/>
            <a:ext cx="17599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100" dirty="0" err="1"/>
              <a:t>Изберете</a:t>
            </a:r>
            <a:r>
              <a:rPr sz="1100" dirty="0"/>
              <a:t> </a:t>
            </a:r>
            <a:r>
              <a:rPr sz="1100" dirty="0" err="1"/>
              <a:t>тест</a:t>
            </a:r>
            <a:r>
              <a:rPr sz="1100" dirty="0"/>
              <a:t> и </a:t>
            </a:r>
            <a:r>
              <a:rPr sz="1100" dirty="0" err="1"/>
              <a:t>аргументирайте</a:t>
            </a:r>
            <a:r>
              <a:rPr sz="1100" dirty="0"/>
              <a:t> </a:t>
            </a:r>
            <a:r>
              <a:rPr sz="1100" dirty="0" err="1"/>
              <a:t>избора</a:t>
            </a:r>
            <a:r>
              <a:rPr sz="1100" dirty="0"/>
              <a:t> </a:t>
            </a:r>
            <a:r>
              <a:rPr sz="1100" dirty="0" err="1"/>
              <a:t>си</a:t>
            </a:r>
            <a:r>
              <a:rPr sz="1100" dirty="0"/>
              <a:t> в </a:t>
            </a:r>
            <a:r>
              <a:rPr sz="1100" dirty="0" err="1"/>
              <a:t>реален</a:t>
            </a:r>
            <a:r>
              <a:rPr sz="1100" dirty="0"/>
              <a:t> </a:t>
            </a:r>
            <a:r>
              <a:rPr sz="1100" dirty="0" err="1"/>
              <a:t>казус</a:t>
            </a:r>
            <a:r>
              <a:rPr sz="1100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4069080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t>надграждащо ниво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32B43"/>
                </a:solidFill>
                <a:latin typeface="Aptos"/>
              </a:defRPr>
            </a:pPr>
            <a:r>
              <a:t>Една тема. Една цел. Различна дълбочина на работа.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95160" y="1257300"/>
            <a:ext cx="5007450" cy="3881628"/>
          </a:xfrm>
          <a:prstGeom prst="roundRect">
            <a:avLst/>
          </a:prstGeom>
          <a:solidFill>
            <a:srgbClr val="FFFFFF"/>
          </a:solidFill>
          <a:ln>
            <a:solidFill>
              <a:srgbClr val="DC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feed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771" y="1252728"/>
            <a:ext cx="4875839" cy="3531217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09 | ДВА УЧЕБНИ ПЪТЯ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Как могат да изглеждат различните маршрути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234440"/>
            <a:ext cx="9875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32B43"/>
                </a:solidFill>
                <a:latin typeface="Aptos"/>
              </a:defRPr>
            </a:pPr>
            <a:r>
              <a:t>ЕДИН И СЪЩ УЧЕБЕН РЕЗУЛТАТ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920240"/>
            <a:ext cx="1828800" cy="59436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103120"/>
            <a:ext cx="1645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СТАРТ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49039" y="1920240"/>
            <a:ext cx="1828800" cy="59436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40479" y="2103120"/>
            <a:ext cx="1645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ПРОВЕРКА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1920240"/>
            <a:ext cx="1828800" cy="59436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75120" y="2103120"/>
            <a:ext cx="1645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ЗАДАЧА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18320" y="1920240"/>
            <a:ext cx="1828800" cy="59436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09760" y="2103120"/>
            <a:ext cx="1645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РЕЗУЛТАТ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01752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CBA23D"/>
                </a:solidFill>
                <a:latin typeface="Aptos"/>
              </a:defRPr>
            </a:pPr>
            <a:r>
              <a:t>СТУДЕНТ 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017520"/>
            <a:ext cx="2158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rPr dirty="0" err="1"/>
              <a:t>нужда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подкрепа</a:t>
            </a:r>
            <a:r>
              <a:rPr dirty="0"/>
              <a:t> → </a:t>
            </a:r>
            <a:r>
              <a:rPr dirty="0" err="1"/>
              <a:t>допълнително</a:t>
            </a:r>
            <a:r>
              <a:rPr dirty="0"/>
              <a:t> </a:t>
            </a:r>
            <a:r>
              <a:rPr dirty="0" err="1"/>
              <a:t>обяснение</a:t>
            </a:r>
            <a:r>
              <a:rPr dirty="0"/>
              <a:t> → </a:t>
            </a:r>
            <a:r>
              <a:rPr dirty="0" err="1"/>
              <a:t>базово</a:t>
            </a:r>
            <a:r>
              <a:rPr dirty="0"/>
              <a:t> </a:t>
            </a:r>
            <a:r>
              <a:rPr dirty="0" err="1"/>
              <a:t>упражнение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3977639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8B8F"/>
                </a:solidFill>
                <a:latin typeface="Aptos"/>
              </a:defRPr>
            </a:pPr>
            <a:r>
              <a:t>СТУДЕНТ 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3977639"/>
            <a:ext cx="2957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готов за надграждане → казус → самостоятелна интерпретация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5759" y="5047488"/>
            <a:ext cx="6949440" cy="64008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-45720" y="5261590"/>
            <a:ext cx="65836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ЕДИНЕН КРИТЕРИЙ ЗА ПОСТИГНАТ УЧЕБЕН РЕЗУЛТАТ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pic>
        <p:nvPicPr>
          <p:cNvPr id="22" name="Picture 21" descr="grade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79" y="2609933"/>
            <a:ext cx="5623560" cy="353483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10 | FEEDBACK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550" b="1">
                <a:solidFill>
                  <a:srgbClr val="16314C"/>
                </a:solidFill>
                <a:latin typeface="Aptos"/>
              </a:rPr>
              <a:t>Обратната връзка трябва да отговаря на въпроса: „Какво следва?“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25880"/>
            <a:ext cx="31546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645920"/>
            <a:ext cx="2697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306591"/>
                </a:solidFill>
                <a:latin typeface="Aptos"/>
              </a:defRPr>
            </a:pPr>
            <a:r>
              <a:t>РЕЗУЛТАТ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40280"/>
            <a:ext cx="2697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27343D"/>
                </a:solidFill>
                <a:latin typeface="Aptos"/>
              </a:defRPr>
            </a:pPr>
            <a:r>
              <a:t>„Не разбирам тази част.“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1325880"/>
            <a:ext cx="3154680" cy="182880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54880" y="1645920"/>
            <a:ext cx="2697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ОБРАТНА ВРЪЗКА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240280"/>
            <a:ext cx="2697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FFFFFF"/>
                </a:solidFill>
                <a:latin typeface="Aptos"/>
              </a:defRPr>
            </a:pPr>
            <a:r>
              <a:t>„Прегледай примера за…“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325880"/>
            <a:ext cx="3154680" cy="182880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58200" y="1645920"/>
            <a:ext cx="2697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СЛЕДВАЩА СТЪПКА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8200" y="2240280"/>
            <a:ext cx="2697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FFFFFF"/>
                </a:solidFill>
                <a:latin typeface="Aptos"/>
              </a:defRPr>
            </a:pPr>
            <a:r>
              <a:t>„Опитай новия казус.“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02336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32B43"/>
                </a:solidFill>
                <a:latin typeface="Aptos"/>
              </a:defRPr>
            </a:pPr>
            <a:r>
              <a:t>Добрата обратна връзка не приключва задачата. Тя отваря следващата.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12 | ПРЕПОДАВАТЕЛЯТ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Как се променя моята роля?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280160"/>
            <a:ext cx="2743200" cy="960120"/>
          </a:xfrm>
          <a:prstGeom prst="roundRect">
            <a:avLst/>
          </a:prstGeom>
          <a:solidFill>
            <a:srgbClr val="3065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481328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ПРЕДИ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1463039"/>
            <a:ext cx="7040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32B43"/>
                </a:solidFill>
                <a:latin typeface="Aptos"/>
              </a:defRPr>
            </a:pPr>
            <a:r>
              <a:t>предавам съдържание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697480"/>
            <a:ext cx="2743200" cy="96012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898648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СЕГА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2880360"/>
            <a:ext cx="7040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32B43"/>
                </a:solidFill>
                <a:latin typeface="Aptos"/>
              </a:defRPr>
            </a:pPr>
            <a:r>
              <a:t>проектирам учебен маршрут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114800"/>
            <a:ext cx="2743200" cy="96012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4315968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СЛЕДВАЩО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4297680"/>
            <a:ext cx="7040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32B43"/>
                </a:solidFill>
                <a:latin typeface="Aptos"/>
              </a:defRPr>
            </a:pPr>
            <a:r>
              <a:t>използвам данните за педагогически решения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8640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32B43"/>
                </a:solidFill>
                <a:latin typeface="Aptos"/>
              </a:defRPr>
            </a:pPr>
            <a:r>
              <a:t>Технологията не намалява ролята на преподавателя. Тя променя мястото, където той добавя стойност.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14 | ГРАНИЦИ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Какво персонализираното обучение НЕ означава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280160"/>
            <a:ext cx="502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CBA23D"/>
                </a:solidFill>
                <a:latin typeface="Aptos"/>
              </a:defRPr>
            </a:pPr>
            <a:r>
              <a:t>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1298448"/>
            <a:ext cx="9418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не означава различни критерии за качество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21408"/>
            <a:ext cx="502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CBA23D"/>
                </a:solidFill>
                <a:latin typeface="Aptos"/>
              </a:defRPr>
            </a:pPr>
            <a:r>
              <a:t>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139696"/>
            <a:ext cx="9418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не означава студентът да учи напълно сам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62656"/>
            <a:ext cx="502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CBA23D"/>
                </a:solidFill>
                <a:latin typeface="Aptos"/>
              </a:defRPr>
            </a:pPr>
            <a:r>
              <a:t>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80944"/>
            <a:ext cx="9418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не означава безкрайно количество съдържание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03904"/>
            <a:ext cx="502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CBA23D"/>
                </a:solidFill>
                <a:latin typeface="Aptos"/>
              </a:defRPr>
            </a:pPr>
            <a:r>
              <a:t>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3822191"/>
            <a:ext cx="9418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не означава автоматизация вместо преподавател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645152"/>
            <a:ext cx="502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CBA23D"/>
                </a:solidFill>
                <a:latin typeface="Aptos"/>
              </a:defRPr>
            </a:pPr>
            <a:r>
              <a:t>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663440"/>
            <a:ext cx="9418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32B43"/>
                </a:solidFill>
                <a:latin typeface="Aptos"/>
              </a:defRPr>
            </a:pPr>
            <a:r>
              <a:t>не означава еднакъв резултат от всяка активност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34640" y="5532120"/>
            <a:ext cx="6492240" cy="50292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71800" y="5669280"/>
            <a:ext cx="6217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Различен маршрут ≠ различна цел.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15 | СЛЕДВАЩА СТЪПКА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Къде може да се включи 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0" y="1234440"/>
            <a:ext cx="2743200" cy="914400"/>
          </a:xfrm>
          <a:prstGeom prst="roundRect">
            <a:avLst/>
          </a:prstGeom>
          <a:solidFill>
            <a:srgbClr val="132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46320" y="1435608"/>
            <a:ext cx="2560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1400" b="1" dirty="0">
                <a:solidFill>
                  <a:schemeClr val="bg1"/>
                </a:solidFill>
                <a:latin typeface="Aptos"/>
              </a:rPr>
              <a:t>ПЕДАГОГИКА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720" y="2286000"/>
            <a:ext cx="3017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343D"/>
                </a:solidFill>
                <a:latin typeface="Aptos"/>
              </a:defRPr>
            </a:pPr>
            <a:r>
              <a:t>Какво трябва да научи студентът?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3886200"/>
            <a:ext cx="2743200" cy="914400"/>
          </a:xfrm>
          <a:prstGeom prst="roundRect">
            <a:avLst/>
          </a:prstGeom>
          <a:solidFill>
            <a:srgbClr val="18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920240" y="4087368"/>
            <a:ext cx="2560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1400" b="1" dirty="0">
                <a:solidFill>
                  <a:schemeClr val="bg1"/>
                </a:solidFill>
                <a:latin typeface="Aptos"/>
              </a:rPr>
              <a:t>ДАННИ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4937760"/>
            <a:ext cx="3017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343D"/>
                </a:solidFill>
                <a:latin typeface="Aptos"/>
              </a:defRPr>
            </a:pPr>
            <a:r>
              <a:t>Какво показва учебният процес?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0" y="3886200"/>
            <a:ext cx="2743200" cy="914400"/>
          </a:xfrm>
          <a:prstGeom prst="roundRect">
            <a:avLst/>
          </a:prstGeom>
          <a:solidFill>
            <a:srgbClr val="CBA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0" y="4087368"/>
            <a:ext cx="2560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1400" b="1">
                <a:solidFill>
                  <a:schemeClr val="bg1"/>
                </a:solidFill>
                <a:latin typeface="Aptos"/>
              </a:rPr>
              <a:t>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3800" y="4937760"/>
            <a:ext cx="3017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27343D"/>
                </a:solidFill>
                <a:latin typeface="Aptos"/>
              </a:defRPr>
            </a:pPr>
            <a:r>
              <a:t>Каква подкрепа може да се предложи?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2356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32B43"/>
                </a:solidFill>
                <a:latin typeface="Aptos"/>
              </a:defRPr>
            </a:pPr>
            <a:r>
              <a:t>AI е следваща възможност. Педагогическата цел остава водеща.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22 | КОРЕКТНОСТ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Какво е реално и какво е илюстративно?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22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71600"/>
            <a:ext cx="5074920" cy="3474720"/>
          </a:xfrm>
          <a:prstGeom prst="roundRect">
            <a:avLst/>
          </a:prstGeom>
          <a:solidFill>
            <a:srgbClr val="E8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691640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88B8F"/>
                </a:solidFill>
                <a:latin typeface="Aptos"/>
              </a:defRPr>
            </a:pPr>
            <a:r>
              <a:rPr sz="1300" b="1">
                <a:solidFill>
                  <a:srgbClr val="16314C"/>
                </a:solidFill>
                <a:latin typeface="Aptos"/>
              </a:rPr>
              <a:t>ОФИЦИАЛНА BLACKBOARD ФУНКЦИОНАЛНОСТ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240280"/>
            <a:ext cx="443484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27343D"/>
                </a:solidFill>
                <a:latin typeface="Aptos"/>
              </a:defRPr>
            </a:pPr>
            <a:r>
              <a:t>Blackboard Ultra включва Course Content, Calendar, Announcements, Discussions, Gradebook, Messages и др.; Progress Tracking може да подпомага проследяването на съдържание, задания и тестове.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371600"/>
            <a:ext cx="5074920" cy="3474720"/>
          </a:xfrm>
          <a:prstGeom prst="roundRect">
            <a:avLst/>
          </a:prstGeom>
          <a:solidFill>
            <a:srgbClr val="F9F2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691640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CBA23D"/>
                </a:solidFill>
                <a:latin typeface="Aptos"/>
              </a:defRPr>
            </a:pPr>
            <a:r>
              <a:rPr sz="1300" b="1">
                <a:solidFill>
                  <a:srgbClr val="16314C"/>
                </a:solidFill>
                <a:latin typeface="Aptos"/>
              </a:rPr>
              <a:t>МОЯТ ПЕДАГОГИЧЕСКИ ДИЗАЙН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240280"/>
            <a:ext cx="45262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27343D"/>
                </a:solidFill>
                <a:latin typeface="Aptos"/>
              </a:defRPr>
            </a:pPr>
            <a:r>
              <a:t>Примерните модули, въпроси и учебни маршрути са разработени за тази презентация, за да покажат как функциите на Blackboard могат да се използват в курс по медицинска статистика.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492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32B43"/>
                </a:solidFill>
                <a:latin typeface="Aptos"/>
              </a:defRPr>
            </a:pPr>
            <a:r>
              <a:t>При реалните screenshots: заличаваме имена, оценки и друга идентифицираща информация.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23 | AI В BLACKBOARD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AI Design Assistant: какво реално ми помага да правя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pic>
        <p:nvPicPr>
          <p:cNvPr id="6" name="Picture 5" descr="blackboard_ai_design_assistant_medsta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170432"/>
            <a:ext cx="7726679" cy="43784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366760" y="1261872"/>
            <a:ext cx="306324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13648" y="1536192"/>
            <a:ext cx="2560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8B8F"/>
                </a:solidFill>
                <a:latin typeface="Aptos"/>
              </a:defRPr>
            </a:pPr>
            <a:r>
              <a:rPr sz="1400" b="1">
                <a:solidFill>
                  <a:srgbClr val="16314C"/>
                </a:solidFill>
                <a:latin typeface="Aptos"/>
              </a:rPr>
              <a:t>За моята работа като преподавател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13648" y="2029968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AI подпомага създаването на въпроси и question banks.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3648" y="2871216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Мога да задам тема, сложност, брой въпроси и да избера съдържание от курса за контекст.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13648" y="3712464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След това аз проверявам, редактирам и решавам какво да публикувам.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13648" y="4553712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Пример: варианти за t-test, χ², доверителни интервали, корелация и интерпретация.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24 | AI В BLACKBOARD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AI Conversation: когато AI става учебна активност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pic>
        <p:nvPicPr>
          <p:cNvPr id="6" name="Picture 5" descr="blackboard_ai_conversation_medsta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170432"/>
            <a:ext cx="7726679" cy="43784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366760" y="1261872"/>
            <a:ext cx="3063240" cy="4709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13648" y="1536192"/>
            <a:ext cx="2560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8B8F"/>
                </a:solidFill>
                <a:latin typeface="Aptos"/>
              </a:defRPr>
            </a:pPr>
            <a:r>
              <a:rPr sz="1400" b="1">
                <a:solidFill>
                  <a:srgbClr val="16314C"/>
                </a:solidFill>
                <a:latin typeface="Aptos"/>
              </a:rPr>
              <a:t>Тук AI вече е част от ученето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13648" y="2029968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Blackboard позволява Socratic questioning и role-play.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3648" y="2871216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В моя курс това може да бъде разговор: „Избери статистически тест и защити избора си.“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13648" y="3712464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AI задава следващи въпроси вместо просто да дава готов отговор.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13648" y="4553712"/>
            <a:ext cx="251460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7343D"/>
                </a:solidFill>
                <a:latin typeface="Aptos"/>
              </a:defRPr>
            </a:pPr>
            <a:r>
              <a:rPr sz="1120" b="0">
                <a:solidFill>
                  <a:srgbClr val="2A3743"/>
                </a:solidFill>
                <a:latin typeface="Aptos"/>
              </a:rPr>
              <a:t>Накрая студентът прави reflection, а преподавателят може да прегледа взаимодействието.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28600"/>
            <a:ext cx="10058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188B8F"/>
                </a:solidFill>
                <a:latin typeface="Aptos"/>
              </a:defRPr>
            </a:pPr>
            <a:r>
              <a:rPr sz="1100" b="1">
                <a:solidFill>
                  <a:srgbClr val="129199"/>
                </a:solidFill>
                <a:latin typeface="Aptos"/>
              </a:rPr>
              <a:t>26 | КРИТИЧНА ПРАКТИКА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30352"/>
            <a:ext cx="1046988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32B43"/>
                </a:solidFill>
                <a:latin typeface="Aptos"/>
              </a:defRPr>
            </a:pPr>
            <a:r>
              <a:rPr sz="2700" b="1">
                <a:solidFill>
                  <a:srgbClr val="16314C"/>
                </a:solidFill>
                <a:latin typeface="Aptos"/>
              </a:rPr>
              <a:t>Кога AI ми помага — и кога не му се доверявам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91088" y="283464"/>
            <a:ext cx="429768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CBA23D"/>
                </a:solidFill>
                <a:latin typeface="Aptos"/>
              </a:defRPr>
            </a:pPr>
            <a:r>
              <a:rPr sz="1100" b="1">
                <a:solidFill>
                  <a:srgbClr val="CDA434"/>
                </a:solidFill>
                <a:latin typeface="Aptos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55664"/>
            <a:ext cx="10149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00" b="0">
                <a:solidFill>
                  <a:srgbClr val="66747D"/>
                </a:solidFill>
                <a:latin typeface="Aptos"/>
              </a:defRPr>
            </a:pPr>
            <a:r>
              <a:rPr sz="850" b="0">
                <a:solidFill>
                  <a:srgbClr val="677784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5212080" cy="4480560"/>
          </a:xfrm>
          <a:prstGeom prst="roundRect">
            <a:avLst/>
          </a:prstGeom>
          <a:solidFill>
            <a:srgbClr val="E8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63640" y="1325880"/>
            <a:ext cx="5212080" cy="4480560"/>
          </a:xfrm>
          <a:prstGeom prst="roundRect">
            <a:avLst/>
          </a:prstGeom>
          <a:solidFill>
            <a:srgbClr val="F9F2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664208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88B8F"/>
                </a:solidFill>
                <a:latin typeface="Aptos"/>
              </a:defRPr>
            </a:pPr>
            <a:r>
              <a:t>КОГА ГО ИЗПОЛЗВАМ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267712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✓  варианти на въпроси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2852928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✓  допълнителни упражнения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3438144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✓  различни обяснения на едно понятие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023360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✓  Socratic questioning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08576"/>
            <a:ext cx="4526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✓  бърза подготовка на учебни материали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1664208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CBA23D"/>
                </a:solidFill>
                <a:latin typeface="Aptos"/>
              </a:defRPr>
            </a:pPr>
            <a:r>
              <a:t>КОГА СЕ НАМЕСВАМ АЗ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267712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!  неточен или прекалено общ отговор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2852928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!  сложност, която не съответства на нивото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438144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!  готово решение вместо мислене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4023360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!  неподходящ контекст за медицинско обучение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608576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27343D"/>
                </a:solidFill>
                <a:latin typeface="Aptos"/>
              </a:defRPr>
            </a:pPr>
            <a:r>
              <a:t>!  студентът приема AI без проверка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6080760"/>
            <a:ext cx="10241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32B43"/>
                </a:solidFill>
                <a:latin typeface="Aptos"/>
              </a:defRPr>
            </a:pPr>
            <a:r>
              <a:t>AI е инструмент за подкрепа; академичната и педагогическата преценка остават мои.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373368"/>
            <a:ext cx="10607040" cy="10972"/>
          </a:xfrm>
          <a:prstGeom prst="rect">
            <a:avLst/>
          </a:prstGeom>
          <a:solidFill>
            <a:srgbClr val="D6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1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82296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ptos"/>
              </a:defRPr>
            </a:pPr>
            <a:r>
              <a:rPr sz="2700" b="1">
                <a:solidFill>
                  <a:srgbClr val="F8FAFB"/>
                </a:solidFill>
                <a:latin typeface="Aptos"/>
              </a:rPr>
              <a:t>Иновацията е в начина, по който използвам технологията.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ptos"/>
              </a:defRPr>
            </a:pPr>
            <a:r>
              <a:rPr sz="1700" b="0">
                <a:solidFill>
                  <a:srgbClr val="E0EAEF"/>
                </a:solidFill>
                <a:latin typeface="Aptos"/>
              </a:rPr>
              <a:t>Blackboard организира учебната среда.</a:t>
            </a:r>
            <a:r>
              <a:t/>
            </a:r>
            <a:br/>
            <a:r>
              <a:rPr sz="1700" b="0">
                <a:solidFill>
                  <a:srgbClr val="E0EAEF"/>
                </a:solidFill>
                <a:latin typeface="Aptos"/>
              </a:rPr>
              <a:t>AI разширява възможностите.</a:t>
            </a:r>
            <a:r>
              <a:t/>
            </a:r>
            <a:br/>
            <a:r>
              <a:rPr sz="1700" b="0">
                <a:solidFill>
                  <a:srgbClr val="E0EAEF"/>
                </a:solidFill>
                <a:latin typeface="Aptos"/>
              </a:rPr>
              <a:t>Преподавателят избира, проверява и адаптира.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434340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88B8F"/>
                </a:solidFill>
                <a:latin typeface="Aptos"/>
              </a:defRPr>
            </a:pPr>
            <a:r>
              <a:rPr sz="1600" b="1">
                <a:solidFill>
                  <a:srgbClr val="2AC7BF"/>
                </a:solidFill>
                <a:latin typeface="Aptos"/>
              </a:rPr>
              <a:t>Един курс. Различни учебни пътища. Общи цели.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800600"/>
            <a:ext cx="10149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E0EBED"/>
                </a:solidFill>
                <a:latin typeface="Aptos"/>
              </a:defRPr>
            </a:pPr>
            <a:r>
              <a:rPr sz="1050" b="1">
                <a:solidFill>
                  <a:srgbClr val="F8FAFB"/>
                </a:solidFill>
                <a:latin typeface="Aptos"/>
              </a:rPr>
              <a:t>доц. Силвия Николова | Медицински университет – Варна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230368"/>
            <a:ext cx="10149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188B8F"/>
                </a:solidFill>
                <a:latin typeface="Aptos"/>
              </a:defRPr>
            </a:pPr>
            <a:r>
              <a:rPr sz="950" b="0">
                <a:solidFill>
                  <a:srgbClr val="E0EAEF"/>
                </a:solidFill>
                <a:latin typeface="Aptos"/>
              </a:rPr>
              <a:t>24 септември 2026 | Международен образователен форум „Образование на бъдещето“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1836</Words>
  <Application>Microsoft Office PowerPoint</Application>
  <PresentationFormat>Widescreen</PresentationFormat>
  <Paragraphs>324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2026-09-18T12:15:51Z</dcterms:modified>
  <cp:category/>
</cp:coreProperties>
</file>