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Nunito Bold" charset="1" panose="00000000000000000000"/>
      <p:regular r:id="rId11"/>
    </p:embeddedFont>
    <p:embeddedFont>
      <p:font typeface="Nunito" charset="1" panose="00000000000000000000"/>
      <p:regular r:id="rId12"/>
    </p:embeddedFont>
    <p:embeddedFont>
      <p:font typeface="Nunito Bold Italics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11" Target="../media/image23.jpeg" Type="http://schemas.openxmlformats.org/officeDocument/2006/relationships/image"/><Relationship Id="rId12" Target="../media/image24.jpe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679" y="131548"/>
            <a:ext cx="2945147" cy="2628543"/>
          </a:xfrm>
          <a:custGeom>
            <a:avLst/>
            <a:gdLst/>
            <a:ahLst/>
            <a:cxnLst/>
            <a:rect r="r" b="b" t="t" l="l"/>
            <a:pathLst>
              <a:path h="2628543" w="2945147">
                <a:moveTo>
                  <a:pt x="0" y="0"/>
                </a:moveTo>
                <a:lnTo>
                  <a:pt x="2945147" y="0"/>
                </a:lnTo>
                <a:lnTo>
                  <a:pt x="2945147" y="2628543"/>
                </a:lnTo>
                <a:lnTo>
                  <a:pt x="0" y="26285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629148">
            <a:off x="15118990" y="-246320"/>
            <a:ext cx="3136635" cy="2799447"/>
          </a:xfrm>
          <a:custGeom>
            <a:avLst/>
            <a:gdLst/>
            <a:ahLst/>
            <a:cxnLst/>
            <a:rect r="r" b="b" t="t" l="l"/>
            <a:pathLst>
              <a:path h="2799447" w="3136635">
                <a:moveTo>
                  <a:pt x="0" y="0"/>
                </a:moveTo>
                <a:lnTo>
                  <a:pt x="3136635" y="0"/>
                </a:lnTo>
                <a:lnTo>
                  <a:pt x="3136635" y="2799447"/>
                </a:lnTo>
                <a:lnTo>
                  <a:pt x="0" y="27994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159510"/>
            <a:ext cx="18288000" cy="2127490"/>
            <a:chOff x="0" y="0"/>
            <a:chExt cx="38845963" cy="45190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845964" cy="4519051"/>
            </a:xfrm>
            <a:custGeom>
              <a:avLst/>
              <a:gdLst/>
              <a:ahLst/>
              <a:cxnLst/>
              <a:rect r="r" b="b" t="t" l="l"/>
              <a:pathLst>
                <a:path h="4519051" w="38845964">
                  <a:moveTo>
                    <a:pt x="38845964" y="4519051"/>
                  </a:moveTo>
                  <a:lnTo>
                    <a:pt x="0" y="4519051"/>
                  </a:lnTo>
                  <a:lnTo>
                    <a:pt x="0" y="0"/>
                  </a:lnTo>
                  <a:lnTo>
                    <a:pt x="38845964" y="4519051"/>
                  </a:lnTo>
                  <a:close/>
                </a:path>
              </a:pathLst>
            </a:custGeom>
            <a:solidFill>
              <a:srgbClr val="FEFEFE"/>
            </a:solid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8049464" y="-76683"/>
            <a:ext cx="2189071" cy="18934705"/>
            <a:chOff x="0" y="0"/>
            <a:chExt cx="5806300" cy="502224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806300" cy="50222469"/>
            </a:xfrm>
            <a:custGeom>
              <a:avLst/>
              <a:gdLst/>
              <a:ahLst/>
              <a:cxnLst/>
              <a:rect r="r" b="b" t="t" l="l"/>
              <a:pathLst>
                <a:path h="50222469" w="5806300">
                  <a:moveTo>
                    <a:pt x="5806300" y="50222469"/>
                  </a:moveTo>
                  <a:lnTo>
                    <a:pt x="0" y="50222469"/>
                  </a:lnTo>
                  <a:lnTo>
                    <a:pt x="0" y="0"/>
                  </a:lnTo>
                  <a:lnTo>
                    <a:pt x="5806300" y="50222469"/>
                  </a:lnTo>
                  <a:close/>
                </a:path>
              </a:pathLst>
            </a:custGeom>
            <a:solidFill>
              <a:srgbClr val="1DC097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82975" y="2760091"/>
            <a:ext cx="17122050" cy="4284355"/>
            <a:chOff x="0" y="0"/>
            <a:chExt cx="22829400" cy="57124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56933" cy="5712474"/>
            </a:xfrm>
            <a:custGeom>
              <a:avLst/>
              <a:gdLst/>
              <a:ahLst/>
              <a:cxnLst/>
              <a:rect r="r" b="b" t="t" l="l"/>
              <a:pathLst>
                <a:path h="5712474" w="4756933">
                  <a:moveTo>
                    <a:pt x="0" y="0"/>
                  </a:moveTo>
                  <a:lnTo>
                    <a:pt x="4756933" y="0"/>
                  </a:lnTo>
                  <a:lnTo>
                    <a:pt x="4756933" y="5712474"/>
                  </a:lnTo>
                  <a:lnTo>
                    <a:pt x="0" y="5712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622706" y="350033"/>
              <a:ext cx="17206694" cy="46123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448"/>
                </a:lnSpc>
              </a:pPr>
              <a:r>
                <a:rPr lang="en-US" sz="21034" b="true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СмарТест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05536" y="182949"/>
            <a:ext cx="1156175" cy="1156175"/>
          </a:xfrm>
          <a:custGeom>
            <a:avLst/>
            <a:gdLst/>
            <a:ahLst/>
            <a:cxnLst/>
            <a:rect r="r" b="b" t="t" l="l"/>
            <a:pathLst>
              <a:path h="1156175" w="1156175">
                <a:moveTo>
                  <a:pt x="0" y="0"/>
                </a:moveTo>
                <a:lnTo>
                  <a:pt x="1156175" y="0"/>
                </a:lnTo>
                <a:lnTo>
                  <a:pt x="1156175" y="1156175"/>
                </a:lnTo>
                <a:lnTo>
                  <a:pt x="0" y="1156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9200" y="0"/>
            <a:ext cx="15137452" cy="10287000"/>
          </a:xfrm>
          <a:custGeom>
            <a:avLst/>
            <a:gdLst/>
            <a:ahLst/>
            <a:cxnLst/>
            <a:rect r="r" b="b" t="t" l="l"/>
            <a:pathLst>
              <a:path h="10287000" w="15137452">
                <a:moveTo>
                  <a:pt x="0" y="0"/>
                </a:moveTo>
                <a:lnTo>
                  <a:pt x="15137452" y="0"/>
                </a:lnTo>
                <a:lnTo>
                  <a:pt x="151374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01900" y="6580976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59817" y="-1543958"/>
            <a:ext cx="3518154" cy="4114800"/>
          </a:xfrm>
          <a:custGeom>
            <a:avLst/>
            <a:gdLst/>
            <a:ahLst/>
            <a:cxnLst/>
            <a:rect r="r" b="b" t="t" l="l"/>
            <a:pathLst>
              <a:path h="4114800" w="3518154">
                <a:moveTo>
                  <a:pt x="0" y="0"/>
                </a:moveTo>
                <a:lnTo>
                  <a:pt x="3518154" y="0"/>
                </a:lnTo>
                <a:lnTo>
                  <a:pt x="35181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249922" y="702183"/>
            <a:ext cx="4195959" cy="1049932"/>
            <a:chOff x="0" y="0"/>
            <a:chExt cx="5594612" cy="13999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65742" cy="1399909"/>
            </a:xfrm>
            <a:custGeom>
              <a:avLst/>
              <a:gdLst/>
              <a:ahLst/>
              <a:cxnLst/>
              <a:rect r="r" b="b" t="t" l="l"/>
              <a:pathLst>
                <a:path h="1399909" w="1165742">
                  <a:moveTo>
                    <a:pt x="0" y="0"/>
                  </a:moveTo>
                  <a:lnTo>
                    <a:pt x="1165742" y="0"/>
                  </a:lnTo>
                  <a:lnTo>
                    <a:pt x="1165742" y="1399909"/>
                  </a:lnTo>
                  <a:lnTo>
                    <a:pt x="0" y="1399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1377910" y="88567"/>
              <a:ext cx="4216702" cy="1127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216"/>
                </a:lnSpc>
              </a:pPr>
              <a:r>
                <a:rPr lang="en-US" sz="5154" b="true">
                  <a:solidFill>
                    <a:srgbClr val="FFFFFF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СмарТест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4954642" y="3662115"/>
            <a:ext cx="10247258" cy="6925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Спестяваме време от създаване и проверка</a:t>
            </a:r>
          </a:p>
          <a:p>
            <a:pPr algn="l">
              <a:lnSpc>
                <a:spcPts val="6019"/>
              </a:lnSpc>
            </a:pP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Получаваме ясна картина на напредъка на класа</a:t>
            </a:r>
          </a:p>
          <a:p>
            <a:pPr algn="l">
              <a:lnSpc>
                <a:spcPts val="6019"/>
              </a:lnSpc>
            </a:pP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Взимаме </a:t>
            </a:r>
            <a:r>
              <a:rPr lang="en-US" sz="4299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решения, базирани на данни</a:t>
            </a:r>
          </a:p>
          <a:p>
            <a:pPr algn="l">
              <a:lnSpc>
                <a:spcPts val="6439"/>
              </a:lnSpc>
            </a:pPr>
          </a:p>
          <a:p>
            <a:pPr algn="l">
              <a:lnSpc>
                <a:spcPts val="643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829367" y="2033631"/>
            <a:ext cx="13339074" cy="969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46BF97"/>
                </a:solidFill>
                <a:latin typeface="Nunito Bold"/>
                <a:ea typeface="Nunito Bold"/>
                <a:cs typeface="Nunito Bold"/>
                <a:sym typeface="Nunito Bold"/>
              </a:rPr>
              <a:t>Как помагаме на </a:t>
            </a:r>
            <a:r>
              <a:rPr lang="en-US" b="true" sz="5699" i="true">
                <a:solidFill>
                  <a:srgbClr val="46BF97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учителите</a:t>
            </a:r>
            <a:r>
              <a:rPr lang="en-US" sz="5699" b="true">
                <a:solidFill>
                  <a:srgbClr val="46BF97"/>
                </a:solidFill>
                <a:latin typeface="Nunito Bold"/>
                <a:ea typeface="Nunito Bold"/>
                <a:cs typeface="Nunito Bold"/>
                <a:sym typeface="Nunito Bold"/>
              </a:rPr>
              <a:t>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3947843" y="3861092"/>
            <a:ext cx="693890" cy="693890"/>
          </a:xfrm>
          <a:custGeom>
            <a:avLst/>
            <a:gdLst/>
            <a:ahLst/>
            <a:cxnLst/>
            <a:rect r="r" b="b" t="t" l="l"/>
            <a:pathLst>
              <a:path h="693890" w="693890">
                <a:moveTo>
                  <a:pt x="0" y="0"/>
                </a:moveTo>
                <a:lnTo>
                  <a:pt x="693890" y="0"/>
                </a:lnTo>
                <a:lnTo>
                  <a:pt x="693890" y="693890"/>
                </a:lnTo>
                <a:lnTo>
                  <a:pt x="0" y="6938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947843" y="8295822"/>
            <a:ext cx="693890" cy="693890"/>
          </a:xfrm>
          <a:custGeom>
            <a:avLst/>
            <a:gdLst/>
            <a:ahLst/>
            <a:cxnLst/>
            <a:rect r="r" b="b" t="t" l="l"/>
            <a:pathLst>
              <a:path h="693890" w="693890">
                <a:moveTo>
                  <a:pt x="0" y="0"/>
                </a:moveTo>
                <a:lnTo>
                  <a:pt x="693890" y="0"/>
                </a:lnTo>
                <a:lnTo>
                  <a:pt x="693890" y="693890"/>
                </a:lnTo>
                <a:lnTo>
                  <a:pt x="0" y="6938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947843" y="6003141"/>
            <a:ext cx="693890" cy="693890"/>
          </a:xfrm>
          <a:custGeom>
            <a:avLst/>
            <a:gdLst/>
            <a:ahLst/>
            <a:cxnLst/>
            <a:rect r="r" b="b" t="t" l="l"/>
            <a:pathLst>
              <a:path h="693890" w="693890">
                <a:moveTo>
                  <a:pt x="0" y="0"/>
                </a:moveTo>
                <a:lnTo>
                  <a:pt x="693890" y="0"/>
                </a:lnTo>
                <a:lnTo>
                  <a:pt x="693890" y="693890"/>
                </a:lnTo>
                <a:lnTo>
                  <a:pt x="0" y="6938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9055" y="-353301"/>
            <a:ext cx="4429535" cy="2768459"/>
          </a:xfrm>
          <a:custGeom>
            <a:avLst/>
            <a:gdLst/>
            <a:ahLst/>
            <a:cxnLst/>
            <a:rect r="r" b="b" t="t" l="l"/>
            <a:pathLst>
              <a:path h="2768459" w="4429535">
                <a:moveTo>
                  <a:pt x="0" y="0"/>
                </a:moveTo>
                <a:lnTo>
                  <a:pt x="4429535" y="0"/>
                </a:lnTo>
                <a:lnTo>
                  <a:pt x="4429535" y="2768459"/>
                </a:lnTo>
                <a:lnTo>
                  <a:pt x="0" y="27684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39787" y="5896794"/>
            <a:ext cx="2936973" cy="2369158"/>
          </a:xfrm>
          <a:custGeom>
            <a:avLst/>
            <a:gdLst/>
            <a:ahLst/>
            <a:cxnLst/>
            <a:rect r="r" b="b" t="t" l="l"/>
            <a:pathLst>
              <a:path h="2369158" w="2936973">
                <a:moveTo>
                  <a:pt x="0" y="0"/>
                </a:moveTo>
                <a:lnTo>
                  <a:pt x="2936974" y="0"/>
                </a:lnTo>
                <a:lnTo>
                  <a:pt x="2936974" y="2369158"/>
                </a:lnTo>
                <a:lnTo>
                  <a:pt x="0" y="23691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063347" y="617220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22306" y="-501233"/>
            <a:ext cx="3902202" cy="4114800"/>
          </a:xfrm>
          <a:custGeom>
            <a:avLst/>
            <a:gdLst/>
            <a:ahLst/>
            <a:cxnLst/>
            <a:rect r="r" b="b" t="t" l="l"/>
            <a:pathLst>
              <a:path h="4114800" w="3902202">
                <a:moveTo>
                  <a:pt x="0" y="0"/>
                </a:moveTo>
                <a:lnTo>
                  <a:pt x="3902202" y="0"/>
                </a:lnTo>
                <a:lnTo>
                  <a:pt x="39022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92481" y="877111"/>
            <a:ext cx="6647782" cy="3076094"/>
          </a:xfrm>
          <a:custGeom>
            <a:avLst/>
            <a:gdLst/>
            <a:ahLst/>
            <a:cxnLst/>
            <a:rect r="r" b="b" t="t" l="l"/>
            <a:pathLst>
              <a:path h="3076094" w="6647782">
                <a:moveTo>
                  <a:pt x="0" y="0"/>
                </a:moveTo>
                <a:lnTo>
                  <a:pt x="6647782" y="0"/>
                </a:lnTo>
                <a:lnTo>
                  <a:pt x="6647782" y="3076094"/>
                </a:lnTo>
                <a:lnTo>
                  <a:pt x="0" y="30760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592481" y="4352829"/>
            <a:ext cx="6647782" cy="2500020"/>
          </a:xfrm>
          <a:custGeom>
            <a:avLst/>
            <a:gdLst/>
            <a:ahLst/>
            <a:cxnLst/>
            <a:rect r="r" b="b" t="t" l="l"/>
            <a:pathLst>
              <a:path h="2500020" w="6647782">
                <a:moveTo>
                  <a:pt x="0" y="0"/>
                </a:moveTo>
                <a:lnTo>
                  <a:pt x="6647782" y="0"/>
                </a:lnTo>
                <a:lnTo>
                  <a:pt x="6647782" y="2500021"/>
                </a:lnTo>
                <a:lnTo>
                  <a:pt x="0" y="25000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92481" y="7288848"/>
            <a:ext cx="6647782" cy="2568203"/>
          </a:xfrm>
          <a:custGeom>
            <a:avLst/>
            <a:gdLst/>
            <a:ahLst/>
            <a:cxnLst/>
            <a:rect r="r" b="b" t="t" l="l"/>
            <a:pathLst>
              <a:path h="2568203" w="6647782">
                <a:moveTo>
                  <a:pt x="0" y="0"/>
                </a:moveTo>
                <a:lnTo>
                  <a:pt x="6647782" y="0"/>
                </a:lnTo>
                <a:lnTo>
                  <a:pt x="6647782" y="2568202"/>
                </a:lnTo>
                <a:lnTo>
                  <a:pt x="0" y="25682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4D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8566300">
            <a:off x="3693871" y="4731594"/>
            <a:ext cx="2522969" cy="1077996"/>
          </a:xfrm>
          <a:custGeom>
            <a:avLst/>
            <a:gdLst/>
            <a:ahLst/>
            <a:cxnLst/>
            <a:rect r="r" b="b" t="t" l="l"/>
            <a:pathLst>
              <a:path h="1077996" w="2522969">
                <a:moveTo>
                  <a:pt x="0" y="0"/>
                </a:moveTo>
                <a:lnTo>
                  <a:pt x="2522969" y="0"/>
                </a:lnTo>
                <a:lnTo>
                  <a:pt x="2522969" y="1077995"/>
                </a:lnTo>
                <a:lnTo>
                  <a:pt x="0" y="1077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48981" y="6907096"/>
            <a:ext cx="7012749" cy="82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b="true" sz="4799" i="true">
                <a:solidFill>
                  <a:srgbClr val="FFFFFF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https://smartest.bg/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651955"/>
            <a:ext cx="8339624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Опитайте и вие! </a:t>
            </a:r>
          </a:p>
        </p:txBody>
      </p:sp>
      <p:sp>
        <p:nvSpPr>
          <p:cNvPr name="Freeform 5" id="5" descr="QR code image"/>
          <p:cNvSpPr/>
          <p:nvPr/>
        </p:nvSpPr>
        <p:spPr>
          <a:xfrm flipH="false" flipV="false" rot="0">
            <a:off x="9368324" y="1198012"/>
            <a:ext cx="7890976" cy="7890976"/>
          </a:xfrm>
          <a:custGeom>
            <a:avLst/>
            <a:gdLst/>
            <a:ahLst/>
            <a:cxnLst/>
            <a:rect r="r" b="b" t="t" l="l"/>
            <a:pathLst>
              <a:path h="7890976" w="7890976">
                <a:moveTo>
                  <a:pt x="0" y="0"/>
                </a:moveTo>
                <a:lnTo>
                  <a:pt x="7890976" y="0"/>
                </a:lnTo>
                <a:lnTo>
                  <a:pt x="7890976" y="7890976"/>
                </a:lnTo>
                <a:lnTo>
                  <a:pt x="0" y="7890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DAHVdA-7FjI</dc:identifier>
  <dcterms:modified xsi:type="dcterms:W3CDTF">2011-08-01T06:04:30Z</dcterms:modified>
  <cp:revision>1</cp:revision>
  <dc:title>Варна 25.09.2026 г.</dc:title>
</cp:coreProperties>
</file>