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644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8cef5e81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8cef5e81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f8cef5e814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f8cef5e814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f8cef5e814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f8cef5e814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bb03b8a9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bb03b8a9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bb03b8a9b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fbb03b8a9b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bb03b8a9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bb03b8a9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bb03b8a9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bb03b8a9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>
                <a:solidFill>
                  <a:schemeClr val="dk1"/>
                </a:solidFill>
              </a:rPr>
              <a:t>Art gives children an opportunity to express their ideas and make STEAM activities more creative.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>
                <a:solidFill>
                  <a:schemeClr val="dk1"/>
                </a:solidFill>
              </a:rPr>
              <a:t>Children design, draw, model and build using natural, recycled and traditional art materials. They learn that one task can have many different solutions.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>
                <a:solidFill>
                  <a:schemeClr val="dk1"/>
                </a:solidFill>
              </a:rPr>
              <a:t>Outdoor learning is also an important part of our approach. Children observe seasonal changes, explore plants and insects, investigate weather conditions and carry out experiments in nature.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>
                <a:solidFill>
                  <a:schemeClr val="dk1"/>
                </a:solidFill>
              </a:rPr>
              <a:t>Our garden, greenhouse, smart greenhouse and roof garden provide opportunities to connect science, mathematics, environmental education and creativity.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 sz="1300" b="1">
                <a:solidFill>
                  <a:schemeClr val="dk1"/>
                </a:solidFill>
              </a:rPr>
              <a:t>Photos</a:t>
            </a:r>
            <a:endParaRPr sz="1300" b="1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>
                <a:solidFill>
                  <a:schemeClr val="dk1"/>
                </a:solidFill>
              </a:rPr>
              <a:t>Творческие работы из природных материалов.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>
                <a:solidFill>
                  <a:schemeClr val="dk1"/>
                </a:solidFill>
              </a:rPr>
              <a:t>Работы из вторичного сырья.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>
                <a:solidFill>
                  <a:schemeClr val="dk1"/>
                </a:solidFill>
              </a:rPr>
              <a:t>Дети в саду, теплице или на крыше.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>
                <a:solidFill>
                  <a:schemeClr val="dk1"/>
                </a:solidFill>
              </a:rPr>
              <a:t>Наблюдение за растениями и насекомыми.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>
                <a:solidFill>
                  <a:schemeClr val="dk1"/>
                </a:solidFill>
              </a:rPr>
              <a:t>Эксперименты и измерения на улице.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bb03b8a9b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fbb03b8a9b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bb03b8a9b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bb03b8a9b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bb03b8a9b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fbb03b8a9b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acebook.com/TallinnaArbuLasteaed" TargetMode="External"/><Relationship Id="rId5" Type="http://schemas.openxmlformats.org/officeDocument/2006/relationships/hyperlink" Target="http://www.tallinn.ee/arbu/" TargetMode="External"/><Relationship Id="rId4" Type="http://schemas.openxmlformats.org/officeDocument/2006/relationships/hyperlink" Target="mailto:arbu@la.tln.edu.e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762850" y="2136112"/>
            <a:ext cx="6036000" cy="9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t" sz="3180" b="1" dirty="0">
                <a:latin typeface="Verdana" panose="020B0604030504040204" pitchFamily="34" charset="0"/>
                <a:ea typeface="Verdana" panose="020B0604030504040204" pitchFamily="34" charset="0"/>
              </a:rPr>
              <a:t>STEAM Education in Early Childhood Education </a:t>
            </a:r>
            <a:r>
              <a:rPr lang="et" sz="3880" b="1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et" sz="388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sz="388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520550" y="32060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t" sz="218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Alvina Maasik, Olga Janson-Kislitsõn</a:t>
            </a:r>
            <a:endParaRPr sz="218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t" sz="218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Arbu Kindergarten</a:t>
            </a:r>
            <a:r>
              <a:rPr lang="et-EE" sz="218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Tallinn, ESTONIA</a:t>
            </a:r>
            <a:endParaRPr sz="218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152575" y="229325"/>
            <a:ext cx="7088700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INTERNATIONAL EDUCATION FORUM </a:t>
            </a:r>
            <a:endParaRPr sz="18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t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“EDUCATION OF THE FUTURE” </a:t>
            </a:r>
            <a:endParaRPr sz="18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196558" y="4485100"/>
            <a:ext cx="285929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Varna, Bulgaria </a:t>
            </a:r>
            <a:r>
              <a:rPr lang="et" sz="1800" dirty="0">
                <a:solidFill>
                  <a:schemeClr val="dk1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2026</a:t>
            </a:r>
            <a:r>
              <a:rPr lang="et" sz="18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sz="18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8" name="Google Shape;58;p13" title="0a15e81e-c2ea-4661-a975-a5f6ace7985b.jf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00" y="143575"/>
            <a:ext cx="1812127" cy="179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937452" y="16428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" sz="2400" b="1" dirty="0">
                <a:latin typeface="Verdana" panose="020B0604030504040204" pitchFamily="34" charset="0"/>
                <a:ea typeface="Verdana" panose="020B0604030504040204" pitchFamily="34" charset="0"/>
              </a:rPr>
              <a:t>1. Why Is STEAM Important in Early Childhood Education? </a:t>
            </a:r>
            <a:endParaRPr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9711"/>
              <a:buFont typeface="Arial"/>
              <a:buNone/>
            </a:pPr>
            <a:r>
              <a:rPr lang="et" sz="277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STEAM combines </a:t>
            </a:r>
            <a:r>
              <a:rPr lang="et" sz="277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Science, Technology, Engineering, Art and Mathematics.</a:t>
            </a:r>
            <a:endParaRPr sz="2770" b="1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9711"/>
              <a:buFont typeface="Arial"/>
              <a:buNone/>
            </a:pPr>
            <a:r>
              <a:rPr lang="et" sz="277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Children are naturally curious. They ask many questions and learn best through play, exploration and hands-on activities.</a:t>
            </a:r>
            <a:endParaRPr sz="277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9711"/>
              <a:buFont typeface="Arial"/>
              <a:buNone/>
            </a:pPr>
            <a:r>
              <a:rPr lang="et" sz="277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STEAM education helps children to:</a:t>
            </a:r>
            <a:endParaRPr sz="2770" b="1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00896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4730"/>
              <a:buChar char="●"/>
            </a:pPr>
            <a:r>
              <a:rPr lang="et" sz="277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understand how the world works;</a:t>
            </a:r>
            <a:endParaRPr sz="277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0089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4730"/>
              <a:buChar char="●"/>
            </a:pPr>
            <a:r>
              <a:rPr lang="et" sz="277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develop curiosity and creativity;</a:t>
            </a:r>
            <a:endParaRPr sz="277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0089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4730"/>
              <a:buChar char="●"/>
            </a:pPr>
            <a:r>
              <a:rPr lang="et" sz="277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think critically and solve problems;</a:t>
            </a:r>
            <a:endParaRPr sz="277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0089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4730"/>
              <a:buChar char="●"/>
            </a:pPr>
            <a:r>
              <a:rPr lang="et" sz="277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cooperate and share ideas;</a:t>
            </a:r>
            <a:endParaRPr sz="277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0089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4730"/>
              <a:buChar char="●"/>
            </a:pPr>
            <a:r>
              <a:rPr lang="et" sz="277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become confident and independent learners;</a:t>
            </a:r>
            <a:endParaRPr sz="277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0089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4730"/>
              <a:buChar char="●"/>
            </a:pPr>
            <a:r>
              <a:rPr lang="et" sz="277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prepare for future challenges.</a:t>
            </a:r>
            <a:endParaRPr sz="277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65" name="Google Shape;65;p14" title="0a15e81e-c2ea-4661-a975-a5f6ace7985b.jf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00" y="143574"/>
            <a:ext cx="715552" cy="693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Esimese poolaasta aruanne (4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071" y="2092032"/>
            <a:ext cx="3315154" cy="2476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1235431" y="14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" b="1" dirty="0">
                <a:latin typeface="Verdana" panose="020B0604030504040204" pitchFamily="34" charset="0"/>
                <a:ea typeface="Verdana" panose="020B0604030504040204" pitchFamily="34" charset="0"/>
              </a:rPr>
              <a:t>2. STEAM in Everyday Learning 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STEAM is not a separate subject in our kindergarten. It is naturally integrated into children’s everyday learning and play.</a:t>
            </a:r>
            <a:endParaRPr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Children observe, compare, measure, build, create, experiment and look for solutions. STEAM activities are connected with language learning, mathematics, art, nature and physical activity.</a:t>
            </a:r>
            <a:endParaRPr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73" name="Google Shape;7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8023" y="2866144"/>
            <a:ext cx="3123365" cy="2199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 title="0a15e81e-c2ea-4661-a975-a5f6ace7985b.jf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900" y="143574"/>
            <a:ext cx="884601" cy="816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lt 1">
            <a:extLst>
              <a:ext uri="{FF2B5EF4-FFF2-40B4-BE49-F238E27FC236}">
                <a16:creationId xmlns:a16="http://schemas.microsoft.com/office/drawing/2014/main" id="{42889B68-FBEF-4B5D-B99F-2CAE54CF9F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2509" y="2866144"/>
            <a:ext cx="3697880" cy="21998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968188" y="17188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" b="1" dirty="0">
                <a:latin typeface="Verdana" panose="020B0604030504040204" pitchFamily="34" charset="0"/>
                <a:ea typeface="Verdana" panose="020B0604030504040204" pitchFamily="34" charset="0"/>
              </a:rPr>
              <a:t>3. Science Through Experiments and Discovery 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t" sz="16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Children explore the world through observation and simple experiments.</a:t>
            </a:r>
            <a:endParaRPr sz="16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t" sz="16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They ask questions, make predictions, test their ideas and discuss the results.</a:t>
            </a:r>
            <a:endParaRPr sz="16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 sz="16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Science activities develop curiosity, critical thinking and an understanding of natural phenomena.</a:t>
            </a:r>
            <a:endParaRPr sz="16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82" name="Google Shape;82;p16" title="0a15e81e-c2ea-4661-a975-a5f6ace7985b.jf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00" y="143574"/>
            <a:ext cx="746288" cy="747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53143" y="2950575"/>
            <a:ext cx="2725332" cy="19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075" y="2927800"/>
            <a:ext cx="3393125" cy="19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lt 1">
            <a:extLst>
              <a:ext uri="{FF2B5EF4-FFF2-40B4-BE49-F238E27FC236}">
                <a16:creationId xmlns:a16="http://schemas.microsoft.com/office/drawing/2014/main" id="{38D7BA12-ADBE-431C-B477-37798CA04F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5418" y="2927800"/>
            <a:ext cx="2120592" cy="195683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805125" y="14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" b="1" dirty="0">
                <a:latin typeface="Verdana" panose="020B0604030504040204" pitchFamily="34" charset="0"/>
                <a:ea typeface="Verdana" panose="020B0604030504040204" pitchFamily="34" charset="0"/>
              </a:rPr>
              <a:t>4. Technology and Educational Robotics 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401500" y="661186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 sz="16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Digital tools support active learning:</a:t>
            </a:r>
            <a:endParaRPr sz="1600" b="1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t" sz="16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educational robots;</a:t>
            </a:r>
            <a:endParaRPr sz="16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t" sz="16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coding and sequencing;</a:t>
            </a:r>
            <a:endParaRPr sz="16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t" sz="16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digital storytelling;</a:t>
            </a:r>
            <a:endParaRPr sz="16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t" sz="16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photography and video;</a:t>
            </a:r>
            <a:endParaRPr sz="16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t" sz="16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interactive learning games;</a:t>
            </a:r>
            <a:endParaRPr sz="16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t" sz="16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safe and age-appropriate technology use.</a:t>
            </a:r>
            <a:endParaRPr sz="16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92" name="Google Shape;92;p17" title="0a15e81e-c2ea-4661-a975-a5f6ace7985b.jf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00" y="143575"/>
            <a:ext cx="583213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2448" y="3190024"/>
            <a:ext cx="2602600" cy="177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2451" y="627226"/>
            <a:ext cx="2602600" cy="245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49500" y="3215124"/>
            <a:ext cx="2866187" cy="177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lt 1">
            <a:extLst>
              <a:ext uri="{FF2B5EF4-FFF2-40B4-BE49-F238E27FC236}">
                <a16:creationId xmlns:a16="http://schemas.microsoft.com/office/drawing/2014/main" id="{1CCAF6FF-AAB1-423C-95CF-4E5579C956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326" y="3194622"/>
            <a:ext cx="2642423" cy="17751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805125" y="14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" b="1" dirty="0">
                <a:latin typeface="Verdana" panose="020B0604030504040204" pitchFamily="34" charset="0"/>
                <a:ea typeface="Verdana" panose="020B0604030504040204" pitchFamily="34" charset="0"/>
              </a:rPr>
              <a:t>5. Engineering with Gigo and Construction Materials 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t" sz="15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Children learn through construction, experimentation and teamwork.</a:t>
            </a:r>
            <a:endParaRPr sz="1500" b="1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 sz="15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From an idea to a working model:</a:t>
            </a:r>
            <a:endParaRPr sz="1500" b="1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t" sz="15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Imagine</a:t>
            </a:r>
            <a:endParaRPr sz="15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t" sz="15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Plan</a:t>
            </a:r>
            <a:endParaRPr sz="15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t" sz="15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Build</a:t>
            </a:r>
            <a:endParaRPr sz="15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t" sz="15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Test</a:t>
            </a:r>
            <a:endParaRPr sz="15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t" sz="15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Improve</a:t>
            </a:r>
            <a:endParaRPr sz="15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03" name="Google Shape;103;p18" title="0a15e81e-c2ea-4661-a975-a5f6ace7985b.jf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00" y="143575"/>
            <a:ext cx="583213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5824" y="2180163"/>
            <a:ext cx="1971450" cy="26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51003" y="2180177"/>
            <a:ext cx="1971450" cy="2628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57775" y="2180163"/>
            <a:ext cx="1971450" cy="26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1157158" y="245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" b="1" dirty="0">
                <a:latin typeface="Verdana" panose="020B0604030504040204" pitchFamily="34" charset="0"/>
                <a:ea typeface="Verdana" panose="020B0604030504040204" pitchFamily="34" charset="0"/>
              </a:rPr>
              <a:t>6. Mathematics Through Play 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1"/>
          </p:nvPr>
        </p:nvSpPr>
        <p:spPr>
          <a:xfrm>
            <a:off x="311700" y="8863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 sz="14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Mathematics is everywhere:</a:t>
            </a:r>
            <a:endParaRPr sz="1400" b="1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t" sz="14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counting and comparing;</a:t>
            </a:r>
            <a:endParaRPr sz="14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t" sz="14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shapes and patterns;</a:t>
            </a:r>
            <a:endParaRPr sz="14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t" sz="14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measuring length, weight and volume;</a:t>
            </a:r>
            <a:endParaRPr sz="14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t" sz="14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sorting and classifying;</a:t>
            </a:r>
            <a:endParaRPr sz="14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t" sz="14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spatial relationships;</a:t>
            </a:r>
            <a:endParaRPr sz="14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t" sz="14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logical thinking and problem-solving.</a:t>
            </a:r>
            <a:endParaRPr sz="14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13" name="Google Shape;113;p19" title="0a15e81e-c2ea-4661-a975-a5f6ace7985b.jf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01" y="143575"/>
            <a:ext cx="766650" cy="74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 descr="Возможно, это изображение 3 человека, ребенок и в помещении"/>
          <p:cNvPicPr preferRelativeResize="0"/>
          <p:nvPr/>
        </p:nvPicPr>
        <p:blipFill rotWithShape="1">
          <a:blip r:embed="rId4">
            <a:alphaModFix/>
          </a:blip>
          <a:srcRect r="22881" b="9091"/>
          <a:stretch/>
        </p:blipFill>
        <p:spPr>
          <a:xfrm>
            <a:off x="6360597" y="3129425"/>
            <a:ext cx="2118679" cy="1873349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200"/>
              </a:srgbClr>
            </a:outerShdw>
          </a:effectLst>
        </p:spPr>
      </p:pic>
      <p:pic>
        <p:nvPicPr>
          <p:cNvPr id="115" name="Google Shape;115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82175" y="840750"/>
            <a:ext cx="2997100" cy="216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67225" y="3129426"/>
            <a:ext cx="2772555" cy="187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1200" y="3129423"/>
            <a:ext cx="2845200" cy="187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title"/>
          </p:nvPr>
        </p:nvSpPr>
        <p:spPr>
          <a:xfrm>
            <a:off x="1073350" y="285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" b="1" dirty="0">
                <a:latin typeface="Verdana" panose="020B0604030504040204" pitchFamily="34" charset="0"/>
                <a:ea typeface="Verdana" panose="020B0604030504040204" pitchFamily="34" charset="0"/>
              </a:rPr>
              <a:t>7. Art, Creativity and Outdoor STEAM 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3" name="Google Shape;123;p20"/>
          <p:cNvSpPr txBox="1">
            <a:spLocks noGrp="1"/>
          </p:cNvSpPr>
          <p:nvPr>
            <p:ph type="body" idx="1"/>
          </p:nvPr>
        </p:nvSpPr>
        <p:spPr>
          <a:xfrm>
            <a:off x="311700" y="878534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 sz="12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Creativity connects all STEAM areas.</a:t>
            </a:r>
            <a:endParaRPr sz="1200" b="1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art with natural and recycled materials;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designing and creating models;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outdoor experiments;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exploring plants, weather and seasons;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learning in the garden and greenhouse;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finding creative solutions.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24" name="Google Shape;124;p20" title="0a15e81e-c2ea-4661-a975-a5f6ace7985b.jf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00" y="143575"/>
            <a:ext cx="851449" cy="836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 title="Teise poolaasta aruanne (9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908" y="2867886"/>
            <a:ext cx="1617275" cy="214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42050" y="1222725"/>
            <a:ext cx="2155375" cy="2728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42475" y="1232723"/>
            <a:ext cx="2155375" cy="2708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94983" y="2867885"/>
            <a:ext cx="1947692" cy="214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1065175" y="28686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" b="1" dirty="0">
                <a:latin typeface="Verdana" panose="020B0604030504040204" pitchFamily="34" charset="0"/>
                <a:ea typeface="Verdana" panose="020B0604030504040204" pitchFamily="34" charset="0"/>
              </a:rPr>
              <a:t>8. STEAM Festivals, Events and Competitions 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311700" y="927901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 sz="12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 share and celebrate STEAM learning through:</a:t>
            </a:r>
            <a:endParaRPr sz="1200" b="1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048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STEAM festivals and thematic days;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exhibitions and workshops;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robotics and Gigo competitions;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environmental events;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activities with families;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cooperation with the local community.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35" name="Google Shape;135;p21" title="0a15e81e-c2ea-4661-a975-a5f6ace7985b.jf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75" y="180125"/>
            <a:ext cx="800600" cy="78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1309" y="1413474"/>
            <a:ext cx="2249399" cy="2999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66804" y="1413474"/>
            <a:ext cx="2249399" cy="2999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1325" y="3003125"/>
            <a:ext cx="2737625" cy="204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>
            <a:spLocks noGrp="1"/>
          </p:cNvSpPr>
          <p:nvPr>
            <p:ph type="title"/>
          </p:nvPr>
        </p:nvSpPr>
        <p:spPr>
          <a:xfrm>
            <a:off x="910375" y="143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" b="1" dirty="0">
                <a:latin typeface="Verdana" panose="020B0604030504040204" pitchFamily="34" charset="0"/>
                <a:ea typeface="Verdana" panose="020B0604030504040204" pitchFamily="34" charset="0"/>
              </a:rPr>
              <a:t>9. International Cooperation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4" name="Google Shape;144;p22"/>
          <p:cNvSpPr txBox="1">
            <a:spLocks noGrp="1"/>
          </p:cNvSpPr>
          <p:nvPr>
            <p:ph type="body" idx="1"/>
          </p:nvPr>
        </p:nvSpPr>
        <p:spPr>
          <a:xfrm>
            <a:off x="248575" y="863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 sz="12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International cooperation helps us grow.</a:t>
            </a:r>
            <a:endParaRPr sz="1200" b="1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Erasmus+ projects;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Nordplus Junior;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eTwinning cooperation;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t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exchange of good practices;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t" sz="1200" b="1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Together we inspire children to explore, create and shape the future.</a:t>
            </a:r>
            <a:endParaRPr sz="1200" b="1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45" name="Google Shape;145;p22" title="0a15e81e-c2ea-4661-a975-a5f6ace7985b.jf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00" y="143574"/>
            <a:ext cx="688475" cy="650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1230" y="622406"/>
            <a:ext cx="2767945" cy="1840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10650" y="2801575"/>
            <a:ext cx="2458525" cy="212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0550" y="2912701"/>
            <a:ext cx="2936785" cy="20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60950" y="2912700"/>
            <a:ext cx="2640441" cy="201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>
            <a:spLocks noGrp="1"/>
          </p:cNvSpPr>
          <p:nvPr>
            <p:ph type="title"/>
          </p:nvPr>
        </p:nvSpPr>
        <p:spPr>
          <a:xfrm>
            <a:off x="1868683" y="263602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t" dirty="0">
                <a:latin typeface="Verdana" panose="020B0604030504040204" pitchFamily="34" charset="0"/>
                <a:ea typeface="Verdana" panose="020B0604030504040204" pitchFamily="34" charset="0"/>
              </a:rPr>
              <a:t>Thank you for your attention!</a:t>
            </a:r>
            <a:br>
              <a:rPr lang="et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t" dirty="0">
                <a:latin typeface="Verdana" panose="020B0604030504040204" pitchFamily="34" charset="0"/>
                <a:ea typeface="Verdana" panose="020B0604030504040204" pitchFamily="34" charset="0"/>
              </a:rPr>
              <a:t>Welcome to Tallinna Arbu Kindergarten!</a:t>
            </a:r>
            <a:endParaRPr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55" name="Google Shape;155;p23" title="0a15e81e-c2ea-4661-a975-a5f6ace7985b.jf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217" y="238583"/>
            <a:ext cx="1601531" cy="15210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istkülik 1">
            <a:extLst>
              <a:ext uri="{FF2B5EF4-FFF2-40B4-BE49-F238E27FC236}">
                <a16:creationId xmlns:a16="http://schemas.microsoft.com/office/drawing/2014/main" id="{F4820FC6-8465-42E5-B323-6300F20D3AE2}"/>
              </a:ext>
            </a:extLst>
          </p:cNvPr>
          <p:cNvSpPr/>
          <p:nvPr/>
        </p:nvSpPr>
        <p:spPr>
          <a:xfrm>
            <a:off x="357307" y="3845709"/>
            <a:ext cx="4967727" cy="1297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t-EE" u="sng" dirty="0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arbu@la.tln.edu.ee</a:t>
            </a:r>
            <a:endParaRPr lang="et-E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Bef>
                <a:spcPts val="480"/>
              </a:spcBef>
            </a:pPr>
            <a:r>
              <a:rPr lang="et-EE" u="sng" dirty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http://www.tallinn.ee/arbu/</a:t>
            </a:r>
            <a:endParaRPr lang="et-E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Bef>
                <a:spcPts val="480"/>
              </a:spcBef>
            </a:pPr>
            <a:r>
              <a:rPr lang="et-EE" u="sng" dirty="0"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https://www.facebook.com/TallinnaArbuLasteaed</a:t>
            </a:r>
            <a:r>
              <a:rPr lang="et-E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br>
              <a:rPr lang="et-EE" dirty="0"/>
            </a:br>
            <a:endParaRPr lang="et-EE" dirty="0"/>
          </a:p>
        </p:txBody>
      </p:sp>
      <p:pic>
        <p:nvPicPr>
          <p:cNvPr id="2050" name="Picture 2" descr="Нет описания фото.">
            <a:extLst>
              <a:ext uri="{FF2B5EF4-FFF2-40B4-BE49-F238E27FC236}">
                <a16:creationId xmlns:a16="http://schemas.microsoft.com/office/drawing/2014/main" id="{747AFA33-BDB8-4DF3-A4DE-410B70668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397" y="223837"/>
            <a:ext cx="2466975" cy="234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623</Words>
  <Application>Microsoft Office PowerPoint</Application>
  <PresentationFormat>Ekraaniseanss (16:9)</PresentationFormat>
  <Paragraphs>86</Paragraphs>
  <Slides>11</Slides>
  <Notes>11</Notes>
  <HiddenSlides>0</HiddenSlides>
  <MMClips>0</MMClips>
  <ScaleCrop>false</ScaleCrop>
  <HeadingPairs>
    <vt:vector size="6" baseType="variant">
      <vt:variant>
        <vt:lpstr>Kasutatud fondid</vt:lpstr>
      </vt:variant>
      <vt:variant>
        <vt:i4>2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11</vt:i4>
      </vt:variant>
    </vt:vector>
  </HeadingPairs>
  <TitlesOfParts>
    <vt:vector size="14" baseType="lpstr">
      <vt:lpstr>Arial</vt:lpstr>
      <vt:lpstr>Verdana</vt:lpstr>
      <vt:lpstr>Simple Light</vt:lpstr>
      <vt:lpstr>STEAM Education in Early Childhood Education    </vt:lpstr>
      <vt:lpstr>1. Why Is STEAM Important in Early Childhood Education? </vt:lpstr>
      <vt:lpstr>2. STEAM in Everyday Learning </vt:lpstr>
      <vt:lpstr>3. Science Through Experiments and Discovery </vt:lpstr>
      <vt:lpstr>4. Technology and Educational Robotics </vt:lpstr>
      <vt:lpstr>5. Engineering with Gigo and Construction Materials </vt:lpstr>
      <vt:lpstr>6. Mathematics Through Play </vt:lpstr>
      <vt:lpstr>7. Art, Creativity and Outdoor STEAM </vt:lpstr>
      <vt:lpstr>8. STEAM Festivals, Events and Competitions </vt:lpstr>
      <vt:lpstr>9. International Cooperation</vt:lpstr>
      <vt:lpstr>Thank you for your attention! Welcome to Tallinna Arbu Kindergarten!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STEAM Education in Early Childhood Education</dc:title>
  <dc:creator>Olga Janson-Kislitsõn</dc:creator>
  <cp:lastModifiedBy>Olga Janson-Kislitsõn</cp:lastModifiedBy>
  <cp:revision>6</cp:revision>
  <dcterms:modified xsi:type="dcterms:W3CDTF">2026-09-20T12:45:02Z</dcterms:modified>
</cp:coreProperties>
</file>