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2" r:id="rId2"/>
  </p:sldMasterIdLst>
  <p:notesMasterIdLst>
    <p:notesMasterId r:id="rId15"/>
  </p:notesMasterIdLst>
  <p:sldIdLst>
    <p:sldId id="256" r:id="rId3"/>
    <p:sldId id="261" r:id="rId4"/>
    <p:sldId id="258" r:id="rId5"/>
    <p:sldId id="264" r:id="rId6"/>
    <p:sldId id="266" r:id="rId7"/>
    <p:sldId id="265" r:id="rId8"/>
    <p:sldId id="271" r:id="rId9"/>
    <p:sldId id="269" r:id="rId10"/>
    <p:sldId id="270" r:id="rId11"/>
    <p:sldId id="267" r:id="rId12"/>
    <p:sldId id="275" r:id="rId13"/>
    <p:sldId id="274" r:id="rId14"/>
  </p:sldIdLst>
  <p:sldSz cx="9144000" cy="6858000" type="screen4x3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>
      <p:cViewPr varScale="1">
        <p:scale>
          <a:sx n="82" d="100"/>
          <a:sy n="82" d="100"/>
        </p:scale>
        <p:origin x="150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горния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735057-DA46-49BE-86A4-F5AD05E476B3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4" name="Контейнер за изображение н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Контейнер за бележ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FDC047-37CC-4627-B13B-60A3556CF838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974477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DC047-37CC-4627-B13B-60A3556CF838}" type="slidenum">
              <a:rPr lang="bg-BG" smtClean="0"/>
              <a:t>1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474910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DC047-37CC-4627-B13B-60A3556CF838}" type="slidenum">
              <a:rPr lang="bg-BG" smtClean="0"/>
              <a:t>3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8746309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изображение на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Контейнер за бележ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FDC047-37CC-4627-B13B-60A3556CF838}" type="slidenum">
              <a:rPr lang="bg-BG" smtClean="0"/>
              <a:t>6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5785615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Заглавен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bg-BG" smtClean="0"/>
              <a:t>Щракнете за редакция стил подзагл. обр.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231741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лавие и съдържа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9562778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лавка на секц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09635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е съдържани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4045296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4" name="Контейнер за съдържани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5" name="Текстов контейне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6" name="Контейнер за съдържани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7" name="Контейнер за 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8" name="Контейнер за долния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9" name="Контейнер за номер на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16930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3043310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разе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3" name="Контейнер за долния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Контейнер за номер на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1752143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Съдържание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702425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Картина с надпи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картина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</p:txBody>
      </p:sp>
      <p:sp>
        <p:nvSpPr>
          <p:cNvPr id="5" name="Контейнер за 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6" name="Контейнер за долния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7" name="Контейнер за номер на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10479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лавие и вертикален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7678953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но заглавие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но заглавие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вертикален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3648371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Само заглав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Контейнер за 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FAEF4-BC70-428E-B4D8-0EA3DF7F4D84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20.9.2026 г.</a:t>
            </a:fld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Контейнер за долния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номер на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8FE4575-4582-4549-BBBA-701C0D5FF5E3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1230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Щракнете, за да редактирате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A7C2D9-F399-4C74-949A-FE85ECCB5095}" type="datetimeFigureOut">
              <a:rPr lang="bg-BG" smtClean="0"/>
              <a:t>20.9.2026 г.</a:t>
            </a:fld>
            <a:endParaRPr lang="bg-BG" dirty="0"/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/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AB6D75-3D6A-4E73-823A-C4F97E74EE6D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25754796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Контейнер за заглавие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bg-BG" smtClean="0"/>
              <a:t>Редакт. стил загл. образец</a:t>
            </a:r>
            <a:endParaRPr lang="bg-BG"/>
          </a:p>
        </p:txBody>
      </p:sp>
      <p:sp>
        <p:nvSpPr>
          <p:cNvPr id="3" name="Текстов контейнер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bg-BG" smtClean="0"/>
              <a:t>Редактиране на стиловете на текста в образеца</a:t>
            </a:r>
          </a:p>
          <a:p>
            <a:pPr lvl="1"/>
            <a:r>
              <a:rPr lang="bg-BG" smtClean="0"/>
              <a:t>Второ ниво</a:t>
            </a:r>
          </a:p>
          <a:p>
            <a:pPr lvl="2"/>
            <a:r>
              <a:rPr lang="bg-BG" smtClean="0"/>
              <a:t>Трето ниво</a:t>
            </a:r>
          </a:p>
          <a:p>
            <a:pPr lvl="3"/>
            <a:r>
              <a:rPr lang="bg-BG" smtClean="0"/>
              <a:t>Четвърто ниво</a:t>
            </a:r>
          </a:p>
          <a:p>
            <a:pPr lvl="4"/>
            <a:r>
              <a:rPr lang="bg-BG" smtClean="0"/>
              <a:t>Пето ниво</a:t>
            </a:r>
            <a:endParaRPr lang="bg-BG"/>
          </a:p>
        </p:txBody>
      </p:sp>
      <p:sp>
        <p:nvSpPr>
          <p:cNvPr id="4" name="Контейнер за 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9FAEF4-BC70-428E-B4D8-0EA3DF7F4D84}" type="datetimeFigureOut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20.9.2026 г.</a:t>
            </a:fld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Контейнер за долния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Контейнер за номер на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E4575-4582-4549-BBBA-701C0D5FF5E3}" type="slidenum">
              <a:rPr lang="bg-BG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bg-BG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19807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bg-BG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Relationship Id="rId9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s://youtube.com/shorts/DfL3L59AfpQ?feature=share" TargetMode="External"/><Relationship Id="rId3" Type="http://schemas.openxmlformats.org/officeDocument/2006/relationships/image" Target="../media/image26.png"/><Relationship Id="rId7" Type="http://schemas.openxmlformats.org/officeDocument/2006/relationships/image" Target="../media/image3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37.png"/><Relationship Id="rId7" Type="http://schemas.openxmlformats.org/officeDocument/2006/relationships/image" Target="../media/image4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g"/><Relationship Id="rId3" Type="http://schemas.openxmlformats.org/officeDocument/2006/relationships/image" Target="../media/image44.jpg"/><Relationship Id="rId7" Type="http://schemas.openxmlformats.org/officeDocument/2006/relationships/image" Target="../media/image48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7.jpeg"/><Relationship Id="rId5" Type="http://schemas.openxmlformats.org/officeDocument/2006/relationships/image" Target="../media/image46.jpg"/><Relationship Id="rId4" Type="http://schemas.openxmlformats.org/officeDocument/2006/relationships/image" Target="../media/image4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139248" y="476672"/>
            <a:ext cx="8599984" cy="2880320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Международен образователен форум</a:t>
            </a:r>
            <a:b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</a:br>
            <a:r>
              <a:rPr lang="bg-BG" sz="24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„Образование на бъдещето“</a:t>
            </a:r>
            <a:r>
              <a:rPr lang="bg-BG" sz="26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bg-BG" sz="26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</a:br>
            <a:r>
              <a:rPr lang="bg-BG" sz="28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bg-BG" sz="28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</a:br>
            <a:r>
              <a:rPr lang="bg-BG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„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Екологично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образование в детската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градина -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г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олямата </a:t>
            </a:r>
            <a:r>
              <a:rPr lang="ru-RU" sz="2800" b="1" dirty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промяна започва </a:t>
            </a:r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от </a:t>
            </a:r>
            <a:r>
              <a:rPr lang="ru-RU" sz="2800"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най-малките</a:t>
            </a:r>
            <a:r>
              <a:rPr lang="bg-BG" sz="2800" b="1" smtClean="0">
                <a:solidFill>
                  <a:schemeClr val="tx2">
                    <a:lumMod val="75000"/>
                  </a:schemeClr>
                </a:solidFill>
                <a:latin typeface="Verdana" pitchFamily="34" charset="0"/>
                <a:ea typeface="Verdana" pitchFamily="34" charset="0"/>
              </a:rPr>
              <a:t>“</a:t>
            </a:r>
            <a:endParaRPr lang="bg-BG" sz="2800" b="1" dirty="0">
              <a:solidFill>
                <a:schemeClr val="tx2">
                  <a:lumMod val="75000"/>
                </a:schemeClr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7448872" cy="1752600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Детска градина №6 „Палечко“</a:t>
            </a:r>
          </a:p>
          <a:p>
            <a:pPr algn="r"/>
            <a:r>
              <a:rPr lang="bg-BG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г</a:t>
            </a:r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рад Варна</a:t>
            </a:r>
          </a:p>
          <a:p>
            <a:pPr algn="r"/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algn="r"/>
            <a:r>
              <a:rPr lang="bg-BG" sz="19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</a:rPr>
              <a:t>Изготвил: Фатме </a:t>
            </a:r>
            <a:r>
              <a:rPr lang="bg-BG" sz="19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</a:rPr>
              <a:t>Мустафова, </a:t>
            </a:r>
          </a:p>
          <a:p>
            <a:pPr algn="r"/>
            <a:r>
              <a:rPr lang="bg-BG" sz="19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</a:rPr>
              <a:t>Росица Велева</a:t>
            </a:r>
          </a:p>
          <a:p>
            <a:pPr algn="r"/>
            <a:endParaRPr lang="bg-BG" sz="20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algn="r"/>
            <a:endParaRPr lang="en-US" sz="2000" b="1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8" name="Picture 4" descr="Международен образователен форум - Община Варна | Varn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248" y="548680"/>
            <a:ext cx="833976" cy="833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7116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8054" y="3717032"/>
            <a:ext cx="2941547" cy="33197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AutoShape 2" descr="Nature Growing Clipart Images | Free Download | PNG Transparent Background  - Pngtre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4" name="AutoShape 8" descr="Environmental Awareness Collage PNG Image – Free Download | CleanPNG -  CleanP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bg-BG" dirty="0"/>
          </a:p>
        </p:txBody>
      </p:sp>
      <p:sp>
        <p:nvSpPr>
          <p:cNvPr id="5" name="Правоъгълник 4"/>
          <p:cNvSpPr/>
          <p:nvPr/>
        </p:nvSpPr>
        <p:spPr>
          <a:xfrm>
            <a:off x="4644008" y="2132856"/>
            <a:ext cx="4400778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 smtClean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Обогатяване </a:t>
            </a:r>
            <a:r>
              <a:rPr lang="ru-RU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знанията за природата и нейните </a:t>
            </a:r>
            <a:r>
              <a:rPr lang="ru-RU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взаимовръзки</a:t>
            </a:r>
            <a:r>
              <a:rPr lang="ru-RU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5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Формиране на навици за опазване на околната среда</a:t>
            </a:r>
            <a:r>
              <a:rPr lang="ru-RU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5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Възпитаване на грижа и отговорност към растенията, животните и природните </a:t>
            </a:r>
            <a:r>
              <a:rPr lang="ru-RU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ресурси</a:t>
            </a:r>
            <a:r>
              <a:rPr lang="ru-RU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5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Стимулиране на екологично поведение чрез практически </a:t>
            </a:r>
            <a:r>
              <a:rPr lang="ru-RU" sz="1700" dirty="0" err="1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дейности</a:t>
            </a:r>
            <a:r>
              <a:rPr lang="ru-RU" sz="17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.</a:t>
            </a:r>
          </a:p>
          <a:p>
            <a:pPr marL="285750" indent="-285750">
              <a:buFont typeface="Wingdings" pitchFamily="2" charset="2"/>
              <a:buChar char="q"/>
            </a:pPr>
            <a:endParaRPr lang="ru-RU" sz="5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285750" indent="-285750">
              <a:buFont typeface="Wingdings" pitchFamily="2" charset="2"/>
              <a:buChar char="q"/>
            </a:pPr>
            <a:r>
              <a:rPr lang="ru-RU" sz="1700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Насърчаване на партньорството между детската градина и семейството</a:t>
            </a:r>
            <a:endParaRPr lang="bg-BG" sz="17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1143701" y="2581726"/>
            <a:ext cx="3312368" cy="2619008"/>
          </a:xfrm>
        </p:spPr>
        <p:txBody>
          <a:bodyPr>
            <a:noAutofit/>
          </a:bodyPr>
          <a:lstStyle/>
          <a:p>
            <a:r>
              <a:rPr lang="bg-BG" sz="1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  <a:cs typeface="Arial" panose="020B0604020202020204" pitchFamily="34" charset="0"/>
              </a:rPr>
              <a:t>Да се формира екологична култура у децата чрез изграждане на знания, умения, навици и ценностно отношение към природата, като се възпитава чувство за лична отговорност към опазването на околната среда.</a:t>
            </a:r>
            <a:endParaRPr lang="bg-BG" sz="1800" dirty="0">
              <a:solidFill>
                <a:srgbClr val="002060"/>
              </a:solidFill>
              <a:latin typeface="Verdana" pitchFamily="34" charset="0"/>
              <a:ea typeface="Verdana" pitchFamily="34" charset="0"/>
              <a:cs typeface="Arial" panose="020B0604020202020204" pitchFamily="34" charset="0"/>
            </a:endParaRPr>
          </a:p>
        </p:txBody>
      </p:sp>
      <p:sp>
        <p:nvSpPr>
          <p:cNvPr id="6" name="Правоъгълник 5"/>
          <p:cNvSpPr/>
          <p:nvPr/>
        </p:nvSpPr>
        <p:spPr>
          <a:xfrm>
            <a:off x="5796136" y="2027991"/>
            <a:ext cx="134844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Задачи:</a:t>
            </a:r>
          </a:p>
        </p:txBody>
      </p:sp>
      <p:sp>
        <p:nvSpPr>
          <p:cNvPr id="8" name="Правоъгълник 7"/>
          <p:cNvSpPr/>
          <p:nvPr/>
        </p:nvSpPr>
        <p:spPr>
          <a:xfrm>
            <a:off x="1595640" y="2068418"/>
            <a:ext cx="8579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g-BG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Цел:</a:t>
            </a:r>
          </a:p>
        </p:txBody>
      </p:sp>
      <p:sp>
        <p:nvSpPr>
          <p:cNvPr id="7" name="Текстово поле 6"/>
          <p:cNvSpPr txBox="1"/>
          <p:nvPr/>
        </p:nvSpPr>
        <p:spPr>
          <a:xfrm>
            <a:off x="148475" y="206370"/>
            <a:ext cx="8573824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Екологичните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проблеми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на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съвремието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изискват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формиране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на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отговорно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отношение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към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природата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още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от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ранна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възраст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.</a:t>
            </a:r>
            <a:endParaRPr lang="en-US" sz="2200" dirty="0">
              <a:solidFill>
                <a:srgbClr val="002060"/>
              </a:solidFill>
              <a:latin typeface="Monotype Corsiva" panose="03010101010201010101" pitchFamily="66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endParaRPr lang="ru-RU" sz="2200" dirty="0" smtClean="0">
              <a:solidFill>
                <a:srgbClr val="002060"/>
              </a:solidFill>
              <a:latin typeface="Monotype Corsiva" panose="03010101010201010101" pitchFamily="66" charset="0"/>
              <a:ea typeface="Verdana" pitchFamily="34" charset="0"/>
              <a:cs typeface="Arial" panose="020B0604020202020204" pitchFamily="34" charset="0"/>
            </a:endParaRPr>
          </a:p>
          <a:p>
            <a:pPr algn="just"/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Детската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градина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има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ключова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роля за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изграждане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на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екологична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култура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и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устойчиви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 </a:t>
            </a:r>
            <a:r>
              <a:rPr lang="ru-RU" sz="2200" dirty="0" err="1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навици</a:t>
            </a:r>
            <a:r>
              <a:rPr lang="ru-RU" sz="2200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  <a:cs typeface="Arial" panose="020B0604020202020204" pitchFamily="34" charset="0"/>
              </a:rPr>
              <a:t>.</a:t>
            </a:r>
            <a:endParaRPr lang="ru-RU" sz="2200" dirty="0">
              <a:solidFill>
                <a:srgbClr val="002060"/>
              </a:solidFill>
              <a:latin typeface="Monotype Corsiva" panose="03010101010201010101" pitchFamily="66" charset="0"/>
              <a:ea typeface="Verdana" pitchFamily="34" charset="0"/>
              <a:cs typeface="Arial" panose="020B0604020202020204" pitchFamily="34" charset="0"/>
            </a:endParaRPr>
          </a:p>
          <a:p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9459542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bg-BG" sz="2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Нашата зелена кауза</a:t>
            </a:r>
            <a:endParaRPr lang="bg-BG" sz="28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sz="half" idx="1"/>
          </p:nvPr>
        </p:nvSpPr>
        <p:spPr>
          <a:xfrm>
            <a:off x="1259632" y="1600201"/>
            <a:ext cx="3528392" cy="1715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Как се възпитава любов към природата?</a:t>
            </a:r>
          </a:p>
        </p:txBody>
      </p:sp>
      <p:sp>
        <p:nvSpPr>
          <p:cNvPr id="5" name="Правоъгълник 4"/>
          <p:cNvSpPr/>
          <p:nvPr/>
        </p:nvSpPr>
        <p:spPr>
          <a:xfrm>
            <a:off x="1125960" y="5685484"/>
            <a:ext cx="232991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ПОЗНАВАМЕ</a:t>
            </a:r>
            <a:endParaRPr lang="bg-BG" sz="20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6384" y="1645197"/>
            <a:ext cx="2797462" cy="373007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Извита стрелка нагоре 3"/>
          <p:cNvSpPr/>
          <p:nvPr/>
        </p:nvSpPr>
        <p:spPr>
          <a:xfrm>
            <a:off x="2915816" y="6045389"/>
            <a:ext cx="540060" cy="248851"/>
          </a:xfrm>
          <a:prstGeom prst="curved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8" name="Извита стрелка нагоре 7"/>
          <p:cNvSpPr/>
          <p:nvPr/>
        </p:nvSpPr>
        <p:spPr>
          <a:xfrm>
            <a:off x="4716016" y="6073098"/>
            <a:ext cx="540060" cy="248851"/>
          </a:xfrm>
          <a:prstGeom prst="curved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9" name="Извита стрелка нагоре 8"/>
          <p:cNvSpPr/>
          <p:nvPr/>
        </p:nvSpPr>
        <p:spPr>
          <a:xfrm>
            <a:off x="6876256" y="6052766"/>
            <a:ext cx="540060" cy="248851"/>
          </a:xfrm>
          <a:prstGeom prst="curvedUpArrow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 dirty="0">
              <a:solidFill>
                <a:schemeClr val="tx1"/>
              </a:solidFill>
            </a:endParaRPr>
          </a:p>
        </p:txBody>
      </p:sp>
      <p:sp>
        <p:nvSpPr>
          <p:cNvPr id="10" name="Текстово поле 9"/>
          <p:cNvSpPr txBox="1"/>
          <p:nvPr/>
        </p:nvSpPr>
        <p:spPr>
          <a:xfrm>
            <a:off x="3329532" y="5712159"/>
            <a:ext cx="18182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ОБИЧАМЕ</a:t>
            </a:r>
            <a:endParaRPr lang="bg-BG" dirty="0"/>
          </a:p>
        </p:txBody>
      </p:sp>
      <p:sp>
        <p:nvSpPr>
          <p:cNvPr id="12" name="Текстово поле 11"/>
          <p:cNvSpPr txBox="1"/>
          <p:nvPr/>
        </p:nvSpPr>
        <p:spPr>
          <a:xfrm>
            <a:off x="5143069" y="5684450"/>
            <a:ext cx="18902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ГРИЖИМ СЕ</a:t>
            </a:r>
            <a:endParaRPr lang="bg-BG" dirty="0"/>
          </a:p>
        </p:txBody>
      </p:sp>
      <p:sp>
        <p:nvSpPr>
          <p:cNvPr id="13" name="Текстово поле 12"/>
          <p:cNvSpPr txBox="1"/>
          <p:nvPr/>
        </p:nvSpPr>
        <p:spPr>
          <a:xfrm>
            <a:off x="7351306" y="5645140"/>
            <a:ext cx="1685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ОПАЗВАМЕ</a:t>
            </a:r>
            <a:endParaRPr lang="bg-BG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4" name="Текстово поле 13"/>
          <p:cNvSpPr txBox="1"/>
          <p:nvPr/>
        </p:nvSpPr>
        <p:spPr>
          <a:xfrm>
            <a:off x="1259632" y="3230725"/>
            <a:ext cx="3132348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Не само с </a:t>
            </a:r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думи</a:t>
            </a:r>
            <a:r>
              <a:rPr lang="ru-RU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.</a:t>
            </a:r>
            <a:endParaRPr lang="ru-RU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15" name="Текстово поле 14"/>
          <p:cNvSpPr txBox="1"/>
          <p:nvPr/>
        </p:nvSpPr>
        <p:spPr>
          <a:xfrm>
            <a:off x="1259631" y="3887231"/>
            <a:ext cx="3883437" cy="156966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С личен опит.</a:t>
            </a:r>
          </a:p>
          <a:p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С ежедневна грижа.</a:t>
            </a:r>
          </a:p>
          <a:p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С реални действия.</a:t>
            </a:r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endParaRPr lang="bg-BG" sz="2400" dirty="0"/>
          </a:p>
        </p:txBody>
      </p:sp>
    </p:spTree>
    <p:extLst>
      <p:ext uri="{BB962C8B-B14F-4D97-AF65-F5344CB8AC3E}">
        <p14:creationId xmlns:p14="http://schemas.microsoft.com/office/powerpoint/2010/main" val="1629278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611560" y="116632"/>
            <a:ext cx="8136904" cy="1162050"/>
          </a:xfrm>
        </p:spPr>
        <p:txBody>
          <a:bodyPr>
            <a:normAutofit/>
          </a:bodyPr>
          <a:lstStyle/>
          <a:p>
            <a:pPr algn="ctr"/>
            <a:r>
              <a:rPr lang="bg-BG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Опитното поле – нашата занималня под открито небе</a:t>
            </a:r>
            <a:endParaRPr lang="bg-BG" sz="28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316416" y="6263600"/>
            <a:ext cx="719262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178696" cy="2480871"/>
          </a:xfrm>
        </p:spPr>
        <p:txBody>
          <a:bodyPr>
            <a:normAutofit/>
          </a:bodyPr>
          <a:lstStyle/>
          <a:p>
            <a:pPr marL="342900" indent="-342900"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bg-BG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Засаждаме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bg-BG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Поливаме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Наблюдаваме</a:t>
            </a:r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bg-BG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Грижим се</a:t>
            </a:r>
          </a:p>
          <a:p>
            <a:pPr marL="342900" indent="-342900">
              <a:buFont typeface="Wingdings" pitchFamily="2" charset="2"/>
              <a:buChar char="v"/>
            </a:pPr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Отглеждаме</a:t>
            </a:r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  <a:p>
            <a:pPr marL="342900" indent="-342900">
              <a:buFont typeface="Wingdings" pitchFamily="2" charset="2"/>
              <a:buChar char="v"/>
            </a:pPr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90" r="8223"/>
          <a:stretch/>
        </p:blipFill>
        <p:spPr bwMode="auto">
          <a:xfrm>
            <a:off x="251520" y="4241306"/>
            <a:ext cx="2712994" cy="23444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340"/>
          <a:stretch/>
        </p:blipFill>
        <p:spPr bwMode="auto">
          <a:xfrm>
            <a:off x="6747382" y="1272161"/>
            <a:ext cx="2306240" cy="26033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445850"/>
            <a:ext cx="3049666" cy="2287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3051389" y="4227670"/>
            <a:ext cx="3131793" cy="23487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586"/>
          <a:stretch/>
        </p:blipFill>
        <p:spPr bwMode="auto">
          <a:xfrm>
            <a:off x="6316305" y="4231726"/>
            <a:ext cx="2738332" cy="240438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47743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116632"/>
            <a:ext cx="8424936" cy="864096"/>
          </a:xfrm>
        </p:spPr>
        <p:txBody>
          <a:bodyPr>
            <a:normAutofit fontScale="90000"/>
          </a:bodyPr>
          <a:lstStyle/>
          <a:p>
            <a:pPr algn="ctr"/>
            <a:r>
              <a:rPr lang="bg-BG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Дворът – място за екологични приключения</a:t>
            </a:r>
            <a:endParaRPr lang="bg-BG" sz="28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8173098" y="6812281"/>
            <a:ext cx="874440" cy="45719"/>
          </a:xfrm>
        </p:spPr>
        <p:txBody>
          <a:bodyPr>
            <a:normAutofit fontScale="25000" lnSpcReduction="20000"/>
          </a:bodyPr>
          <a:lstStyle/>
          <a:p>
            <a:pPr marL="0" indent="0">
              <a:buNone/>
            </a:pPr>
            <a:endParaRPr lang="bg-BG" dirty="0"/>
          </a:p>
        </p:txBody>
      </p:sp>
      <p:sp>
        <p:nvSpPr>
          <p:cNvPr id="4" name="Текстов контейнер 3"/>
          <p:cNvSpPr>
            <a:spLocks noGrp="1"/>
          </p:cNvSpPr>
          <p:nvPr>
            <p:ph type="body" sz="half" idx="2"/>
          </p:nvPr>
        </p:nvSpPr>
        <p:spPr>
          <a:xfrm>
            <a:off x="5650" y="980728"/>
            <a:ext cx="5180990" cy="5145435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Мястото</a:t>
            </a:r>
            <a:r>
              <a:rPr lang="ru-RU" sz="18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, където детското любопитство среща природата – децата засаждат, отглеждат, наблюдават и откриват, учейки се с грижа и любов да бъдат малки приятели и пазители на Земята.</a:t>
            </a:r>
            <a:endParaRPr lang="bg-BG" sz="18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801" y="1040600"/>
            <a:ext cx="2443446" cy="32580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54"/>
          <a:stretch/>
        </p:blipFill>
        <p:spPr bwMode="auto">
          <a:xfrm>
            <a:off x="7484967" y="1032293"/>
            <a:ext cx="1536751" cy="28206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9135"/>
          <a:stretch/>
        </p:blipFill>
        <p:spPr bwMode="auto">
          <a:xfrm>
            <a:off x="7065510" y="3898626"/>
            <a:ext cx="2026097" cy="295937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303" r="13522" b="8719"/>
          <a:stretch/>
        </p:blipFill>
        <p:spPr bwMode="auto">
          <a:xfrm>
            <a:off x="255133" y="2725208"/>
            <a:ext cx="2447912" cy="40754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4392981"/>
            <a:ext cx="3364528" cy="24076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432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ctrTitle"/>
          </p:nvPr>
        </p:nvSpPr>
        <p:spPr>
          <a:xfrm>
            <a:off x="683568" y="188640"/>
            <a:ext cx="7772400" cy="1470025"/>
          </a:xfrm>
        </p:spPr>
        <p:txBody>
          <a:bodyPr>
            <a:normAutofit/>
          </a:bodyPr>
          <a:lstStyle/>
          <a:p>
            <a:r>
              <a:rPr lang="bg-BG" sz="32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Малки изследователи – големи открития!</a:t>
            </a:r>
            <a:endParaRPr lang="bg-BG" sz="32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Подзаглавие 2"/>
          <p:cNvSpPr>
            <a:spLocks noGrp="1"/>
          </p:cNvSpPr>
          <p:nvPr>
            <p:ph type="subTitle" idx="1"/>
          </p:nvPr>
        </p:nvSpPr>
        <p:spPr>
          <a:xfrm>
            <a:off x="0" y="1498072"/>
            <a:ext cx="5688124" cy="1595613"/>
          </a:xfrm>
        </p:spPr>
        <p:txBody>
          <a:bodyPr>
            <a:noAutofit/>
          </a:bodyPr>
          <a:lstStyle/>
          <a:p>
            <a:pPr algn="l"/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С лупа в ръка децата наблюдават, откриват и изследват природата. </a:t>
            </a:r>
            <a:r>
              <a:rPr lang="ru-RU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Любопитството </a:t>
            </a: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превръща всяко наблюдение в малко научно </a:t>
            </a:r>
            <a:r>
              <a:rPr lang="ru-RU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приключение!</a:t>
            </a:r>
            <a:endParaRPr lang="bg-BG" sz="20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28" r="28659"/>
          <a:stretch/>
        </p:blipFill>
        <p:spPr bwMode="auto">
          <a:xfrm>
            <a:off x="93273" y="3645024"/>
            <a:ext cx="2554784" cy="28751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516" r="21622"/>
          <a:stretch/>
        </p:blipFill>
        <p:spPr bwMode="auto">
          <a:xfrm>
            <a:off x="5887527" y="1052736"/>
            <a:ext cx="3173130" cy="3033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840" r="21621"/>
          <a:stretch/>
        </p:blipFill>
        <p:spPr bwMode="auto">
          <a:xfrm>
            <a:off x="6056640" y="4205405"/>
            <a:ext cx="2669074" cy="26261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538" b="23741"/>
          <a:stretch/>
        </p:blipFill>
        <p:spPr bwMode="auto">
          <a:xfrm>
            <a:off x="2843808" y="3093686"/>
            <a:ext cx="2765053" cy="36853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9773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7"/>
            <a:ext cx="9036496" cy="1675979"/>
          </a:xfrm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„Да учим за природата с усмивка</a:t>
            </a:r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“</a:t>
            </a: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- 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ч</a:t>
            </a:r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рез 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игри, празници и интересни занимания децата откриват красотата на природата и изграждат навици за нейното опазване.</a:t>
            </a:r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505" t="14519" r="10097"/>
          <a:stretch/>
        </p:blipFill>
        <p:spPr bwMode="auto">
          <a:xfrm>
            <a:off x="1887334" y="2132247"/>
            <a:ext cx="3410731" cy="2111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56379" y="1979419"/>
            <a:ext cx="1987621" cy="265025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" t="13686"/>
          <a:stretch/>
        </p:blipFill>
        <p:spPr bwMode="auto">
          <a:xfrm>
            <a:off x="2195736" y="4424977"/>
            <a:ext cx="3515544" cy="23122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885"/>
          <a:stretch/>
        </p:blipFill>
        <p:spPr bwMode="auto">
          <a:xfrm>
            <a:off x="62335" y="2232185"/>
            <a:ext cx="1712195" cy="17213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9" name="Picture 7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6" t="22540" r="-1406" b="18059"/>
          <a:stretch/>
        </p:blipFill>
        <p:spPr bwMode="auto">
          <a:xfrm>
            <a:off x="62335" y="4005064"/>
            <a:ext cx="2042933" cy="27796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9" t="20216" b="32625"/>
          <a:stretch/>
        </p:blipFill>
        <p:spPr bwMode="auto">
          <a:xfrm>
            <a:off x="5388533" y="2471653"/>
            <a:ext cx="1971798" cy="23603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906"/>
          <a:stretch/>
        </p:blipFill>
        <p:spPr>
          <a:xfrm>
            <a:off x="5801748" y="4845621"/>
            <a:ext cx="2919455" cy="1907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44785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-180528" y="199908"/>
            <a:ext cx="9144000" cy="1765980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„Календар на природата“ – дни, посветени на нашата планета</a:t>
            </a:r>
            <a:br>
              <a:rPr lang="ru-RU" sz="3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r>
              <a:rPr lang="ru-RU" sz="20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Децата учат, изследват и се забавляват, докато откриват как да пазят </a:t>
            </a:r>
            <a:r>
              <a:rPr lang="ru-RU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планета</a:t>
            </a:r>
            <a:r>
              <a:rPr lang="en-US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</a:t>
            </a:r>
            <a:r>
              <a:rPr lang="bg-BG" sz="20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Земя</a:t>
            </a:r>
            <a:r>
              <a:rPr lang="ru-RU" sz="3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endParaRPr lang="bg-BG" sz="32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07" y="4392633"/>
            <a:ext cx="3507029" cy="23568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1834" y="2035156"/>
            <a:ext cx="2273875" cy="22738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048" b="9327"/>
          <a:stretch/>
        </p:blipFill>
        <p:spPr bwMode="auto">
          <a:xfrm>
            <a:off x="6467598" y="4646254"/>
            <a:ext cx="2568987" cy="20680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7790" y="4592138"/>
            <a:ext cx="2817919" cy="21221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13" t="12201" r="10625" b="1000"/>
          <a:stretch/>
        </p:blipFill>
        <p:spPr>
          <a:xfrm>
            <a:off x="50072" y="2052854"/>
            <a:ext cx="3873914" cy="224469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Текстово поле 2"/>
          <p:cNvSpPr txBox="1"/>
          <p:nvPr/>
        </p:nvSpPr>
        <p:spPr>
          <a:xfrm>
            <a:off x="6411511" y="4246439"/>
            <a:ext cx="257468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 smtClean="0">
                <a:hlinkClick r:id="rId8"/>
              </a:rPr>
              <a:t>https://youtube.com/shorts/DfL3L59AfpQ?feature=share</a:t>
            </a:r>
            <a:endParaRPr lang="bg-BG" sz="1100" dirty="0"/>
          </a:p>
        </p:txBody>
      </p:sp>
      <p:pic>
        <p:nvPicPr>
          <p:cNvPr id="5" name="Картина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00192" y="1320085"/>
            <a:ext cx="2383743" cy="3139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5884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0" y="274637"/>
            <a:ext cx="9036546" cy="1255327"/>
          </a:xfrm>
        </p:spPr>
        <p:txBody>
          <a:bodyPr>
            <a:normAutofit/>
          </a:bodyPr>
          <a:lstStyle/>
          <a:p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„Заедно за зелено бъдеще“</a:t>
            </a:r>
            <a:r>
              <a:rPr lang="en-US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 – </a:t>
            </a:r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когато детската градина и родителите заедно превръщат грижата за природата в преживяване</a:t>
            </a:r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33" b="23568"/>
          <a:stretch/>
        </p:blipFill>
        <p:spPr bwMode="auto">
          <a:xfrm>
            <a:off x="201747" y="1511708"/>
            <a:ext cx="2451282" cy="26541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89" t="5330" r="5985" b="7828"/>
          <a:stretch/>
        </p:blipFill>
        <p:spPr bwMode="auto">
          <a:xfrm>
            <a:off x="6986303" y="1597941"/>
            <a:ext cx="2050243" cy="25283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551" b="33453"/>
          <a:stretch/>
        </p:blipFill>
        <p:spPr bwMode="auto">
          <a:xfrm>
            <a:off x="4644008" y="4272484"/>
            <a:ext cx="3763652" cy="25090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Картина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3029" y="1648508"/>
            <a:ext cx="4236022" cy="238276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38" t="30449" r="11800" b="2751"/>
          <a:stretch/>
        </p:blipFill>
        <p:spPr>
          <a:xfrm>
            <a:off x="231960" y="4211961"/>
            <a:ext cx="4263392" cy="25349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21325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251520" y="274638"/>
            <a:ext cx="8568952" cy="778098"/>
          </a:xfrm>
        </p:spPr>
        <p:txBody>
          <a:bodyPr>
            <a:normAutofit fontScale="90000"/>
          </a:bodyPr>
          <a:lstStyle/>
          <a:p>
            <a:r>
              <a:rPr lang="bg-BG" sz="28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„Зелен флаг“ – признание за една зелена мисия</a:t>
            </a:r>
            <a:endParaRPr lang="bg-BG" sz="28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70" y="1140033"/>
            <a:ext cx="2013749" cy="285144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7159" y="1120080"/>
            <a:ext cx="3852266" cy="28890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8" b="26042"/>
          <a:stretch/>
        </p:blipFill>
        <p:spPr bwMode="auto">
          <a:xfrm>
            <a:off x="6528618" y="1014360"/>
            <a:ext cx="2407630" cy="29771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6" t="23651" r="8110" b="34840"/>
          <a:stretch/>
        </p:blipFill>
        <p:spPr bwMode="auto">
          <a:xfrm>
            <a:off x="2761021" y="4216608"/>
            <a:ext cx="2119210" cy="23215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Картина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67" r="3538" b="12170"/>
          <a:stretch/>
        </p:blipFill>
        <p:spPr>
          <a:xfrm>
            <a:off x="4950723" y="4173514"/>
            <a:ext cx="3985525" cy="24077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Картина 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927" r="49738"/>
          <a:stretch/>
        </p:blipFill>
        <p:spPr>
          <a:xfrm>
            <a:off x="251520" y="4233454"/>
            <a:ext cx="2294239" cy="22338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01233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0C0"/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лавие 1"/>
          <p:cNvSpPr txBox="1">
            <a:spLocks/>
          </p:cNvSpPr>
          <p:nvPr/>
        </p:nvSpPr>
        <p:spPr>
          <a:xfrm>
            <a:off x="467544" y="332656"/>
            <a:ext cx="8568952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bg-BG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Номинации „Децата на България за бъдещето на планетата“ </a:t>
            </a:r>
            <a:endParaRPr lang="bg-BG" sz="24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4" name="Заглавие 1"/>
          <p:cNvSpPr txBox="1">
            <a:spLocks/>
          </p:cNvSpPr>
          <p:nvPr/>
        </p:nvSpPr>
        <p:spPr>
          <a:xfrm>
            <a:off x="31034" y="721705"/>
            <a:ext cx="8568952" cy="77809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bg-BG" sz="2200" b="1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pic>
        <p:nvPicPr>
          <p:cNvPr id="8" name="Картина 7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90" b="9324"/>
          <a:stretch/>
        </p:blipFill>
        <p:spPr>
          <a:xfrm>
            <a:off x="6341027" y="1274139"/>
            <a:ext cx="2702312" cy="23870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Картина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4" t="13250" r="25130" b="30050"/>
          <a:stretch/>
        </p:blipFill>
        <p:spPr>
          <a:xfrm>
            <a:off x="7420877" y="3986839"/>
            <a:ext cx="1656184" cy="25422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Картина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74" r="-1" b="27922"/>
          <a:stretch/>
        </p:blipFill>
        <p:spPr>
          <a:xfrm>
            <a:off x="12945" y="1286858"/>
            <a:ext cx="2527268" cy="24839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Картина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50" t="24323" r="51963" b="29475"/>
          <a:stretch/>
        </p:blipFill>
        <p:spPr>
          <a:xfrm>
            <a:off x="2123729" y="4212987"/>
            <a:ext cx="3294272" cy="21681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Картина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1" r="27058" b="16401"/>
          <a:stretch/>
        </p:blipFill>
        <p:spPr>
          <a:xfrm>
            <a:off x="2915816" y="1274139"/>
            <a:ext cx="3058112" cy="246331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Картина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383"/>
          <a:stretch/>
        </p:blipFill>
        <p:spPr>
          <a:xfrm>
            <a:off x="251520" y="3986839"/>
            <a:ext cx="1654612" cy="27831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Картина 5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65" t="29694" r="27038" b="14700"/>
          <a:stretch/>
        </p:blipFill>
        <p:spPr>
          <a:xfrm>
            <a:off x="5580112" y="3986839"/>
            <a:ext cx="1790058" cy="25242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522861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лавие 1"/>
          <p:cNvSpPr>
            <a:spLocks noGrp="1"/>
          </p:cNvSpPr>
          <p:nvPr>
            <p:ph type="title"/>
          </p:nvPr>
        </p:nvSpPr>
        <p:spPr>
          <a:xfrm>
            <a:off x="323528" y="0"/>
            <a:ext cx="8507288" cy="219087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</a:pPr>
            <a:r>
              <a:rPr lang="bg-BG" sz="18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bg-BG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bg-BG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1800" b="1" dirty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bg-BG" sz="1800" b="1" dirty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bg-BG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  <a:t/>
            </a:r>
            <a:br>
              <a:rPr lang="bg-BG" sz="1800" b="1" dirty="0" smtClean="0">
                <a:latin typeface="Verdana" panose="020B0604030504040204" pitchFamily="34" charset="0"/>
                <a:ea typeface="Verdana" panose="020B0604030504040204" pitchFamily="34" charset="0"/>
              </a:rPr>
            </a:br>
            <a:r>
              <a:rPr lang="ru-RU" sz="2400" b="1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Грижата </a:t>
            </a: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>за природата е ежедневен избор!</a:t>
            </a:r>
            <a:b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ru-RU" sz="2400" b="1" dirty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r>
              <a:rPr lang="bg-BG" sz="20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anose="020B0604030504040204" pitchFamily="34" charset="0"/>
              </a:rPr>
              <a:t>Природата </a:t>
            </a:r>
            <a:r>
              <a:rPr lang="bg-BG" sz="2000" b="1" dirty="0">
                <a:solidFill>
                  <a:srgbClr val="002060"/>
                </a:solidFill>
                <a:latin typeface="Monotype Corsiva" panose="03010101010201010101" pitchFamily="66" charset="0"/>
                <a:ea typeface="Verdana" panose="020B0604030504040204" pitchFamily="34" charset="0"/>
              </a:rPr>
              <a:t>е неизчерпаема, ако се грижим за нея. Нашата универсална отговорност е да  предадем  здрава Земя на </a:t>
            </a:r>
            <a:r>
              <a:rPr lang="bg-BG" sz="20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anose="020B0604030504040204" pitchFamily="34" charset="0"/>
              </a:rPr>
              <a:t>бъдещите поколения“</a:t>
            </a:r>
            <a:br>
              <a:rPr lang="bg-BG" sz="20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anose="020B0604030504040204" pitchFamily="34" charset="0"/>
              </a:rPr>
            </a:br>
            <a:r>
              <a:rPr lang="bg-BG" sz="20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anose="020B0604030504040204" pitchFamily="34" charset="0"/>
              </a:rPr>
              <a:t>                                                                                                                 </a:t>
            </a:r>
            <a:r>
              <a:rPr lang="bg-BG" sz="1600" b="1" dirty="0" smtClean="0">
                <a:solidFill>
                  <a:srgbClr val="002060"/>
                </a:solidFill>
                <a:latin typeface="Monotype Corsiva" panose="03010101010201010101" pitchFamily="66" charset="0"/>
                <a:ea typeface="Verdana" panose="020B0604030504040204" pitchFamily="34" charset="0"/>
              </a:rPr>
              <a:t>Силвия Долсън</a:t>
            </a:r>
            <a:r>
              <a:rPr lang="bg-BG" sz="2000" b="1" dirty="0">
                <a:solidFill>
                  <a:srgbClr val="002060"/>
                </a:solidFill>
                <a:latin typeface="Segoe Print" panose="02000600000000000000" pitchFamily="2" charset="0"/>
                <a:ea typeface="Verdana" panose="020B0604030504040204" pitchFamily="34" charset="0"/>
              </a:rPr>
              <a:t/>
            </a:r>
            <a:br>
              <a:rPr lang="bg-BG" sz="2000" b="1" dirty="0">
                <a:solidFill>
                  <a:srgbClr val="002060"/>
                </a:solidFill>
                <a:latin typeface="Segoe Print" panose="02000600000000000000" pitchFamily="2" charset="0"/>
                <a:ea typeface="Verdana" panose="020B0604030504040204" pitchFamily="34" charset="0"/>
              </a:rPr>
            </a:br>
            <a:r>
              <a:rPr lang="bg-BG" sz="2000" b="1" dirty="0">
                <a:latin typeface="Segoe Print" panose="02000600000000000000" pitchFamily="2" charset="0"/>
                <a:ea typeface="Verdana" panose="020B0604030504040204" pitchFamily="34" charset="0"/>
              </a:rPr>
              <a:t>                       </a:t>
            </a:r>
            <a:br>
              <a:rPr lang="bg-BG" sz="2000" b="1" dirty="0">
                <a:latin typeface="Segoe Print" panose="02000600000000000000" pitchFamily="2" charset="0"/>
                <a:ea typeface="Verdana" panose="020B0604030504040204" pitchFamily="34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  <a:t/>
            </a:r>
            <a:br>
              <a:rPr lang="ru-RU" sz="2800" dirty="0" smtClean="0">
                <a:solidFill>
                  <a:srgbClr val="002060"/>
                </a:solidFill>
                <a:latin typeface="Verdana" pitchFamily="34" charset="0"/>
                <a:ea typeface="Verdana" pitchFamily="34" charset="0"/>
              </a:rPr>
            </a:br>
            <a:endParaRPr lang="bg-BG" sz="2800" dirty="0">
              <a:solidFill>
                <a:srgbClr val="002060"/>
              </a:solidFill>
              <a:latin typeface="Verdana" pitchFamily="34" charset="0"/>
              <a:ea typeface="Verdana" pitchFamily="34" charset="0"/>
            </a:endParaRPr>
          </a:p>
        </p:txBody>
      </p:sp>
      <p:sp>
        <p:nvSpPr>
          <p:cNvPr id="3" name="Правоъгълник 2"/>
          <p:cNvSpPr/>
          <p:nvPr/>
        </p:nvSpPr>
        <p:spPr>
          <a:xfrm>
            <a:off x="2508207" y="5377571"/>
            <a:ext cx="648072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g-BG" sz="3200" b="1" i="1" dirty="0">
                <a:solidFill>
                  <a:srgbClr val="002060"/>
                </a:solidFill>
                <a:latin typeface="Monotype Corsiva" panose="03010101010201010101" pitchFamily="66" charset="0"/>
                <a:ea typeface="Verdana" pitchFamily="34" charset="0"/>
              </a:rPr>
              <a:t>Благодаря за вниманието!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190874"/>
            <a:ext cx="4272991" cy="310069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27601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тема">
  <a:themeElements>
    <a:clrScheme name="О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О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на Office">
  <a:themeElements>
    <a:clrScheme name="О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1633</TotalTime>
  <Words>338</Words>
  <Application>Microsoft Office PowerPoint</Application>
  <PresentationFormat>Презентация на цял екран (4:3)</PresentationFormat>
  <Paragraphs>53</Paragraphs>
  <Slides>12</Slides>
  <Notes>3</Notes>
  <HiddenSlides>0</HiddenSlides>
  <MMClips>0</MMClips>
  <ScaleCrop>false</ScaleCrop>
  <HeadingPairs>
    <vt:vector size="6" baseType="variant">
      <vt:variant>
        <vt:lpstr>Използвани шрифтове</vt:lpstr>
      </vt:variant>
      <vt:variant>
        <vt:i4>7</vt:i4>
      </vt:variant>
      <vt:variant>
        <vt:lpstr>Тема</vt:lpstr>
      </vt:variant>
      <vt:variant>
        <vt:i4>2</vt:i4>
      </vt:variant>
      <vt:variant>
        <vt:lpstr>Заглавия на слайдовете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Monotype Corsiva</vt:lpstr>
      <vt:lpstr>Segoe Print</vt:lpstr>
      <vt:lpstr>Verdana</vt:lpstr>
      <vt:lpstr>Wingdings</vt:lpstr>
      <vt:lpstr>Office тема</vt:lpstr>
      <vt:lpstr>1_Тема на Office</vt:lpstr>
      <vt:lpstr>Международен образователен форум „Образование на бъдещето“  „Екологично образование в детската градина - голямата промяна започва от най-малките“</vt:lpstr>
      <vt:lpstr>Да се формира екологична култура у децата чрез изграждане на знания, умения, навици и ценностно отношение към природата, като се възпитава чувство за лична отговорност към опазването на околната среда.</vt:lpstr>
      <vt:lpstr>Нашата зелена кауза</vt:lpstr>
      <vt:lpstr>Опитното поле – нашата занималня под открито небе</vt:lpstr>
      <vt:lpstr>Дворът – място за екологични приключения</vt:lpstr>
      <vt:lpstr>Малки изследователи – големи открития!</vt:lpstr>
      <vt:lpstr>„Да учим за природата с усмивка“- чрез игри, празници и интересни занимания децата откриват красотата на природата и изграждат навици за нейното опазване.</vt:lpstr>
      <vt:lpstr>„Календар на природата“ – дни, посветени на нашата планета Децата учат, изследват и се забавляват, докато откриват как да пазят планета Земя </vt:lpstr>
      <vt:lpstr>„Заедно за зелено бъдеще“ – когато детската градина и родителите заедно превръщат грижата за природата в преживяване</vt:lpstr>
      <vt:lpstr>„Зелен флаг“ – признание за една зелена мисия</vt:lpstr>
      <vt:lpstr>Презентация на PowerPoint</vt:lpstr>
      <vt:lpstr>    Грижата за природата е ежедневен избор!  Природата е неизчерпаема, ако се грижим за нея. Нашата универсална отговорност е да  предадем  здрава Земя на бъдещите поколения“                                                                                                                  Силвия Долсън                      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Международен образователен форум „Образование на бъдещето“  „Малки ръце, голяма грижа за природата – екологичното образование като част от ежедневието на детската градина“</dc:title>
  <dc:creator>FANi</dc:creator>
  <cp:lastModifiedBy>Директор</cp:lastModifiedBy>
  <cp:revision>82</cp:revision>
  <dcterms:created xsi:type="dcterms:W3CDTF">2026-09-12T15:23:44Z</dcterms:created>
  <dcterms:modified xsi:type="dcterms:W3CDTF">2026-09-20T19:01:16Z</dcterms:modified>
</cp:coreProperties>
</file>