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4"/>
    <p:sldMasterId id="214748367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9" Type="http://schemas.openxmlformats.org/officeDocument/2006/relationships/slide" Target="slides/slide3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fa5640a884_11_2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3fa5640a884_11_2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fa5640a884_11_2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3fa5640a884_11_2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3fa5640a884_11_4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3fa5640a884_11_4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fa5640a884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3fa5640a884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fa5640a884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3fa5640a884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6" name="Google Shape;56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0" name="Google Shape;60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3" name="Google Shape;63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4" name="Google Shape;64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" name="Google Shape;67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8" name="Google Shape;68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9" name="Google Shape;69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5" name="Google Shape;75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6" name="Google Shape;76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79" name="Google Shape;79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3" name="Google Shape;83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4" name="Google Shape;84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5" name="Google Shape;85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88" name="Google Shape;88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2" name="Google Shape;92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 sz="1400"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 sz="1400"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 sz="1400"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 sz="1400"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 sz="1400"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 sz="1400"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 sz="1400"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 sz="14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6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Relationship Id="rId4" Type="http://schemas.openxmlformats.org/officeDocument/2006/relationships/image" Target="../media/image2.png"/><Relationship Id="rId5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5"/>
          <p:cNvSpPr txBox="1"/>
          <p:nvPr/>
        </p:nvSpPr>
        <p:spPr>
          <a:xfrm>
            <a:off x="277350" y="1253400"/>
            <a:ext cx="8589300" cy="263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bg" sz="3600">
                <a:solidFill>
                  <a:srgbClr val="1C4587"/>
                </a:solidFill>
              </a:rPr>
              <a:t>Психологическата безопасност </a:t>
            </a:r>
            <a:endParaRPr sz="3600">
              <a:solidFill>
                <a:srgbClr val="1C4587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bg" sz="3600">
                <a:solidFill>
                  <a:srgbClr val="1C4587"/>
                </a:solidFill>
              </a:rPr>
              <a:t>в учителския екип</a:t>
            </a:r>
            <a:r>
              <a:rPr lang="bg" sz="3600">
                <a:solidFill>
                  <a:schemeClr val="dk2"/>
                </a:solidFill>
              </a:rPr>
              <a:t> - </a:t>
            </a:r>
            <a:endParaRPr sz="3600">
              <a:solidFill>
                <a:schemeClr val="dk2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bg" sz="3600">
                <a:solidFill>
                  <a:srgbClr val="00C19E"/>
                </a:solidFill>
              </a:rPr>
              <a:t>основа за благополучието </a:t>
            </a:r>
            <a:endParaRPr sz="3600">
              <a:solidFill>
                <a:srgbClr val="00C19E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bg" sz="3600">
                <a:solidFill>
                  <a:srgbClr val="00C19E"/>
                </a:solidFill>
              </a:rPr>
              <a:t>в училищната общност</a:t>
            </a:r>
            <a:endParaRPr sz="3600">
              <a:solidFill>
                <a:srgbClr val="00C19E"/>
              </a:solidFill>
            </a:endParaRPr>
          </a:p>
        </p:txBody>
      </p:sp>
      <p:pic>
        <p:nvPicPr>
          <p:cNvPr id="100" name="Google Shape;100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9128" y="3934950"/>
            <a:ext cx="5098721" cy="94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25" title="baner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7200" y="259950"/>
            <a:ext cx="7723712" cy="94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25" title="Zaedno-v-chas_BG-WhiteLogo&amp;GreenBackground.jpg"/>
          <p:cNvPicPr preferRelativeResize="0"/>
          <p:nvPr/>
        </p:nvPicPr>
        <p:blipFill rotWithShape="1">
          <a:blip r:embed="rId5">
            <a:alphaModFix/>
          </a:blip>
          <a:srcRect b="11807" l="0" r="0" t="17236"/>
          <a:stretch/>
        </p:blipFill>
        <p:spPr>
          <a:xfrm>
            <a:off x="6039750" y="3934950"/>
            <a:ext cx="2181524" cy="948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6"/>
          <p:cNvSpPr txBox="1"/>
          <p:nvPr>
            <p:ph type="title"/>
          </p:nvPr>
        </p:nvSpPr>
        <p:spPr>
          <a:xfrm>
            <a:off x="205775" y="402300"/>
            <a:ext cx="8484300" cy="92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bg">
                <a:solidFill>
                  <a:srgbClr val="464BA0"/>
                </a:solidFill>
              </a:rPr>
              <a:t>Подкрепящото лидерство и здравата организационна култура изграждат благополучие за цялото училище </a:t>
            </a:r>
            <a:endParaRPr>
              <a:solidFill>
                <a:srgbClr val="464BA0"/>
              </a:solidFill>
            </a:endParaRPr>
          </a:p>
        </p:txBody>
      </p:sp>
      <p:sp>
        <p:nvSpPr>
          <p:cNvPr id="108" name="Google Shape;108;p26"/>
          <p:cNvSpPr txBox="1"/>
          <p:nvPr/>
        </p:nvSpPr>
        <p:spPr>
          <a:xfrm>
            <a:off x="490500" y="1680100"/>
            <a:ext cx="8341800" cy="318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bg" sz="1800" u="sng">
                <a:solidFill>
                  <a:schemeClr val="dk2"/>
                </a:solidFill>
              </a:rPr>
              <a:t>Няколко формули за успех:</a:t>
            </a:r>
            <a:endParaRPr b="1" sz="1800" u="sng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bg" sz="1800">
                <a:solidFill>
                  <a:srgbClr val="00C2A0"/>
                </a:solidFill>
              </a:rPr>
              <a:t>учители + лидери + менторска подкрепа</a:t>
            </a:r>
            <a:r>
              <a:rPr lang="bg" sz="1800">
                <a:solidFill>
                  <a:schemeClr val="dk2"/>
                </a:solidFill>
              </a:rPr>
              <a:t> = </a:t>
            </a:r>
            <a:r>
              <a:rPr b="1" lang="bg" sz="1800">
                <a:solidFill>
                  <a:srgbClr val="FF585C"/>
                </a:solidFill>
              </a:rPr>
              <a:t>екипност и доверие</a:t>
            </a:r>
            <a:endParaRPr b="1" sz="1800">
              <a:solidFill>
                <a:srgbClr val="FF585C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bg" sz="1800">
                <a:solidFill>
                  <a:srgbClr val="464BA0"/>
                </a:solidFill>
              </a:rPr>
              <a:t>наблюдение + полезна обратна връзка</a:t>
            </a:r>
            <a:r>
              <a:rPr lang="bg" sz="1800">
                <a:solidFill>
                  <a:srgbClr val="464BA0"/>
                </a:solidFill>
              </a:rPr>
              <a:t> </a:t>
            </a:r>
            <a:r>
              <a:rPr lang="bg" sz="1800">
                <a:solidFill>
                  <a:schemeClr val="dk2"/>
                </a:solidFill>
              </a:rPr>
              <a:t>= </a:t>
            </a:r>
            <a:r>
              <a:rPr b="1" lang="bg" sz="1800">
                <a:solidFill>
                  <a:srgbClr val="FF585C"/>
                </a:solidFill>
              </a:rPr>
              <a:t>учене без страх</a:t>
            </a:r>
            <a:endParaRPr b="1" sz="1800">
              <a:solidFill>
                <a:srgbClr val="FF585C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bg" sz="1800">
                <a:solidFill>
                  <a:srgbClr val="00C2A0"/>
                </a:solidFill>
              </a:rPr>
              <a:t>регулярни стр-ри за сътрудничество</a:t>
            </a:r>
            <a:r>
              <a:rPr lang="bg" sz="1800">
                <a:solidFill>
                  <a:schemeClr val="dk2"/>
                </a:solidFill>
              </a:rPr>
              <a:t> = </a:t>
            </a:r>
            <a:r>
              <a:rPr b="1" lang="bg" sz="1800">
                <a:solidFill>
                  <a:srgbClr val="FF585C"/>
                </a:solidFill>
              </a:rPr>
              <a:t>принадлежност и взаимопомощ</a:t>
            </a:r>
            <a:endParaRPr b="1" sz="1800">
              <a:solidFill>
                <a:srgbClr val="FF585C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bg" sz="1800">
                <a:solidFill>
                  <a:srgbClr val="464BA0"/>
                </a:solidFill>
              </a:rPr>
              <a:t>данни + цели + планиране</a:t>
            </a:r>
            <a:r>
              <a:rPr lang="bg" sz="1800">
                <a:solidFill>
                  <a:schemeClr val="dk2"/>
                </a:solidFill>
              </a:rPr>
              <a:t> = </a:t>
            </a:r>
            <a:r>
              <a:rPr b="1" lang="bg" sz="1800">
                <a:solidFill>
                  <a:srgbClr val="FF585C"/>
                </a:solidFill>
              </a:rPr>
              <a:t>яснота, прозрачност и предвидимост </a:t>
            </a:r>
            <a:endParaRPr b="1" sz="1800">
              <a:solidFill>
                <a:srgbClr val="FF585C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bg"/>
              <a:t>Какво е </a:t>
            </a:r>
            <a:r>
              <a:rPr b="1" i="1" lang="bg">
                <a:solidFill>
                  <a:srgbClr val="464BA0"/>
                </a:solidFill>
              </a:rPr>
              <a:t>психологическа безопасност</a:t>
            </a:r>
            <a:r>
              <a:rPr lang="bg"/>
              <a:t> в училище? </a:t>
            </a:r>
            <a:endParaRPr/>
          </a:p>
        </p:txBody>
      </p:sp>
      <p:sp>
        <p:nvSpPr>
          <p:cNvPr id="114" name="Google Shape;114;p2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bg"/>
              <a:t>Среда, в която </a:t>
            </a:r>
            <a:r>
              <a:rPr lang="bg" u="sng">
                <a:solidFill>
                  <a:srgbClr val="FF585C"/>
                </a:solidFill>
              </a:rPr>
              <a:t>лидерството не се определя от длъжности, а от култура на доверие, в която всеки отключва своя потенциал.</a:t>
            </a:r>
            <a:r>
              <a:rPr lang="bg" u="sng"/>
              <a:t> </a:t>
            </a:r>
            <a:endParaRPr u="sng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u="sng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bg"/>
              <a:t>Среда и взаимоотношения, в които учителите могат да: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Clr>
                <a:srgbClr val="00C2A0"/>
              </a:buClr>
              <a:buSzPts val="1800"/>
              <a:buChar char="●"/>
            </a:pPr>
            <a:r>
              <a:rPr lang="bg">
                <a:solidFill>
                  <a:srgbClr val="00C2A0"/>
                </a:solidFill>
              </a:rPr>
              <a:t>поемат рискове;</a:t>
            </a:r>
            <a:endParaRPr>
              <a:solidFill>
                <a:srgbClr val="00C2A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C2A0"/>
              </a:buClr>
              <a:buSzPts val="1800"/>
              <a:buChar char="●"/>
            </a:pPr>
            <a:r>
              <a:rPr lang="bg">
                <a:solidFill>
                  <a:srgbClr val="00C2A0"/>
                </a:solidFill>
              </a:rPr>
              <a:t>да опитват нови методи; </a:t>
            </a:r>
            <a:endParaRPr>
              <a:solidFill>
                <a:srgbClr val="00C2A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C2A0"/>
              </a:buClr>
              <a:buSzPts val="1800"/>
              <a:buChar char="●"/>
            </a:pPr>
            <a:r>
              <a:rPr lang="bg">
                <a:solidFill>
                  <a:srgbClr val="00C2A0"/>
                </a:solidFill>
              </a:rPr>
              <a:t>да споделят затруднения;</a:t>
            </a:r>
            <a:endParaRPr>
              <a:solidFill>
                <a:srgbClr val="00C2A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C2A0"/>
              </a:buClr>
              <a:buSzPts val="1800"/>
              <a:buChar char="●"/>
            </a:pPr>
            <a:r>
              <a:rPr lang="bg">
                <a:solidFill>
                  <a:srgbClr val="00C2A0"/>
                </a:solidFill>
              </a:rPr>
              <a:t>да търсят помощ/подкрепа, без страх от наказание или осъждане.</a:t>
            </a:r>
            <a:r>
              <a:rPr lang="bg"/>
              <a:t> </a:t>
            </a:r>
            <a:endParaRPr u="sng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8"/>
          <p:cNvSpPr txBox="1"/>
          <p:nvPr>
            <p:ph type="title"/>
          </p:nvPr>
        </p:nvSpPr>
        <p:spPr>
          <a:xfrm>
            <a:off x="250800" y="3257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bg">
                <a:solidFill>
                  <a:srgbClr val="00C19F"/>
                </a:solidFill>
              </a:rPr>
              <a:t>Опитът на програма</a:t>
            </a:r>
            <a:r>
              <a:rPr b="1" lang="bg"/>
              <a:t> </a:t>
            </a:r>
            <a:r>
              <a:rPr b="1" lang="bg">
                <a:solidFill>
                  <a:srgbClr val="FF585C"/>
                </a:solidFill>
              </a:rPr>
              <a:t>“Училища за пример”</a:t>
            </a:r>
            <a:endParaRPr b="1">
              <a:solidFill>
                <a:srgbClr val="FF585C"/>
              </a:solidFill>
            </a:endParaRPr>
          </a:p>
        </p:txBody>
      </p:sp>
      <p:sp>
        <p:nvSpPr>
          <p:cNvPr id="120" name="Google Shape;120;p28"/>
          <p:cNvSpPr txBox="1"/>
          <p:nvPr/>
        </p:nvSpPr>
        <p:spPr>
          <a:xfrm>
            <a:off x="250800" y="1100825"/>
            <a:ext cx="4161300" cy="18678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bg" sz="1800">
                <a:solidFill>
                  <a:schemeClr val="dk2"/>
                </a:solidFill>
              </a:rPr>
              <a:t>От проверка към подкрепа: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64BA0"/>
              </a:buClr>
              <a:buSzPts val="1400"/>
              <a:buChar char="●"/>
            </a:pPr>
            <a:r>
              <a:rPr lang="bg">
                <a:solidFill>
                  <a:srgbClr val="464BA0"/>
                </a:solidFill>
              </a:rPr>
              <a:t>Промяна в подхода при наблюдение на часове.</a:t>
            </a:r>
            <a:endParaRPr>
              <a:solidFill>
                <a:srgbClr val="464BA0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64BA0"/>
              </a:buClr>
              <a:buSzPts val="1400"/>
              <a:buChar char="●"/>
            </a:pPr>
            <a:r>
              <a:rPr lang="bg">
                <a:solidFill>
                  <a:srgbClr val="464BA0"/>
                </a:solidFill>
              </a:rPr>
              <a:t>Даването на конструктивна и надграждаща обратна връзка, която изгражда доверие.</a:t>
            </a:r>
            <a:endParaRPr>
              <a:solidFill>
                <a:srgbClr val="464BA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21" name="Google Shape;121;p28"/>
          <p:cNvSpPr txBox="1"/>
          <p:nvPr/>
        </p:nvSpPr>
        <p:spPr>
          <a:xfrm>
            <a:off x="4572000" y="1100813"/>
            <a:ext cx="4161300" cy="18678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bg" sz="1800">
                <a:solidFill>
                  <a:schemeClr val="dk2"/>
                </a:solidFill>
              </a:rPr>
              <a:t>Никой войн не е сам</a:t>
            </a:r>
            <a:r>
              <a:rPr lang="bg" sz="1800">
                <a:solidFill>
                  <a:schemeClr val="dk2"/>
                </a:solidFill>
              </a:rPr>
              <a:t>: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64BA0"/>
              </a:buClr>
              <a:buSzPts val="1400"/>
              <a:buChar char="●"/>
            </a:pPr>
            <a:r>
              <a:rPr lang="bg">
                <a:solidFill>
                  <a:srgbClr val="464BA0"/>
                </a:solidFill>
              </a:rPr>
              <a:t>Преодоляване на учителската изолация чрез структури за сътрудничество и взаимно учене.</a:t>
            </a:r>
            <a:endParaRPr>
              <a:solidFill>
                <a:srgbClr val="464BA0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64BA0"/>
              </a:buClr>
              <a:buSzPts val="1400"/>
              <a:buChar char="●"/>
            </a:pPr>
            <a:r>
              <a:rPr lang="bg">
                <a:solidFill>
                  <a:srgbClr val="464BA0"/>
                </a:solidFill>
              </a:rPr>
              <a:t>Култура на споделяне и учене от грешките.</a:t>
            </a:r>
            <a:endParaRPr>
              <a:solidFill>
                <a:srgbClr val="464BA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22" name="Google Shape;122;p28"/>
          <p:cNvSpPr txBox="1"/>
          <p:nvPr/>
        </p:nvSpPr>
        <p:spPr>
          <a:xfrm>
            <a:off x="250800" y="3170975"/>
            <a:ext cx="4161300" cy="18678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bg" sz="1800">
                <a:solidFill>
                  <a:schemeClr val="dk2"/>
                </a:solidFill>
              </a:rPr>
              <a:t>Споделено лидерство</a:t>
            </a:r>
            <a:r>
              <a:rPr lang="bg" sz="1800">
                <a:solidFill>
                  <a:schemeClr val="dk2"/>
                </a:solidFill>
              </a:rPr>
              <a:t>: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64BA0"/>
              </a:buClr>
              <a:buSzPts val="1400"/>
              <a:buChar char="●"/>
            </a:pPr>
            <a:r>
              <a:rPr lang="bg">
                <a:solidFill>
                  <a:srgbClr val="464BA0"/>
                </a:solidFill>
              </a:rPr>
              <a:t>Активно участие в планирането и управлението на промяната.</a:t>
            </a:r>
            <a:endParaRPr>
              <a:solidFill>
                <a:srgbClr val="464BA0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64BA0"/>
              </a:buClr>
              <a:buSzPts val="1400"/>
              <a:buChar char="●"/>
            </a:pPr>
            <a:r>
              <a:rPr lang="bg">
                <a:solidFill>
                  <a:srgbClr val="464BA0"/>
                </a:solidFill>
              </a:rPr>
              <a:t>Разпределяне на отговорностите и овластяване на учителите като лидери на промяната.</a:t>
            </a:r>
            <a:endParaRPr>
              <a:solidFill>
                <a:srgbClr val="464BA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23" name="Google Shape;123;p28"/>
          <p:cNvSpPr txBox="1"/>
          <p:nvPr/>
        </p:nvSpPr>
        <p:spPr>
          <a:xfrm>
            <a:off x="4572000" y="3170975"/>
            <a:ext cx="4161300" cy="18678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bg" sz="1800">
                <a:solidFill>
                  <a:schemeClr val="dk2"/>
                </a:solidFill>
              </a:rPr>
              <a:t>Решения, базирани на данни</a:t>
            </a:r>
            <a:r>
              <a:rPr lang="bg" sz="1800">
                <a:solidFill>
                  <a:schemeClr val="dk2"/>
                </a:solidFill>
              </a:rPr>
              <a:t>: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64BA0"/>
              </a:buClr>
              <a:buSzPts val="1400"/>
              <a:buChar char="●"/>
            </a:pPr>
            <a:r>
              <a:rPr lang="bg">
                <a:solidFill>
                  <a:srgbClr val="464BA0"/>
                </a:solidFill>
              </a:rPr>
              <a:t>Проследяване на напредъка; рефлексия върху процесите</a:t>
            </a:r>
            <a:r>
              <a:rPr lang="bg">
                <a:solidFill>
                  <a:srgbClr val="464BA0"/>
                </a:solidFill>
              </a:rPr>
              <a:t>.</a:t>
            </a:r>
            <a:endParaRPr>
              <a:solidFill>
                <a:srgbClr val="464BA0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64BA0"/>
              </a:buClr>
              <a:buSzPts val="1400"/>
              <a:buChar char="●"/>
            </a:pPr>
            <a:r>
              <a:rPr lang="bg">
                <a:solidFill>
                  <a:srgbClr val="464BA0"/>
                </a:solidFill>
              </a:rPr>
              <a:t>Вземане на информирани решения и споделяне с общността.</a:t>
            </a:r>
            <a:endParaRPr>
              <a:solidFill>
                <a:srgbClr val="464BA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9"/>
          <p:cNvSpPr txBox="1"/>
          <p:nvPr>
            <p:ph type="title"/>
          </p:nvPr>
        </p:nvSpPr>
        <p:spPr>
          <a:xfrm>
            <a:off x="311700" y="1775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bg">
                <a:solidFill>
                  <a:schemeClr val="accent4"/>
                </a:solidFill>
              </a:rPr>
              <a:t>Ефектът на доминото</a:t>
            </a:r>
            <a:endParaRPr>
              <a:solidFill>
                <a:schemeClr val="accent4"/>
              </a:solidFill>
            </a:endParaRPr>
          </a:p>
        </p:txBody>
      </p:sp>
      <p:sp>
        <p:nvSpPr>
          <p:cNvPr id="129" name="Google Shape;129;p29"/>
          <p:cNvSpPr txBox="1"/>
          <p:nvPr>
            <p:ph idx="1" type="body"/>
          </p:nvPr>
        </p:nvSpPr>
        <p:spPr>
          <a:xfrm>
            <a:off x="311700" y="840150"/>
            <a:ext cx="8520600" cy="152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75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b="1" lang="bg"/>
              <a:t>Спокойният и подкрепен учител</a:t>
            </a:r>
            <a:r>
              <a:rPr lang="bg"/>
              <a:t> създава </a:t>
            </a:r>
            <a:r>
              <a:rPr b="1" lang="bg"/>
              <a:t>безопасна класна стая</a:t>
            </a:r>
            <a:r>
              <a:rPr lang="bg"/>
              <a:t>, в която учениците са насърчени да бъдат съавтори на учебния процес и да постигат високи цели за развитие на уменията си и разгръщане на своя потенциал.</a:t>
            </a:r>
            <a:endParaRPr/>
          </a:p>
          <a:p>
            <a:pPr indent="-317183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❖"/>
            </a:pPr>
            <a:r>
              <a:rPr lang="bg"/>
              <a:t>В “Училища за пример” подкрепяме (</a:t>
            </a:r>
            <a:r>
              <a:rPr lang="bg"/>
              <a:t>разнообразни </a:t>
            </a:r>
            <a:r>
              <a:rPr lang="bg"/>
              <a:t>като опит и функции) училищни екипи</a:t>
            </a:r>
            <a:endParaRPr/>
          </a:p>
          <a:p>
            <a:pPr indent="-317183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❖"/>
            </a:pPr>
            <a:r>
              <a:rPr lang="bg"/>
              <a:t>В “Нов път в преподаването” подкрепяме учители с 0-5 год. опит в училище</a:t>
            </a:r>
            <a:endParaRPr/>
          </a:p>
        </p:txBody>
      </p:sp>
      <p:pic>
        <p:nvPicPr>
          <p:cNvPr id="130" name="Google Shape;130;p29"/>
          <p:cNvPicPr preferRelativeResize="0"/>
          <p:nvPr/>
        </p:nvPicPr>
        <p:blipFill rotWithShape="1">
          <a:blip r:embed="rId3">
            <a:alphaModFix/>
          </a:blip>
          <a:srcRect b="0" l="0" r="0" t="14676"/>
          <a:stretch/>
        </p:blipFill>
        <p:spPr>
          <a:xfrm>
            <a:off x="362125" y="2571750"/>
            <a:ext cx="4343662" cy="2084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06500" y="2571753"/>
            <a:ext cx="2657200" cy="68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29" title="Копие на 2020-10-29-ZaednoVChas_NovPatVPrepodavaneto_logo_MA_ver3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74825" y="3344850"/>
            <a:ext cx="3519998" cy="11163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